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4" r:id="rId1"/>
  </p:sldMasterIdLst>
  <p:notesMasterIdLst>
    <p:notesMasterId r:id="rId16"/>
  </p:notesMasterIdLst>
  <p:sldIdLst>
    <p:sldId id="256" r:id="rId2"/>
    <p:sldId id="284" r:id="rId3"/>
    <p:sldId id="266" r:id="rId4"/>
    <p:sldId id="259" r:id="rId5"/>
    <p:sldId id="260" r:id="rId6"/>
    <p:sldId id="264" r:id="rId7"/>
    <p:sldId id="282" r:id="rId8"/>
    <p:sldId id="288" r:id="rId9"/>
    <p:sldId id="289" r:id="rId10"/>
    <p:sldId id="285" r:id="rId11"/>
    <p:sldId id="290" r:id="rId12"/>
    <p:sldId id="286" r:id="rId13"/>
    <p:sldId id="291" r:id="rId14"/>
    <p:sldId id="292" r:id="rId15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09AF"/>
    <a:srgbClr val="920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9" autoAdjust="0"/>
    <p:restoredTop sz="86475" autoAdjust="0"/>
  </p:normalViewPr>
  <p:slideViewPr>
    <p:cSldViewPr>
      <p:cViewPr varScale="1">
        <p:scale>
          <a:sx n="70" d="100"/>
          <a:sy n="70" d="100"/>
        </p:scale>
        <p:origin x="-19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3712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87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5243F-9604-443F-B7F3-039EB36BDEF4}" type="datetimeFigureOut">
              <a:rPr lang="fr-FR" smtClean="0"/>
              <a:t>17/11/2016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C720E-CA53-4B7C-A4AF-895C63EAD4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201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48F580F-1C88-4BC9-B261-F81EE0EA0E1A}" type="datetimeFigureOut">
              <a:rPr lang="fr-FR" smtClean="0"/>
              <a:t>17/11/2016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DC8728-3CB2-4F8D-8319-089196617FC8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580F-1C88-4BC9-B261-F81EE0EA0E1A}" type="datetimeFigureOut">
              <a:rPr lang="fr-FR" smtClean="0"/>
              <a:t>17/11/2016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8728-3CB2-4F8D-8319-089196617FC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580F-1C88-4BC9-B261-F81EE0EA0E1A}" type="datetimeFigureOut">
              <a:rPr lang="fr-FR" smtClean="0"/>
              <a:t>17/11/2016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8728-3CB2-4F8D-8319-089196617FC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48F580F-1C88-4BC9-B261-F81EE0EA0E1A}" type="datetimeFigureOut">
              <a:rPr lang="fr-FR" smtClean="0"/>
              <a:t>17/11/2016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DC8728-3CB2-4F8D-8319-089196617FC8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48F580F-1C88-4BC9-B261-F81EE0EA0E1A}" type="datetimeFigureOut">
              <a:rPr lang="fr-FR" smtClean="0"/>
              <a:t>17/11/2016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DC8728-3CB2-4F8D-8319-089196617FC8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580F-1C88-4BC9-B261-F81EE0EA0E1A}" type="datetimeFigureOut">
              <a:rPr lang="fr-FR" smtClean="0"/>
              <a:t>17/11/2016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8728-3CB2-4F8D-8319-089196617FC8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580F-1C88-4BC9-B261-F81EE0EA0E1A}" type="datetimeFigureOut">
              <a:rPr lang="fr-FR" smtClean="0"/>
              <a:t>17/11/2016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8728-3CB2-4F8D-8319-089196617FC8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8F580F-1C88-4BC9-B261-F81EE0EA0E1A}" type="datetimeFigureOut">
              <a:rPr lang="fr-FR" smtClean="0"/>
              <a:t>17/11/2016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DC8728-3CB2-4F8D-8319-089196617FC8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580F-1C88-4BC9-B261-F81EE0EA0E1A}" type="datetimeFigureOut">
              <a:rPr lang="fr-FR" smtClean="0"/>
              <a:t>17/11/2016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C8728-3CB2-4F8D-8319-089196617FC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48F580F-1C88-4BC9-B261-F81EE0EA0E1A}" type="datetimeFigureOut">
              <a:rPr lang="fr-FR" smtClean="0"/>
              <a:t>17/11/2016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DC8728-3CB2-4F8D-8319-089196617FC8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8F580F-1C88-4BC9-B261-F81EE0EA0E1A}" type="datetimeFigureOut">
              <a:rPr lang="fr-FR" smtClean="0"/>
              <a:t>17/11/2016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DC8728-3CB2-4F8D-8319-089196617FC8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48F580F-1C88-4BC9-B261-F81EE0EA0E1A}" type="datetimeFigureOut">
              <a:rPr lang="fr-FR" smtClean="0"/>
              <a:t>17/11/2016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DC8728-3CB2-4F8D-8319-089196617FC8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Agnes.bricard@orange.fr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gnes-bricard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0" y="2492896"/>
            <a:ext cx="6534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4000" b="1" dirty="0" smtClean="0">
                <a:latin typeface="Bookman Old Style" panose="02050604050505020204" pitchFamily="18" charset="0"/>
              </a:rPr>
              <a:t>LES NOUVEAUX FINANCEMENTS</a:t>
            </a:r>
            <a:endParaRPr lang="fr-FR" sz="4000" b="1" dirty="0">
              <a:latin typeface="Bookman Old Style" panose="020506040505050202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979711" y="5805264"/>
            <a:ext cx="70827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>
                <a:latin typeface="Baskerville Old Face" panose="02020602080505020303" pitchFamily="18" charset="0"/>
              </a:rPr>
              <a:t>Présentée par Agnes BRICARD</a:t>
            </a:r>
          </a:p>
          <a:p>
            <a:pPr algn="r"/>
            <a:r>
              <a:rPr lang="fr-FR" dirty="0">
                <a:latin typeface="Baskerville Old Face" panose="02020602080505020303" pitchFamily="18" charset="0"/>
              </a:rPr>
              <a:t>Directrice Scientifique du Guide du Routard du Financement  d’Entreprise</a:t>
            </a: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0648"/>
            <a:ext cx="2088232" cy="208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392996" y="4349277"/>
            <a:ext cx="4707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JEUDI 8 DECEMBRE 2016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561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6084168" y="692696"/>
            <a:ext cx="27363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sz="1200" b="1" i="1" dirty="0" smtClean="0"/>
              <a:t>EXTRAIT DU GUIDE DU ROUTARD DU FIANCEMENT D’ENTREPRISE </a:t>
            </a:r>
          </a:p>
          <a:p>
            <a:endParaRPr lang="fr-FR" i="1" dirty="0"/>
          </a:p>
          <a:p>
            <a:endParaRPr lang="fr-FR" i="1" dirty="0" smtClean="0"/>
          </a:p>
          <a:p>
            <a:endParaRPr lang="fr-FR" i="1" dirty="0"/>
          </a:p>
          <a:p>
            <a:pPr algn="ctr"/>
            <a:r>
              <a:rPr lang="fr-FR" b="1" u="sng" dirty="0" smtClean="0"/>
              <a:t>FICHE 12</a:t>
            </a:r>
            <a:r>
              <a:rPr lang="fr-FR" b="1" dirty="0" smtClean="0"/>
              <a:t>   ENTREPRISES EN DEVELOPPEMENT : CROISSANCE INTERNE</a:t>
            </a:r>
          </a:p>
          <a:p>
            <a:endParaRPr lang="fr-FR" dirty="0"/>
          </a:p>
          <a:p>
            <a:endParaRPr lang="fr-FR" dirty="0"/>
          </a:p>
          <a:p>
            <a:pPr algn="ctr"/>
            <a:r>
              <a:rPr lang="fr-FR" b="1" dirty="0" smtClean="0"/>
              <a:t>PAGE 47 </a:t>
            </a:r>
          </a:p>
          <a:p>
            <a:pPr algn="ctr"/>
            <a:endParaRPr lang="fr-FR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511"/>
            <a:ext cx="4968552" cy="617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86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5652120" y="1052736"/>
            <a:ext cx="30963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sz="1200" b="1" i="1" dirty="0" smtClean="0"/>
              <a:t>EXTRAIT DU GUIDE </a:t>
            </a:r>
          </a:p>
          <a:p>
            <a:pPr algn="ctr"/>
            <a:r>
              <a:rPr lang="fr-FR" sz="1200" b="1" i="1" dirty="0" smtClean="0"/>
              <a:t>DU ROUTARD DU FIANCEMENT D’ENTREPRISE </a:t>
            </a:r>
          </a:p>
          <a:p>
            <a:endParaRPr lang="fr-FR" i="1" dirty="0"/>
          </a:p>
          <a:p>
            <a:endParaRPr lang="fr-FR" i="1" dirty="0" smtClean="0"/>
          </a:p>
          <a:p>
            <a:endParaRPr lang="fr-FR" i="1" dirty="0" smtClean="0"/>
          </a:p>
          <a:p>
            <a:endParaRPr lang="fr-FR" i="1" dirty="0"/>
          </a:p>
          <a:p>
            <a:pPr algn="ctr"/>
            <a:r>
              <a:rPr lang="fr-FR" b="1" u="sng" dirty="0" smtClean="0"/>
              <a:t>FICHE 12 </a:t>
            </a:r>
          </a:p>
          <a:p>
            <a:pPr algn="ctr"/>
            <a:r>
              <a:rPr lang="fr-FR" b="1" dirty="0" smtClean="0"/>
              <a:t>SUITE ENTREPRISES ENDEVELOPPEMENT : CROISSANCE INTERNE</a:t>
            </a:r>
          </a:p>
          <a:p>
            <a:endParaRPr lang="fr-FR" dirty="0"/>
          </a:p>
          <a:p>
            <a:endParaRPr lang="fr-FR" dirty="0"/>
          </a:p>
          <a:p>
            <a:pPr algn="ctr"/>
            <a:r>
              <a:rPr lang="fr-FR" b="1" dirty="0" smtClean="0"/>
              <a:t>PAGE 48</a:t>
            </a:r>
          </a:p>
          <a:p>
            <a:pPr algn="ctr"/>
            <a:endParaRPr lang="fr-FR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87657"/>
            <a:ext cx="4824536" cy="554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451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67744" y="836712"/>
            <a:ext cx="6172200" cy="598218"/>
          </a:xfrm>
        </p:spPr>
        <p:txBody>
          <a:bodyPr>
            <a:normAutofit/>
          </a:bodyPr>
          <a:lstStyle/>
          <a:p>
            <a:pPr algn="ctr"/>
            <a:r>
              <a:rPr lang="fr-FR" sz="3200" b="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AVANTAGES DE CE GUIDE </a:t>
            </a:r>
            <a:endParaRPr lang="fr-FR" sz="3200" b="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39752" y="1916832"/>
            <a:ext cx="6480720" cy="4536504"/>
          </a:xfrm>
        </p:spPr>
        <p:txBody>
          <a:bodyPr>
            <a:noAutofit/>
          </a:bodyPr>
          <a:lstStyle/>
          <a:p>
            <a:endParaRPr lang="fr-FR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fr-FR" sz="3200" dirty="0" smtClean="0">
                <a:solidFill>
                  <a:schemeClr val="tx1"/>
                </a:solidFill>
              </a:rPr>
              <a:t>Simplification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fr-FR" sz="3200" dirty="0" smtClean="0">
                <a:solidFill>
                  <a:schemeClr val="tx1"/>
                </a:solidFill>
              </a:rPr>
              <a:t>Savoir de combien on dispose par type de profil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fr-FR" sz="2800" dirty="0" smtClean="0">
              <a:solidFill>
                <a:schemeClr val="tx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fr-FR" sz="3200" dirty="0" smtClean="0">
                <a:solidFill>
                  <a:schemeClr val="tx1"/>
                </a:solidFill>
              </a:rPr>
              <a:t>Outil d’influence auprès des pouvoirs publics</a:t>
            </a:r>
          </a:p>
        </p:txBody>
      </p:sp>
    </p:spTree>
    <p:extLst>
      <p:ext uri="{BB962C8B-B14F-4D97-AF65-F5344CB8AC3E}">
        <p14:creationId xmlns:p14="http://schemas.microsoft.com/office/powerpoint/2010/main" val="35063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836712"/>
            <a:ext cx="2881411" cy="5098541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621" y="839213"/>
            <a:ext cx="3247531" cy="509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76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267744" y="4221088"/>
            <a:ext cx="6299835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000" dirty="0" smtClean="0">
                <a:latin typeface="+mn-lt"/>
              </a:rPr>
              <a:t>AGNES BRICARD</a:t>
            </a:r>
            <a:r>
              <a:rPr lang="fr-FR" sz="1600" dirty="0" smtClean="0">
                <a:latin typeface="+mn-lt"/>
              </a:rPr>
              <a:t/>
            </a:r>
            <a:br>
              <a:rPr lang="fr-FR" sz="1600" dirty="0" smtClean="0">
                <a:latin typeface="+mn-lt"/>
              </a:rPr>
            </a:br>
            <a:r>
              <a:rPr lang="fr-FR" sz="1200" b="0" dirty="0" smtClean="0">
                <a:latin typeface="+mn-lt"/>
              </a:rPr>
              <a:t/>
            </a:r>
            <a:br>
              <a:rPr lang="fr-FR" sz="1200" b="0" dirty="0" smtClean="0">
                <a:latin typeface="+mn-lt"/>
              </a:rPr>
            </a:br>
            <a:r>
              <a:rPr lang="fr-FR" sz="1200" b="0" dirty="0" smtClean="0">
                <a:latin typeface="+mn-lt"/>
              </a:rPr>
              <a:t>Directrice scientifique du guide du routard du financement d’entreprise </a:t>
            </a:r>
            <a:br>
              <a:rPr lang="fr-FR" sz="1200" b="0" dirty="0" smtClean="0">
                <a:latin typeface="+mn-lt"/>
              </a:rPr>
            </a:br>
            <a:r>
              <a:rPr lang="fr-FR" sz="1200" b="0" dirty="0" smtClean="0">
                <a:latin typeface="+mn-lt"/>
              </a:rPr>
              <a:t>présidente d’honneur du conseil supérieur de l’ordre des experts-comptables</a:t>
            </a:r>
            <a:br>
              <a:rPr lang="fr-FR" sz="1200" b="0" dirty="0" smtClean="0">
                <a:latin typeface="+mn-lt"/>
              </a:rPr>
            </a:br>
            <a:r>
              <a:rPr lang="fr-FR" sz="1200" b="0" dirty="0" smtClean="0">
                <a:latin typeface="+mn-lt"/>
              </a:rPr>
              <a:t>présidente fondatrice de la fédération femmes administrateurs </a:t>
            </a:r>
            <a:endParaRPr lang="fr-FR" sz="1200" b="0" dirty="0">
              <a:latin typeface="+mn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32656"/>
            <a:ext cx="2664296" cy="368859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051720" y="5589240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Email : </a:t>
            </a:r>
            <a:r>
              <a:rPr lang="fr-FR" dirty="0" smtClean="0">
                <a:hlinkClick r:id="rId3"/>
              </a:rPr>
              <a:t>Agnes.bricard@orange.fr</a:t>
            </a:r>
            <a:endParaRPr lang="fr-FR" dirty="0" smtClean="0"/>
          </a:p>
          <a:p>
            <a:pPr algn="ctr"/>
            <a:r>
              <a:rPr lang="fr-FR" dirty="0" smtClean="0"/>
              <a:t>Bureau: 01.44.69.06.06   -  Portable: 06.61.64.57.00</a:t>
            </a:r>
          </a:p>
          <a:p>
            <a:pPr algn="ctr"/>
            <a:r>
              <a:rPr lang="fr-FR" dirty="0"/>
              <a:t>Blog </a:t>
            </a:r>
            <a:r>
              <a:rPr lang="fr-FR" dirty="0" smtClean="0"/>
              <a:t>:</a:t>
            </a:r>
            <a:r>
              <a:rPr lang="fr-FR" dirty="0" smtClean="0">
                <a:hlinkClick r:id="rId4"/>
              </a:rPr>
              <a:t>http://www.agnes-bricard.com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4383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61964" y="476672"/>
            <a:ext cx="6676256" cy="936104"/>
          </a:xfrm>
        </p:spPr>
        <p:txBody>
          <a:bodyPr>
            <a:noAutofit/>
          </a:bodyPr>
          <a:lstStyle/>
          <a:p>
            <a:pPr algn="ctr"/>
            <a:r>
              <a:rPr lang="fr-FR" sz="2800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GUIDE DU ROUTARD DU FINANCEMENT D’ENTREPRISE</a:t>
            </a:r>
            <a:endParaRPr lang="fr-FR" sz="2800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844824"/>
            <a:ext cx="381642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3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55576" y="404664"/>
            <a:ext cx="7467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b="1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UNE NOUVELLE APPROCHE </a:t>
            </a:r>
            <a:br>
              <a:rPr lang="fr-FR" sz="3600" b="1" dirty="0" smtClean="0">
                <a:solidFill>
                  <a:schemeClr val="tx1"/>
                </a:solidFill>
                <a:latin typeface="Cooper Black" panose="0208090404030B020404" pitchFamily="18" charset="0"/>
              </a:rPr>
            </a:br>
            <a:r>
              <a:rPr lang="fr-FR" sz="3600" b="1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DU FINANCEMENT PAR PROFIL</a:t>
            </a:r>
            <a:endParaRPr lang="fr-FR" b="1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5536" y="2060848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Les 20 fiches de financement ont été regroupées au sein de deux grandes familles : </a:t>
            </a:r>
          </a:p>
          <a:p>
            <a:endParaRPr lang="fr-FR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b="1" dirty="0" smtClean="0"/>
              <a:t>CREATION-REPRISE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b="1" dirty="0" smtClean="0"/>
              <a:t>DEVELOPPEMENT-CROISSANCE</a:t>
            </a:r>
          </a:p>
          <a:p>
            <a:endParaRPr lang="fr-FR" sz="2800" dirty="0"/>
          </a:p>
          <a:p>
            <a:r>
              <a:rPr lang="fr-FR" sz="2800" dirty="0" smtClean="0"/>
              <a:t>L’ensemble des fiches présente, lorsque ces données sont disponibles, les fourchettes basses et hautes des solutions de financement et de garanties présentées.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15063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04664"/>
            <a:ext cx="8604448" cy="1301006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/>
            </a:r>
            <a:br>
              <a:rPr lang="fr-FR" b="1" dirty="0" smtClean="0">
                <a:solidFill>
                  <a:schemeClr val="tx1"/>
                </a:solidFill>
              </a:rPr>
            </a:br>
            <a:r>
              <a:rPr lang="fr-FR" b="1" dirty="0">
                <a:solidFill>
                  <a:schemeClr val="tx1"/>
                </a:solidFill>
              </a:rPr>
              <a:t/>
            </a:r>
            <a:br>
              <a:rPr lang="fr-FR" b="1" dirty="0">
                <a:solidFill>
                  <a:schemeClr val="tx1"/>
                </a:solidFill>
              </a:rPr>
            </a:br>
            <a:r>
              <a:rPr lang="fr-FR" b="1" dirty="0" smtClean="0">
                <a:solidFill>
                  <a:schemeClr val="tx1"/>
                </a:solidFill>
              </a:rPr>
              <a:t/>
            </a:r>
            <a:br>
              <a:rPr lang="fr-FR" b="1" dirty="0" smtClean="0">
                <a:solidFill>
                  <a:schemeClr val="tx1"/>
                </a:solidFill>
              </a:rPr>
            </a:br>
            <a:r>
              <a:rPr lang="fr-FR" b="1" dirty="0" smtClean="0">
                <a:solidFill>
                  <a:schemeClr val="tx1"/>
                </a:solidFill>
              </a:rPr>
              <a:t/>
            </a:r>
            <a:br>
              <a:rPr lang="fr-FR" b="1" dirty="0" smtClean="0">
                <a:solidFill>
                  <a:schemeClr val="tx1"/>
                </a:solidFill>
              </a:rPr>
            </a:br>
            <a:r>
              <a:rPr lang="fr-FR" b="1" dirty="0">
                <a:solidFill>
                  <a:schemeClr val="tx1"/>
                </a:solidFill>
              </a:rPr>
              <a:t/>
            </a:r>
            <a:br>
              <a:rPr lang="fr-FR" b="1" dirty="0">
                <a:solidFill>
                  <a:schemeClr val="tx1"/>
                </a:solidFill>
              </a:rPr>
            </a:br>
            <a:r>
              <a:rPr lang="fr-FR" b="1" dirty="0" smtClean="0">
                <a:solidFill>
                  <a:schemeClr val="tx1"/>
                </a:solidFill>
              </a:rPr>
              <a:t/>
            </a:r>
            <a:br>
              <a:rPr lang="fr-FR" b="1" dirty="0" smtClean="0">
                <a:solidFill>
                  <a:schemeClr val="tx1"/>
                </a:solidFill>
              </a:rPr>
            </a:br>
            <a:r>
              <a:rPr lang="fr-FR" b="1" dirty="0">
                <a:solidFill>
                  <a:schemeClr val="tx1"/>
                </a:solidFill>
              </a:rPr>
              <a:t/>
            </a:r>
            <a:br>
              <a:rPr lang="fr-FR" b="1" dirty="0">
                <a:solidFill>
                  <a:schemeClr val="tx1"/>
                </a:solidFill>
              </a:rPr>
            </a:br>
            <a:r>
              <a:rPr lang="fr-FR" sz="4000" b="1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A)  DANS LA FAMILLE </a:t>
            </a:r>
            <a:br>
              <a:rPr lang="fr-FR" sz="4000" b="1" dirty="0" smtClean="0">
                <a:solidFill>
                  <a:schemeClr val="tx1"/>
                </a:solidFill>
                <a:latin typeface="Cooper Black" panose="0208090404030B020404" pitchFamily="18" charset="0"/>
              </a:rPr>
            </a:br>
            <a:r>
              <a:rPr lang="fr-FR" sz="4000" b="1" dirty="0" smtClean="0">
                <a:solidFill>
                  <a:schemeClr val="tx1"/>
                </a:solidFill>
                <a:latin typeface="Cooper Black" panose="0208090404030B020404" pitchFamily="18" charset="0"/>
              </a:rPr>
              <a:t>CREATION-REPRISE</a:t>
            </a:r>
            <a:endParaRPr lang="fr-FR" sz="4000" b="1" dirty="0">
              <a:solidFill>
                <a:schemeClr val="tx1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7467600" cy="4341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b="1" dirty="0"/>
          </a:p>
          <a:p>
            <a:pPr marL="0" indent="0" algn="ctr">
              <a:buNone/>
            </a:pPr>
            <a:r>
              <a:rPr lang="fr-FR" sz="2800" dirty="0"/>
              <a:t> </a:t>
            </a:r>
            <a:r>
              <a:rPr lang="fr-FR" sz="2800" dirty="0" smtClean="0"/>
              <a:t>2 fiches génériques recensent les solutions de financement existantes qui sont communes :</a:t>
            </a:r>
          </a:p>
          <a:p>
            <a:pPr marL="0" indent="0" algn="ctr">
              <a:buNone/>
            </a:pPr>
            <a:endParaRPr lang="fr-FR" sz="2800" dirty="0"/>
          </a:p>
          <a:p>
            <a:pPr algn="ctr"/>
            <a:r>
              <a:rPr lang="fr-FR" sz="2800" b="1" dirty="0" smtClean="0"/>
              <a:t>CREATEUR D’ENTREPRISE</a:t>
            </a:r>
          </a:p>
          <a:p>
            <a:pPr marL="0" indent="0" algn="ctr">
              <a:buNone/>
            </a:pPr>
            <a:endParaRPr lang="fr-FR" sz="1400" b="1" dirty="0" smtClean="0"/>
          </a:p>
          <a:p>
            <a:pPr algn="ctr"/>
            <a:r>
              <a:rPr lang="fr-FR" sz="2800" b="1" dirty="0" smtClean="0"/>
              <a:t>REPRENEURS D’ENTREPRISE</a:t>
            </a:r>
            <a:endParaRPr lang="fr-FR" sz="2800" b="1" dirty="0"/>
          </a:p>
          <a:p>
            <a:pPr marL="0" indent="0">
              <a:buNone/>
            </a:pPr>
            <a:r>
              <a:rPr lang="fr-FR" sz="2800" dirty="0"/>
              <a:t> 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314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3568" y="404664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dirty="0" smtClean="0">
                <a:latin typeface="Cooper Black" panose="0208090404030B020404" pitchFamily="18" charset="0"/>
              </a:rPr>
              <a:t>LES FINANCEMENTS SPECIFIQUES </a:t>
            </a:r>
            <a:endParaRPr lang="fr-FR" sz="4000" dirty="0">
              <a:latin typeface="Cooper Black" panose="0208090404030B0204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331640" y="2051556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i="1" dirty="0" smtClean="0"/>
              <a:t>9 FICHES DISCTINCTES </a:t>
            </a:r>
            <a:endParaRPr lang="fr-FR" sz="24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323528" y="2924944"/>
            <a:ext cx="882047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b="1" dirty="0" smtClean="0"/>
              <a:t>FEMMES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b="1" dirty="0" smtClean="0"/>
              <a:t>DEMANDEUR D’EMPLOI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b="1" dirty="0" smtClean="0"/>
              <a:t>AUTO-ENTREPRENEURS, MICRO-ENTREPRENEURS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b="1" dirty="0" smtClean="0"/>
              <a:t>ETUDIANTS-ENTREPRENEURS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b="1" dirty="0" smtClean="0"/>
              <a:t>SENIORS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b="1" dirty="0" smtClean="0"/>
              <a:t>QUARTIERS PRIORITAIRES DE LA POLITIQUE DE LA VILLE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b="1" dirty="0" smtClean="0"/>
              <a:t>FRANCHISES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b="1" dirty="0" smtClean="0"/>
              <a:t>START-UP &amp; ENTREPRISES INNOVANTES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b="1" dirty="0" smtClean="0"/>
              <a:t>ENTREPRISES SOCIALES &amp; SOLIDAIRES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51931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23359" y="2636912"/>
            <a:ext cx="7467600" cy="35490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9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330155" y="476672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>
                <a:latin typeface="Cooper Black" panose="0208090404030B020404" pitchFamily="18" charset="0"/>
              </a:rPr>
              <a:t>B) </a:t>
            </a:r>
            <a:r>
              <a:rPr lang="fr-FR" sz="3600" dirty="0" smtClean="0">
                <a:latin typeface="Cooper Black" panose="0208090404030B020404" pitchFamily="18" charset="0"/>
              </a:rPr>
              <a:t>DANS </a:t>
            </a:r>
            <a:r>
              <a:rPr lang="fr-FR" sz="3600" dirty="0">
                <a:latin typeface="Cooper Black" panose="0208090404030B020404" pitchFamily="18" charset="0"/>
              </a:rPr>
              <a:t>LA FAMILLE </a:t>
            </a:r>
            <a:br>
              <a:rPr lang="fr-FR" sz="3600" dirty="0">
                <a:latin typeface="Cooper Black" panose="0208090404030B020404" pitchFamily="18" charset="0"/>
              </a:rPr>
            </a:br>
            <a:r>
              <a:rPr lang="fr-FR" sz="3600" dirty="0" smtClean="0">
                <a:latin typeface="Cooper Black" panose="0208090404030B020404" pitchFamily="18" charset="0"/>
              </a:rPr>
              <a:t>CROISSANCE-DEVELOPPEMENT</a:t>
            </a:r>
            <a:endParaRPr lang="fr-FR" sz="3600" dirty="0"/>
          </a:p>
        </p:txBody>
      </p:sp>
      <p:sp>
        <p:nvSpPr>
          <p:cNvPr id="4" name="Rectangle 3"/>
          <p:cNvSpPr/>
          <p:nvPr/>
        </p:nvSpPr>
        <p:spPr>
          <a:xfrm>
            <a:off x="2383193" y="1736885"/>
            <a:ext cx="4089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i="1" dirty="0"/>
              <a:t>9 FICHES DISCTINCTES </a:t>
            </a:r>
          </a:p>
        </p:txBody>
      </p:sp>
      <p:sp>
        <p:nvSpPr>
          <p:cNvPr id="5" name="Rectangle 4"/>
          <p:cNvSpPr/>
          <p:nvPr/>
        </p:nvSpPr>
        <p:spPr>
          <a:xfrm>
            <a:off x="375385" y="2564904"/>
            <a:ext cx="820891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b="1" dirty="0" smtClean="0">
                <a:latin typeface="Bodoni MT" panose="02070603080606020203" pitchFamily="18" charset="0"/>
              </a:rPr>
              <a:t>ENTREPRISES EN DEVELOPPEMENT : CROISSANCE INTERNE </a:t>
            </a:r>
            <a:endParaRPr lang="fr-FR" b="1" dirty="0">
              <a:latin typeface="Bodoni MT" panose="02070603080606020203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b="1" dirty="0" smtClean="0">
                <a:latin typeface="Bodoni MT" panose="02070603080606020203" pitchFamily="18" charset="0"/>
              </a:rPr>
              <a:t>ENTREPRISES EN DEVELOPPEMENT : FINANCEMENT D’UN PROJET SPECIFIQUE</a:t>
            </a:r>
            <a:endParaRPr lang="fr-FR" b="1" dirty="0">
              <a:latin typeface="Bodoni MT" panose="02070603080606020203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b="1" dirty="0" smtClean="0">
                <a:latin typeface="Bodoni MT" panose="02070603080606020203" pitchFamily="18" charset="0"/>
              </a:rPr>
              <a:t>ENTREPRISES EN DEVELOPPEMENT : CROISSANCE EXTERNE</a:t>
            </a:r>
            <a:endParaRPr lang="fr-FR" b="1" dirty="0">
              <a:latin typeface="Bodoni MT" panose="02070603080606020203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b="1" dirty="0" smtClean="0">
                <a:latin typeface="Bodoni MT" panose="02070603080606020203" pitchFamily="18" charset="0"/>
              </a:rPr>
              <a:t>ENTREPRISES EXPORTATRICES</a:t>
            </a:r>
            <a:endParaRPr lang="fr-FR" b="1" dirty="0">
              <a:latin typeface="Bodoni MT" panose="02070603080606020203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b="1" dirty="0" smtClean="0">
                <a:latin typeface="Bodoni MT" panose="02070603080606020203" pitchFamily="18" charset="0"/>
              </a:rPr>
              <a:t>ENTREPRISES BENEFICIAIRES DE MARCHES PUBLICS</a:t>
            </a:r>
            <a:endParaRPr lang="fr-FR" b="1" dirty="0">
              <a:latin typeface="Bodoni MT" panose="02070603080606020203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b="1" dirty="0" smtClean="0">
                <a:latin typeface="Bodoni MT" panose="02070603080606020203" pitchFamily="18" charset="0"/>
              </a:rPr>
              <a:t>ENTREPRISES EN RETOURNEMENT – REBOND </a:t>
            </a:r>
            <a:endParaRPr lang="fr-FR" b="1" dirty="0">
              <a:latin typeface="Bodoni MT" panose="02070603080606020203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b="1" dirty="0" smtClean="0">
                <a:latin typeface="Bodoni MT" panose="02070603080606020203" pitchFamily="18" charset="0"/>
              </a:rPr>
              <a:t>ENTREPRISES AYANT RECOURS AUX EMISSIONS SUR LE MARCHE DU PLACEMENT PRIVE </a:t>
            </a:r>
            <a:endParaRPr lang="fr-FR" b="1" dirty="0">
              <a:latin typeface="Bodoni MT" panose="02070603080606020203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b="1" dirty="0">
                <a:latin typeface="Bodoni MT" panose="02070603080606020203" pitchFamily="18" charset="0"/>
              </a:rPr>
              <a:t>ENTREPRISES </a:t>
            </a:r>
            <a:r>
              <a:rPr lang="fr-FR" b="1" dirty="0" smtClean="0">
                <a:latin typeface="Bodoni MT" panose="02070603080606020203" pitchFamily="18" charset="0"/>
              </a:rPr>
              <a:t>OUVRANT LEUR CAPITAL AUX INVESTISSEURS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b="1" dirty="0" smtClean="0">
                <a:latin typeface="Bodoni MT" panose="02070603080606020203" pitchFamily="18" charset="0"/>
              </a:rPr>
              <a:t>ENTREPRISES VISANT UNE INTRODUCTION EN BOURSE</a:t>
            </a:r>
            <a:endParaRPr lang="fr-FR" b="1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2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5112568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5868144" y="1196752"/>
            <a:ext cx="26642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sz="1200" b="1" i="1" dirty="0" smtClean="0"/>
              <a:t>EXTRAIT DU GUIDE DU ROUTARD DU FIANCEMENT D’ENTREPRISE </a:t>
            </a:r>
          </a:p>
          <a:p>
            <a:endParaRPr lang="fr-FR" i="1" dirty="0"/>
          </a:p>
          <a:p>
            <a:endParaRPr lang="fr-FR" i="1" dirty="0" smtClean="0"/>
          </a:p>
          <a:p>
            <a:endParaRPr lang="fr-FR" i="1" dirty="0"/>
          </a:p>
          <a:p>
            <a:pPr algn="ctr"/>
            <a:r>
              <a:rPr lang="fr-FR" b="1" u="sng" dirty="0" smtClean="0"/>
              <a:t>FICHE 2</a:t>
            </a:r>
            <a:r>
              <a:rPr lang="fr-FR" b="1" dirty="0" smtClean="0"/>
              <a:t>  REPRENEUR D’ENTREPRISE</a:t>
            </a:r>
          </a:p>
          <a:p>
            <a:endParaRPr lang="fr-FR" dirty="0"/>
          </a:p>
          <a:p>
            <a:endParaRPr lang="fr-FR" dirty="0"/>
          </a:p>
          <a:p>
            <a:pPr algn="ctr"/>
            <a:r>
              <a:rPr lang="fr-FR" b="1" dirty="0" smtClean="0"/>
              <a:t>PAGE 31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69549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5796136" y="908720"/>
            <a:ext cx="26642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sz="1200" b="1" i="1" dirty="0" smtClean="0"/>
              <a:t>EXTRAIT DU GUIDE DU ROUTARD DU FIANCEMENT D’ENTREPRISE </a:t>
            </a:r>
          </a:p>
          <a:p>
            <a:endParaRPr lang="fr-FR" i="1" dirty="0"/>
          </a:p>
          <a:p>
            <a:endParaRPr lang="fr-FR" i="1" dirty="0" smtClean="0"/>
          </a:p>
          <a:p>
            <a:endParaRPr lang="fr-FR" i="1" dirty="0"/>
          </a:p>
          <a:p>
            <a:pPr algn="ctr"/>
            <a:r>
              <a:rPr lang="fr-FR" b="1" u="sng" dirty="0" smtClean="0"/>
              <a:t>FICHE 2</a:t>
            </a:r>
            <a:r>
              <a:rPr lang="fr-FR" b="1" dirty="0" smtClean="0"/>
              <a:t>   </a:t>
            </a:r>
          </a:p>
          <a:p>
            <a:pPr algn="ctr"/>
            <a:r>
              <a:rPr lang="fr-FR" b="1" dirty="0" smtClean="0"/>
              <a:t>SUITE REPRENEUR D’ENTREPRISE</a:t>
            </a:r>
          </a:p>
          <a:p>
            <a:endParaRPr lang="fr-FR" dirty="0"/>
          </a:p>
          <a:p>
            <a:endParaRPr lang="fr-FR" dirty="0"/>
          </a:p>
          <a:p>
            <a:pPr algn="ctr"/>
            <a:r>
              <a:rPr lang="fr-FR" b="1" dirty="0" smtClean="0"/>
              <a:t>PAGE 32 </a:t>
            </a:r>
          </a:p>
          <a:p>
            <a:pPr algn="ctr"/>
            <a:endParaRPr lang="fr-FR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49" y="332656"/>
            <a:ext cx="5493987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53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6012160" y="980728"/>
            <a:ext cx="27363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 smtClean="0"/>
          </a:p>
          <a:p>
            <a:pPr algn="ctr"/>
            <a:endParaRPr lang="fr-FR" dirty="0"/>
          </a:p>
          <a:p>
            <a:pPr algn="ctr"/>
            <a:r>
              <a:rPr lang="fr-FR" sz="1200" b="1" i="1" dirty="0" smtClean="0"/>
              <a:t>EXTRAIT DU GUIDE DU ROUTARD DU FIANCEMENT D’ENTREPRISE </a:t>
            </a:r>
          </a:p>
          <a:p>
            <a:endParaRPr lang="fr-FR" i="1" dirty="0"/>
          </a:p>
          <a:p>
            <a:endParaRPr lang="fr-FR" i="1" dirty="0" smtClean="0"/>
          </a:p>
          <a:p>
            <a:endParaRPr lang="fr-FR" i="1" dirty="0"/>
          </a:p>
          <a:p>
            <a:pPr algn="ctr"/>
            <a:r>
              <a:rPr lang="fr-FR" b="1" u="sng" dirty="0" smtClean="0"/>
              <a:t>FICHE 2</a:t>
            </a:r>
            <a:r>
              <a:rPr lang="fr-FR" b="1" dirty="0" smtClean="0"/>
              <a:t>   </a:t>
            </a:r>
          </a:p>
          <a:p>
            <a:pPr algn="ctr"/>
            <a:r>
              <a:rPr lang="fr-FR" b="1" dirty="0" smtClean="0"/>
              <a:t>SUITE REPRENEUR D’ENTREPRISE</a:t>
            </a:r>
          </a:p>
          <a:p>
            <a:endParaRPr lang="fr-FR" dirty="0"/>
          </a:p>
          <a:p>
            <a:endParaRPr lang="fr-FR" dirty="0"/>
          </a:p>
          <a:p>
            <a:pPr algn="ctr"/>
            <a:r>
              <a:rPr lang="fr-FR" b="1" dirty="0" smtClean="0"/>
              <a:t>PAGE 33 </a:t>
            </a:r>
          </a:p>
          <a:p>
            <a:pPr algn="ctr"/>
            <a:endParaRPr lang="fr-FR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2860"/>
            <a:ext cx="5400600" cy="592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14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Personnalisé 1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ECE709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589</TotalTime>
  <Words>282</Words>
  <Application>Microsoft Office PowerPoint</Application>
  <PresentationFormat>Affichage à l'écran (4:3)</PresentationFormat>
  <Paragraphs>108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Oriel</vt:lpstr>
      <vt:lpstr>Présentation PowerPoint</vt:lpstr>
      <vt:lpstr>GUIDE DU ROUTARD DU FINANCEMENT D’ENTREPRISE</vt:lpstr>
      <vt:lpstr>UNE NOUVELLE APPROCHE  DU FINANCEMENT PAR PROFIL</vt:lpstr>
      <vt:lpstr>       A)  DANS LA FAMILLE  CREATION-REPRISE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AVANTAGES DE CE GUIDE </vt:lpstr>
      <vt:lpstr>Présentation PowerPoint</vt:lpstr>
      <vt:lpstr>AGNES BRICARD  Directrice scientifique du guide du routard du financement d’entreprise  présidente d’honneur du conseil supérieur de l’ordre des experts-comptables présidente fondatrice de la fédération femmes administrateurs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Agnes Bricard</dc:title>
  <dc:creator>C Marques</dc:creator>
  <cp:lastModifiedBy>C Marques</cp:lastModifiedBy>
  <cp:revision>139</cp:revision>
  <cp:lastPrinted>2016-04-01T09:27:56Z</cp:lastPrinted>
  <dcterms:created xsi:type="dcterms:W3CDTF">2014-01-29T08:36:31Z</dcterms:created>
  <dcterms:modified xsi:type="dcterms:W3CDTF">2016-11-17T18:27:36Z</dcterms:modified>
</cp:coreProperties>
</file>