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notesMasterIdLst>
    <p:notesMasterId r:id="rId19"/>
  </p:notesMasterIdLst>
  <p:sldIdLst>
    <p:sldId id="256" r:id="rId2"/>
    <p:sldId id="284" r:id="rId3"/>
    <p:sldId id="266" r:id="rId4"/>
    <p:sldId id="259" r:id="rId5"/>
    <p:sldId id="260" r:id="rId6"/>
    <p:sldId id="264" r:id="rId7"/>
    <p:sldId id="282" r:id="rId8"/>
    <p:sldId id="288" r:id="rId9"/>
    <p:sldId id="289" r:id="rId10"/>
    <p:sldId id="285" r:id="rId11"/>
    <p:sldId id="290" r:id="rId12"/>
    <p:sldId id="296" r:id="rId13"/>
    <p:sldId id="286" r:id="rId14"/>
    <p:sldId id="294" r:id="rId15"/>
    <p:sldId id="295" r:id="rId16"/>
    <p:sldId id="291" r:id="rId17"/>
    <p:sldId id="292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9AF"/>
    <a:srgbClr val="920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71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5243F-9604-443F-B7F3-039EB36BDEF4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720E-CA53-4B7C-A4AF-895C63EAD4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2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F580F-1C88-4BC9-B261-F81EE0EA0E1A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gnes.bricard@orange.fr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nes-bricard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492896"/>
            <a:ext cx="65344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000" b="1" dirty="0">
                <a:latin typeface="Bookman Old Style" panose="02050604050505020204" pitchFamily="18" charset="0"/>
              </a:rPr>
              <a:t>FINANCEMENT DES </a:t>
            </a:r>
            <a:r>
              <a:rPr lang="fr-FR" sz="4000" b="1" dirty="0" smtClean="0">
                <a:latin typeface="Bookman Old Style" panose="02050604050505020204" pitchFamily="18" charset="0"/>
              </a:rPr>
              <a:t>ENTREPRISES</a:t>
            </a:r>
          </a:p>
          <a:p>
            <a:pPr algn="ctr"/>
            <a:r>
              <a:rPr lang="fr-FR" sz="4000" b="1" dirty="0" smtClean="0">
                <a:latin typeface="Bookman Old Style" panose="02050604050505020204" pitchFamily="18" charset="0"/>
              </a:rPr>
              <a:t>DIS-MOI </a:t>
            </a:r>
            <a:r>
              <a:rPr lang="fr-FR" sz="4000" b="1" dirty="0">
                <a:latin typeface="Bookman Old Style" panose="02050604050505020204" pitchFamily="18" charset="0"/>
              </a:rPr>
              <a:t>QUI TU ES </a:t>
            </a:r>
            <a:r>
              <a:rPr lang="fr-FR" sz="4000" b="1" dirty="0" smtClean="0">
                <a:latin typeface="Bookman Old Style" panose="02050604050505020204" pitchFamily="18" charset="0"/>
              </a:rPr>
              <a:t>!</a:t>
            </a:r>
            <a:endParaRPr lang="fr-FR" sz="4000" b="1" dirty="0"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79711" y="5805264"/>
            <a:ext cx="7082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latin typeface="Baskerville Old Face" panose="02020602080505020303" pitchFamily="18" charset="0"/>
              </a:rPr>
              <a:t>Présentée par Agnes BRICARD</a:t>
            </a:r>
          </a:p>
          <a:p>
            <a:pPr algn="r"/>
            <a:r>
              <a:rPr lang="fr-FR" dirty="0">
                <a:latin typeface="Baskerville Old Face" panose="02020602080505020303" pitchFamily="18" charset="0"/>
              </a:rPr>
              <a:t>Directrice Scientifique du Guide du Routard du Financement  d’Entreprise</a:t>
            </a:r>
          </a:p>
        </p:txBody>
      </p:sp>
    </p:spTree>
    <p:extLst>
      <p:ext uri="{BB962C8B-B14F-4D97-AF65-F5344CB8AC3E}">
        <p14:creationId xmlns:p14="http://schemas.microsoft.com/office/powerpoint/2010/main" val="5856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84168" y="692696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12</a:t>
            </a:r>
            <a:r>
              <a:rPr lang="fr-FR" b="1" dirty="0" smtClean="0"/>
              <a:t>   ENTREPRISES EN DEVELOPPEMENT : CROISSANCE INTERNE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47 </a:t>
            </a:r>
          </a:p>
          <a:p>
            <a:pPr algn="ctr"/>
            <a:endParaRPr lang="fr-FR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511"/>
            <a:ext cx="4968552" cy="6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652120" y="1052736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</a:t>
            </a:r>
          </a:p>
          <a:p>
            <a:pPr algn="ctr"/>
            <a:r>
              <a:rPr lang="fr-FR" sz="1200" b="1" i="1" dirty="0" smtClean="0"/>
              <a:t>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12 </a:t>
            </a:r>
          </a:p>
          <a:p>
            <a:pPr algn="ctr"/>
            <a:r>
              <a:rPr lang="fr-FR" b="1" dirty="0" smtClean="0"/>
              <a:t>SUITE ENTREPRISES ENDEVELOPPEMENT : CROISSANCE INTERNE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48</a:t>
            </a:r>
          </a:p>
          <a:p>
            <a:pPr algn="ctr"/>
            <a:endParaRPr lang="fr-FR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7657"/>
            <a:ext cx="4824536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1052736"/>
            <a:ext cx="6840760" cy="1152128"/>
          </a:xfrm>
        </p:spPr>
        <p:txBody>
          <a:bodyPr>
            <a:noAutofit/>
          </a:bodyPr>
          <a:lstStyle/>
          <a:p>
            <a:pPr algn="ctr"/>
            <a:r>
              <a:rPr lang="fr-FR" sz="4000" b="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LES FINANCEMENTS ALTERNATIFS</a:t>
            </a:r>
            <a:endParaRPr lang="fr-FR" sz="4000" b="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3209528"/>
            <a:ext cx="6172200" cy="13716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 A) LE CROWDFUNDING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 B) LES AIDES PUBLIQUES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9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598218"/>
          </a:xfrm>
        </p:spPr>
        <p:txBody>
          <a:bodyPr>
            <a:normAutofit/>
          </a:bodyPr>
          <a:lstStyle/>
          <a:p>
            <a:pPr algn="ctr"/>
            <a:r>
              <a:rPr lang="fr-FR" sz="3200" b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A)LE CROWDFUNDING</a:t>
            </a:r>
            <a:endParaRPr lang="fr-FR" sz="3200" b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89" y="1772816"/>
            <a:ext cx="6715472" cy="45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8987" y="1628800"/>
            <a:ext cx="57606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5695132" cy="661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88" y="1988840"/>
            <a:ext cx="668772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598218"/>
          </a:xfrm>
        </p:spPr>
        <p:txBody>
          <a:bodyPr>
            <a:normAutofit/>
          </a:bodyPr>
          <a:lstStyle/>
          <a:p>
            <a:pPr algn="ctr"/>
            <a:r>
              <a:rPr lang="fr-FR" sz="3200" b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B)LES AIDES PUBLIQUES</a:t>
            </a:r>
            <a:endParaRPr lang="fr-FR" sz="3200" b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0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881411" cy="509854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21" y="839213"/>
            <a:ext cx="3247531" cy="509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67744" y="4221088"/>
            <a:ext cx="629983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dirty="0" smtClean="0">
                <a:latin typeface="+mn-lt"/>
              </a:rPr>
              <a:t>AGNES BRICARD</a:t>
            </a:r>
            <a:r>
              <a:rPr lang="fr-FR" sz="1600" dirty="0" smtClean="0">
                <a:latin typeface="+mn-lt"/>
              </a:rPr>
              <a:t/>
            </a:r>
            <a:br>
              <a:rPr lang="fr-FR" sz="160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/>
            </a:r>
            <a:br>
              <a:rPr lang="fr-FR" sz="1200" b="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>Directrice scientifique du guide du routard du financement d’entreprise </a:t>
            </a:r>
            <a:br>
              <a:rPr lang="fr-FR" sz="1200" b="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>présidente d’honneur du conseil supérieur de l’ordre des experts-comptables</a:t>
            </a:r>
            <a:br>
              <a:rPr lang="fr-FR" sz="1200" b="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>présidente fondatrice de la fédération femmes administrateurs </a:t>
            </a:r>
            <a:endParaRPr lang="fr-FR" sz="1200" b="0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2664296" cy="36885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0" y="558924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Email : </a:t>
            </a:r>
            <a:r>
              <a:rPr lang="fr-FR" dirty="0" smtClean="0">
                <a:hlinkClick r:id="rId3"/>
              </a:rPr>
              <a:t>Agnes.bricard@orange.fr</a:t>
            </a:r>
            <a:endParaRPr lang="fr-FR" dirty="0" smtClean="0"/>
          </a:p>
          <a:p>
            <a:pPr algn="ctr"/>
            <a:r>
              <a:rPr lang="fr-FR" dirty="0" smtClean="0"/>
              <a:t>Bureau: 01.44.69.06.06   -  Portable: 06.61.64.57.00</a:t>
            </a:r>
          </a:p>
          <a:p>
            <a:pPr algn="ctr"/>
            <a:r>
              <a:rPr lang="fr-FR" dirty="0"/>
              <a:t>Blog </a:t>
            </a:r>
            <a:r>
              <a:rPr lang="fr-FR" dirty="0" smtClean="0"/>
              <a:t>:</a:t>
            </a:r>
            <a:r>
              <a:rPr lang="fr-FR" dirty="0" smtClean="0">
                <a:hlinkClick r:id="rId4"/>
              </a:rPr>
              <a:t>http://www.agnes-bricard.com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3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1964" y="476672"/>
            <a:ext cx="6676256" cy="936104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GUIDE DU ROUTARD DU FINANCEMENT D’ENTREPRISE</a:t>
            </a:r>
            <a:endParaRPr lang="fr-FR" sz="28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38164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6108" y="404664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UNE NOUVELLE APPROCHE </a:t>
            </a:r>
            <a:b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DU FINANCEMENT PAR PROFIL</a:t>
            </a:r>
            <a:endParaRPr lang="fr-FR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206084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20 fiches de financement ont été regroupées au sein de deux grandes familles : </a:t>
            </a:r>
          </a:p>
          <a:p>
            <a:endParaRPr lang="fr-F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 smtClean="0"/>
              <a:t>CREATION-REPRISE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 smtClean="0"/>
              <a:t>DEVELOPPEMENT-CROISSANCE</a:t>
            </a:r>
          </a:p>
          <a:p>
            <a:endParaRPr lang="fr-FR" sz="2800" dirty="0"/>
          </a:p>
          <a:p>
            <a:r>
              <a:rPr lang="fr-FR" sz="2800" dirty="0" smtClean="0"/>
              <a:t>L’ensemble des fiches présente, lorsque ces données sont disponibles, les fourchettes basses et hautes des solutions de financement et de garanties présentées.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506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8604448" cy="130100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A</a:t>
            </a:r>
            <a:r>
              <a:rPr lang="fr-FR" sz="3600" b="1" dirty="0">
                <a:solidFill>
                  <a:schemeClr val="tx1"/>
                </a:solidFill>
                <a:latin typeface="Cooper Black" panose="0208090404030B020404" pitchFamily="18" charset="0"/>
              </a:rPr>
              <a:t>)  DANS LA FAMILLE </a:t>
            </a:r>
            <a:br>
              <a:rPr lang="fr-FR" sz="3600" b="1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CREATION-REPRISE</a:t>
            </a:r>
            <a:endParaRPr lang="fr-FR" sz="3600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2800" dirty="0"/>
              <a:t> </a:t>
            </a:r>
            <a:r>
              <a:rPr lang="fr-FR" sz="2800" dirty="0" smtClean="0"/>
              <a:t>2 fiches génériques recensent les solutions de financement existantes qui sont communes :</a:t>
            </a:r>
          </a:p>
          <a:p>
            <a:pPr marL="0" indent="0" algn="ctr">
              <a:buNone/>
            </a:pPr>
            <a:endParaRPr lang="fr-FR" sz="2800" dirty="0"/>
          </a:p>
          <a:p>
            <a:pPr algn="ctr"/>
            <a:r>
              <a:rPr lang="fr-FR" sz="2800" b="1" dirty="0" smtClean="0"/>
              <a:t>CREATEUR D’ENTREPRISE</a:t>
            </a:r>
          </a:p>
          <a:p>
            <a:pPr marL="0" indent="0" algn="ctr">
              <a:buNone/>
            </a:pPr>
            <a:endParaRPr lang="fr-FR" sz="1400" b="1" dirty="0" smtClean="0"/>
          </a:p>
          <a:p>
            <a:pPr algn="ctr"/>
            <a:r>
              <a:rPr lang="fr-FR" sz="2800" b="1" dirty="0" smtClean="0"/>
              <a:t>REPRENEURS D’ENTREPRISE</a:t>
            </a:r>
            <a:endParaRPr lang="fr-FR" sz="2800" b="1" dirty="0"/>
          </a:p>
          <a:p>
            <a:pPr marL="0" indent="0">
              <a:buNone/>
            </a:pPr>
            <a:r>
              <a:rPr lang="fr-FR" sz="2800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1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40466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atin typeface="Cooper Black" panose="0208090404030B020404" pitchFamily="18" charset="0"/>
              </a:rPr>
              <a:t>LES FINANCEMENTS SPECIFIQUES </a:t>
            </a:r>
            <a:endParaRPr lang="fr-FR" sz="4000" dirty="0">
              <a:latin typeface="Cooper Black" panose="0208090404030B0204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1640" y="20515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9 FICHES DISCTINCTES </a:t>
            </a:r>
            <a:endParaRPr lang="fr-FR" sz="2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2924944"/>
            <a:ext cx="88204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FEMMES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DEMANDEUR D’EMPLOI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AUTO-ENTREPRENEURS, MICRO-ENTREPRENEURS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ETUDIANTS-ENTREPRENEURS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SENIORS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QUARTIERS PRIORITAIRES DE LA POLITIQUE DE LA VILLE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FRANCHISES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START-UP &amp; ENTREPRISES INNOVANTES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ENTREPRISES SOCIALES &amp; SOLIDAIRES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193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23359" y="2636912"/>
            <a:ext cx="7467600" cy="35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9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30155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Cooper Black" panose="0208090404030B020404" pitchFamily="18" charset="0"/>
              </a:rPr>
              <a:t>B) </a:t>
            </a:r>
            <a:r>
              <a:rPr lang="fr-FR" sz="3600" dirty="0" smtClean="0">
                <a:latin typeface="Cooper Black" panose="0208090404030B020404" pitchFamily="18" charset="0"/>
              </a:rPr>
              <a:t>DANS </a:t>
            </a:r>
            <a:r>
              <a:rPr lang="fr-FR" sz="3600" dirty="0">
                <a:latin typeface="Cooper Black" panose="0208090404030B020404" pitchFamily="18" charset="0"/>
              </a:rPr>
              <a:t>LA FAMILLE </a:t>
            </a:r>
            <a:br>
              <a:rPr lang="fr-FR" sz="3600" dirty="0">
                <a:latin typeface="Cooper Black" panose="0208090404030B020404" pitchFamily="18" charset="0"/>
              </a:rPr>
            </a:br>
            <a:r>
              <a:rPr lang="fr-FR" sz="3600" dirty="0" smtClean="0">
                <a:latin typeface="Cooper Black" panose="0208090404030B020404" pitchFamily="18" charset="0"/>
              </a:rPr>
              <a:t>CROISSANCE-DEVELOPPEMENT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2383193" y="1736885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/>
              <a:t>9 FICHES DISCTINCTES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385" y="256490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EN DEVELOPPEMENT : CROISSANCE INTERNE 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EN DEVELOPPEMENT : FINANCEMENT D’UN PROJET SPECIFIQUE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EN DEVELOPPEMENT : CROISSANCE EXTERNE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EXPORTATRICES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BENEFICIAIRES DE MARCHES PUBLICS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EN RETOURNEMENT – REBOND 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AYANT RECOURS AUX EMISSIONS SUR LE MARCHE DU PLACEMENT PRIVE </a:t>
            </a:r>
            <a:endParaRPr lang="fr-FR" sz="16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/>
              <a:t>ENTREPRISES </a:t>
            </a:r>
            <a:r>
              <a:rPr lang="fr-FR" sz="1600" b="1" dirty="0" smtClean="0"/>
              <a:t>OUVRANT LEUR CAPITAL AUX INVESTISSEURS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b="1" dirty="0" smtClean="0"/>
              <a:t>ENTREPRISES VISANT UNE INTRODUCTION EN BOURSE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9301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11256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68144" y="119675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2</a:t>
            </a:r>
            <a:r>
              <a:rPr lang="fr-FR" b="1" dirty="0" smtClean="0"/>
              <a:t>  REPRENEUR D’ENTREPRISE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31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954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796136" y="90872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2</a:t>
            </a:r>
            <a:r>
              <a:rPr lang="fr-FR" b="1" dirty="0" smtClean="0"/>
              <a:t>   </a:t>
            </a:r>
          </a:p>
          <a:p>
            <a:pPr algn="ctr"/>
            <a:r>
              <a:rPr lang="fr-FR" b="1" dirty="0" smtClean="0"/>
              <a:t>SUITE REPRENEUR D’ENTREPRISE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32 </a:t>
            </a:r>
          </a:p>
          <a:p>
            <a:pPr algn="ctr"/>
            <a:endParaRPr lang="fr-FR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" y="332656"/>
            <a:ext cx="549398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12160" y="980728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2</a:t>
            </a:r>
            <a:r>
              <a:rPr lang="fr-FR" b="1" dirty="0" smtClean="0"/>
              <a:t>   </a:t>
            </a:r>
          </a:p>
          <a:p>
            <a:pPr algn="ctr"/>
            <a:r>
              <a:rPr lang="fr-FR" b="1" dirty="0" smtClean="0"/>
              <a:t>SUITE REPRENEUR D’ENTREPRISE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33 </a:t>
            </a:r>
          </a:p>
          <a:p>
            <a:pPr algn="ctr"/>
            <a:endParaRPr lang="fr-FR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860"/>
            <a:ext cx="5400600" cy="59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807</TotalTime>
  <Words>287</Words>
  <Application>Microsoft Office PowerPoint</Application>
  <PresentationFormat>Affichage à l'écran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Oriel</vt:lpstr>
      <vt:lpstr>Présentation PowerPoint</vt:lpstr>
      <vt:lpstr>GUIDE DU ROUTARD DU FINANCEMENT D’ENTREPRISE</vt:lpstr>
      <vt:lpstr>UNE NOUVELLE APPROCHE  DU FINANCEMENT PAR PROFIL</vt:lpstr>
      <vt:lpstr>A)  DANS LA FAMILLE  CREATION-REPRISE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FINANCEMENTS ALTERNATIFS</vt:lpstr>
      <vt:lpstr>A)LE CROWDFUNDING</vt:lpstr>
      <vt:lpstr>Présentation PowerPoint</vt:lpstr>
      <vt:lpstr>B)LES AIDES PUBLIQUES</vt:lpstr>
      <vt:lpstr>Présentation PowerPoint</vt:lpstr>
      <vt:lpstr>AGNES BRICARD  Directrice scientifique du guide du routard du financement d’entreprise  présidente d’honneur du conseil supérieur de l’ordre des experts-comptables présidente fondatrice de la fédération femmes administrateurs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Agnes Bricard</dc:title>
  <dc:creator>C Marques</dc:creator>
  <cp:lastModifiedBy>Thomas Rubio</cp:lastModifiedBy>
  <cp:revision>146</cp:revision>
  <cp:lastPrinted>2016-10-17T13:36:23Z</cp:lastPrinted>
  <dcterms:created xsi:type="dcterms:W3CDTF">2014-01-29T08:36:31Z</dcterms:created>
  <dcterms:modified xsi:type="dcterms:W3CDTF">2016-10-17T13:36:42Z</dcterms:modified>
</cp:coreProperties>
</file>