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1" r:id="rId2"/>
    <p:sldId id="272" r:id="rId3"/>
    <p:sldId id="274" r:id="rId4"/>
    <p:sldId id="278" r:id="rId5"/>
    <p:sldId id="299" r:id="rId6"/>
    <p:sldId id="298" r:id="rId7"/>
    <p:sldId id="277" r:id="rId8"/>
    <p:sldId id="300" r:id="rId9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S Lola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S Lola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S Lola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S Lola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S Lol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S Lol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S Lol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S Lol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S Lol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825400"/>
    <a:srgbClr val="177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03102B6-7794-4D7B-862D-08A7EB3BA284}" type="datetimeFigureOut">
              <a:rPr lang="fr-FR"/>
              <a:pPr/>
              <a:t>19/10/15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6304897-4FC5-4972-9199-189CEC7448C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8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7FEADC1-9826-4887-B928-D66DE6CD806F}" type="datetimeFigureOut">
              <a:rPr lang="fr-FR"/>
              <a:pPr/>
              <a:t>19/10/15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E00C11B-0FE0-4B0B-9EE8-1769CA7BC0E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982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5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Fond_image_couv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701675"/>
            <a:ext cx="9144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gray">
          <a:xfrm>
            <a:off x="0" y="593725"/>
            <a:ext cx="9144000" cy="2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 bwMode="gray">
          <a:xfrm>
            <a:off x="0" y="4616450"/>
            <a:ext cx="9144000" cy="2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Picture 14" descr="N_EssecBusinessSchool_H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5445125"/>
            <a:ext cx="11779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15900" y="4725144"/>
            <a:ext cx="8316913" cy="828092"/>
          </a:xfrm>
        </p:spPr>
        <p:txBody>
          <a:bodyPr anchor="ctr"/>
          <a:lstStyle>
            <a:lvl1pPr algn="ctr"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90000"/>
              </a:lnSpc>
              <a:defRPr sz="1900" i="1">
                <a:solidFill>
                  <a:schemeClr val="accent1"/>
                </a:solidFill>
                <a:latin typeface="FS Lola Light" pitchFamily="50" charset="0"/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FD_image_couv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692150"/>
            <a:ext cx="91440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gray">
          <a:xfrm>
            <a:off x="0" y="593725"/>
            <a:ext cx="9144000" cy="2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 bwMode="gray">
          <a:xfrm>
            <a:off x="0" y="4616450"/>
            <a:ext cx="9144000" cy="2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Picture 14" descr="N_EssecBusinessSchool_H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5445125"/>
            <a:ext cx="11779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611188" y="1233488"/>
            <a:ext cx="7921625" cy="2051050"/>
          </a:xfrm>
        </p:spPr>
        <p:txBody>
          <a:bodyPr anchor="ctr"/>
          <a:lstStyle>
            <a:lvl1pPr algn="ctr">
              <a:defRPr sz="4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2100" i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0" y="4868863"/>
            <a:ext cx="9144000" cy="198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 bwMode="gray">
          <a:xfrm>
            <a:off x="0" y="4067175"/>
            <a:ext cx="9144000" cy="428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 bwMode="gray">
          <a:xfrm>
            <a:off x="0" y="4616450"/>
            <a:ext cx="9144000" cy="2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 bwMode="gray">
          <a:xfrm>
            <a:off x="611188" y="1089025"/>
            <a:ext cx="7921625" cy="2979385"/>
          </a:xfrm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21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2573338" y="6659563"/>
            <a:ext cx="1189037" cy="120650"/>
          </a:xfrm>
          <a:prstGeom prst="rect">
            <a:avLst/>
          </a:prstGeom>
        </p:spPr>
        <p:txBody>
          <a:bodyPr/>
          <a:lstStyle>
            <a:lvl1pPr algn="l">
              <a:defRPr sz="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00/00/2014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0" y="6524625"/>
            <a:ext cx="215900" cy="333375"/>
          </a:xfrm>
          <a:prstGeom prst="rect">
            <a:avLst/>
          </a:prstGeom>
        </p:spPr>
        <p:txBody>
          <a:bodyPr anchor="b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fr-FR"/>
              <a:t>- TITRE DE LA PRÉSENTATION -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-17463" y="6524625"/>
            <a:ext cx="233363" cy="333375"/>
          </a:xfrm>
          <a:prstGeom prst="rect">
            <a:avLst/>
          </a:prstGeo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E09D94D-8286-4AAA-8348-B320DCD52C4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55650" y="2060848"/>
            <a:ext cx="7777163" cy="41764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755650" y="1089025"/>
            <a:ext cx="7777163" cy="971550"/>
          </a:xfrm>
        </p:spPr>
        <p:txBody>
          <a:bodyPr anchor="ctr"/>
          <a:lstStyle>
            <a:lvl1pPr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e la date 16"/>
          <p:cNvSpPr>
            <a:spLocks noGrp="1"/>
          </p:cNvSpPr>
          <p:nvPr>
            <p:ph type="dt" sz="half" idx="16"/>
          </p:nvPr>
        </p:nvSpPr>
        <p:spPr>
          <a:xfrm>
            <a:off x="6000760" y="6549239"/>
            <a:ext cx="1857388" cy="285728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>
              <a:defRPr/>
            </a:pPr>
            <a:r>
              <a:rPr lang="fr-FR" smtClean="0"/>
              <a:t>24 septembre 2014</a:t>
            </a:r>
            <a:endParaRPr lang="fr-FR" dirty="0"/>
          </a:p>
        </p:txBody>
      </p:sp>
      <p:sp>
        <p:nvSpPr>
          <p:cNvPr id="11" name="Espace réservé du numéro de diapositive 17"/>
          <p:cNvSpPr>
            <a:spLocks noGrp="1"/>
          </p:cNvSpPr>
          <p:nvPr>
            <p:ph type="sldNum" sz="quarter" idx="17"/>
          </p:nvPr>
        </p:nvSpPr>
        <p:spPr>
          <a:xfrm>
            <a:off x="8532813" y="6527003"/>
            <a:ext cx="601662" cy="330200"/>
          </a:xfrm>
          <a:prstGeom prst="rect">
            <a:avLst/>
          </a:prstGeom>
        </p:spPr>
        <p:txBody>
          <a:bodyPr anchor="ctr"/>
          <a:lstStyle>
            <a:lvl1pPr>
              <a:defRPr sz="800" baseline="0"/>
            </a:lvl1pPr>
          </a:lstStyle>
          <a:p>
            <a:fld id="{C9BE0585-6A4E-4561-8CAB-0B5922825D2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8"/>
          </p:nvPr>
        </p:nvSpPr>
        <p:spPr>
          <a:xfrm>
            <a:off x="857224" y="6549251"/>
            <a:ext cx="3286148" cy="285704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ctr"/>
            <a:r>
              <a:rPr lang="fr-FR" dirty="0" smtClean="0"/>
              <a:t>- TITRE DE LA PRÉSENTATION -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hiff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1944166" y="2060575"/>
            <a:ext cx="6588647" cy="41764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1944166" y="1089024"/>
            <a:ext cx="6588647" cy="971277"/>
          </a:xfr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 bwMode="gray">
          <a:xfrm flipH="1">
            <a:off x="1799704" y="2060575"/>
            <a:ext cx="0" cy="4176713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 bwMode="gray">
          <a:xfrm>
            <a:off x="215900" y="2060575"/>
            <a:ext cx="1440000" cy="4176713"/>
          </a:xfrm>
        </p:spPr>
        <p:txBody>
          <a:bodyPr anchor="ctr"/>
          <a:lstStyle>
            <a:lvl1pPr algn="r">
              <a:lnSpc>
                <a:spcPct val="80000"/>
              </a:lnSpc>
              <a:defRPr sz="2400" cap="none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16"/>
          <p:cNvSpPr>
            <a:spLocks noGrp="1"/>
          </p:cNvSpPr>
          <p:nvPr>
            <p:ph type="dt" sz="half" idx="16"/>
          </p:nvPr>
        </p:nvSpPr>
        <p:spPr>
          <a:xfrm>
            <a:off x="6000760" y="6500834"/>
            <a:ext cx="1857388" cy="35716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r-FR" smtClean="0"/>
              <a:t>24 septembre 2014</a:t>
            </a:r>
            <a:endParaRPr lang="fr-FR" dirty="0"/>
          </a:p>
        </p:txBody>
      </p:sp>
      <p:sp>
        <p:nvSpPr>
          <p:cNvPr id="10" name="Espace réservé du numéro de diapositive 17"/>
          <p:cNvSpPr>
            <a:spLocks noGrp="1"/>
          </p:cNvSpPr>
          <p:nvPr>
            <p:ph type="sldNum" sz="quarter" idx="17"/>
          </p:nvPr>
        </p:nvSpPr>
        <p:spPr>
          <a:xfrm>
            <a:off x="8532813" y="6526206"/>
            <a:ext cx="601662" cy="330200"/>
          </a:xfrm>
          <a:prstGeom prst="rect">
            <a:avLst/>
          </a:prstGeom>
        </p:spPr>
        <p:txBody>
          <a:bodyPr anchor="ctr"/>
          <a:lstStyle>
            <a:lvl1pPr>
              <a:defRPr sz="800" baseline="0"/>
            </a:lvl1pPr>
          </a:lstStyle>
          <a:p>
            <a:fld id="{C9BE0585-6A4E-4561-8CAB-0B5922825D2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8"/>
          </p:nvPr>
        </p:nvSpPr>
        <p:spPr>
          <a:xfrm>
            <a:off x="857224" y="6548454"/>
            <a:ext cx="3286148" cy="2857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/>
            <a:r>
              <a:rPr lang="fr-FR" dirty="0" smtClean="0"/>
              <a:t>- TITRE DE LA PRÉSENTATION -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7"/>
          <p:cNvGrpSpPr>
            <a:grpSpLocks/>
          </p:cNvGrpSpPr>
          <p:nvPr userDrawn="1"/>
        </p:nvGrpSpPr>
        <p:grpSpPr bwMode="auto">
          <a:xfrm>
            <a:off x="0" y="4292600"/>
            <a:ext cx="9209088" cy="793750"/>
            <a:chOff x="0" y="4292600"/>
            <a:chExt cx="9209088" cy="793750"/>
          </a:xfrm>
        </p:grpSpPr>
        <p:pic>
          <p:nvPicPr>
            <p:cNvPr id="24" name="Image 8" descr="Perso03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613" y="4292600"/>
              <a:ext cx="603250" cy="7921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" name="Image 6" descr="Perso01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30207"/>
                </a:clrFrom>
                <a:clrTo>
                  <a:srgbClr val="03020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5875" y="4292600"/>
              <a:ext cx="695325" cy="7921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6" name="Image 9" descr="Perso04.jpg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040308"/>
                </a:clrFrom>
                <a:clrTo>
                  <a:srgbClr val="04030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59788" y="4292600"/>
              <a:ext cx="749300" cy="7937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7" name="Image 10" descr="Perso05.jpg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08080A"/>
                </a:clrFrom>
                <a:clrTo>
                  <a:srgbClr val="08080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92600"/>
              <a:ext cx="684213" cy="7921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8" name="Image 12" descr="Perso07.jpg"/>
            <p:cNvPicPr>
              <a:picLocks noChangeAspect="1"/>
            </p:cNvPicPr>
            <p:nvPr userDrawn="1"/>
          </p:nvPicPr>
          <p:blipFill>
            <a:blip r:embed="rId6" cstate="print">
              <a:clrChange>
                <a:clrFrom>
                  <a:srgbClr val="040308"/>
                </a:clrFrom>
                <a:clrTo>
                  <a:srgbClr val="04030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4213" y="4292600"/>
              <a:ext cx="671512" cy="7921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9" name="Image 13" descr="Perso08.jpg"/>
            <p:cNvPicPr>
              <a:picLocks noChangeAspect="1"/>
            </p:cNvPicPr>
            <p:nvPr userDrawn="1"/>
          </p:nvPicPr>
          <p:blipFill>
            <a:blip r:embed="rId7" cstate="print">
              <a:clrChange>
                <a:clrFrom>
                  <a:srgbClr val="07080A"/>
                </a:clrFrom>
                <a:clrTo>
                  <a:srgbClr val="07080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3575" y="4292600"/>
              <a:ext cx="652463" cy="7921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0" name="Image 14" descr="Perso09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850" y="4292600"/>
              <a:ext cx="630238" cy="7921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1" name="Image 16" descr="Perso11.jpg"/>
            <p:cNvPicPr>
              <a:picLocks noChangeAspect="1"/>
            </p:cNvPicPr>
            <p:nvPr userDrawn="1"/>
          </p:nvPicPr>
          <p:blipFill>
            <a:blip r:embed="rId9" cstate="print">
              <a:clrChange>
                <a:clrFrom>
                  <a:srgbClr val="070709"/>
                </a:clrFrom>
                <a:clrTo>
                  <a:srgbClr val="07070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95900" y="4292600"/>
              <a:ext cx="603250" cy="7921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2" name="Image 17" descr="Perso12.jpg"/>
            <p:cNvPicPr>
              <a:picLocks noChangeAspect="1"/>
            </p:cNvPicPr>
            <p:nvPr userDrawn="1"/>
          </p:nvPicPr>
          <p:blipFill>
            <a:blip r:embed="rId10" cstate="print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913" y="4292600"/>
              <a:ext cx="671512" cy="7921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3" name="Image 18" descr="Perso13.jpg"/>
            <p:cNvPicPr>
              <a:picLocks noChangeAspect="1"/>
            </p:cNvPicPr>
            <p:nvPr userDrawn="1"/>
          </p:nvPicPr>
          <p:blipFill>
            <a:blip r:embed="rId11" cstate="print">
              <a:clrChange>
                <a:clrFrom>
                  <a:srgbClr val="040507"/>
                </a:clrFrom>
                <a:clrTo>
                  <a:srgbClr val="04050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92888" y="4292600"/>
              <a:ext cx="768350" cy="7921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4" name="Image 19" descr="Perso14.jpg"/>
            <p:cNvPicPr>
              <a:picLocks noChangeAspect="1"/>
            </p:cNvPicPr>
            <p:nvPr userDrawn="1"/>
          </p:nvPicPr>
          <p:blipFill>
            <a:blip r:embed="rId12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97563" y="4292600"/>
              <a:ext cx="695325" cy="7921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 20" descr="Perso15.jpg"/>
            <p:cNvPicPr>
              <a:picLocks noChangeAspect="1"/>
            </p:cNvPicPr>
            <p:nvPr userDrawn="1"/>
          </p:nvPicPr>
          <p:blipFill>
            <a:blip r:embed="rId13" cstate="print">
              <a:clrChange>
                <a:clrFrom>
                  <a:srgbClr val="030303"/>
                </a:clrFrom>
                <a:clrTo>
                  <a:srgbClr val="03030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85113" y="4292600"/>
              <a:ext cx="579437" cy="7937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age 21" descr="Perso16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09080D"/>
                </a:clrFrom>
                <a:clrTo>
                  <a:srgbClr val="09080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6038" y="4292600"/>
              <a:ext cx="735012" cy="7921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7" name="Image 15" descr="Perso10.jpg"/>
            <p:cNvPicPr>
              <a:picLocks noChangeAspect="1"/>
            </p:cNvPicPr>
            <p:nvPr userDrawn="1"/>
          </p:nvPicPr>
          <p:blipFill>
            <a:blip r:embed="rId15" cstate="print">
              <a:clrChange>
                <a:clrFrom>
                  <a:srgbClr val="060409"/>
                </a:clrFrom>
                <a:clrTo>
                  <a:srgbClr val="06040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6763" y="4292600"/>
              <a:ext cx="736600" cy="7921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3" name="Espace réservé du titre 1"/>
          <p:cNvSpPr>
            <a:spLocks noGrp="1"/>
          </p:cNvSpPr>
          <p:nvPr>
            <p:ph type="ctrTitle"/>
          </p:nvPr>
        </p:nvSpPr>
        <p:spPr>
          <a:xfrm>
            <a:off x="2692400" y="2262188"/>
            <a:ext cx="3743325" cy="863600"/>
          </a:xfrm>
          <a:ln algn="ctr"/>
        </p:spPr>
        <p:txBody>
          <a:bodyPr anchor="ctr"/>
          <a:lstStyle>
            <a:lvl1pPr algn="ctr">
              <a:lnSpc>
                <a:spcPct val="9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096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grpSp>
        <p:nvGrpSpPr>
          <p:cNvPr id="38" name="Groupe 37"/>
          <p:cNvGrpSpPr/>
          <p:nvPr userDrawn="1"/>
        </p:nvGrpSpPr>
        <p:grpSpPr>
          <a:xfrm>
            <a:off x="3658348" y="5805264"/>
            <a:ext cx="1837360" cy="729498"/>
            <a:chOff x="1257301" y="5805488"/>
            <a:chExt cx="2035175" cy="808038"/>
          </a:xfrm>
          <a:solidFill>
            <a:schemeClr val="tx1"/>
          </a:solidFill>
        </p:grpSpPr>
        <p:sp>
          <p:nvSpPr>
            <p:cNvPr id="39" name="Freeform 18"/>
            <p:cNvSpPr>
              <a:spLocks/>
            </p:cNvSpPr>
            <p:nvPr userDrawn="1"/>
          </p:nvSpPr>
          <p:spPr bwMode="auto">
            <a:xfrm>
              <a:off x="1257301" y="6473826"/>
              <a:ext cx="106363" cy="138113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59" y="85"/>
                </a:cxn>
                <a:cxn ang="0">
                  <a:pos x="59" y="131"/>
                </a:cxn>
                <a:cxn ang="0">
                  <a:pos x="42" y="131"/>
                </a:cxn>
                <a:cxn ang="0">
                  <a:pos x="42" y="85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47" y="59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6" y="59"/>
                </a:cxn>
                <a:cxn ang="0">
                  <a:pos x="85" y="0"/>
                </a:cxn>
                <a:cxn ang="0">
                  <a:pos x="101" y="0"/>
                </a:cxn>
              </a:cxnLst>
              <a:rect l="0" t="0" r="r" b="b"/>
              <a:pathLst>
                <a:path w="101" h="131">
                  <a:moveTo>
                    <a:pt x="101" y="0"/>
                  </a:moveTo>
                  <a:cubicBezTo>
                    <a:pt x="59" y="85"/>
                    <a:pt x="59" y="85"/>
                    <a:pt x="59" y="85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9" y="64"/>
                    <a:pt x="51" y="69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69"/>
                    <a:pt x="54" y="64"/>
                    <a:pt x="56" y="59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10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9"/>
            <p:cNvSpPr>
              <a:spLocks noEditPoints="1"/>
            </p:cNvSpPr>
            <p:nvPr userDrawn="1"/>
          </p:nvSpPr>
          <p:spPr bwMode="auto">
            <a:xfrm>
              <a:off x="1363663" y="6472238"/>
              <a:ext cx="111125" cy="141288"/>
            </a:xfrm>
            <a:custGeom>
              <a:avLst/>
              <a:gdLst/>
              <a:ahLst/>
              <a:cxnLst>
                <a:cxn ang="0">
                  <a:pos x="52" y="134"/>
                </a:cxn>
                <a:cxn ang="0">
                  <a:pos x="0" y="67"/>
                </a:cxn>
                <a:cxn ang="0">
                  <a:pos x="52" y="0"/>
                </a:cxn>
                <a:cxn ang="0">
                  <a:pos x="104" y="67"/>
                </a:cxn>
                <a:cxn ang="0">
                  <a:pos x="52" y="134"/>
                </a:cxn>
                <a:cxn ang="0">
                  <a:pos x="52" y="12"/>
                </a:cxn>
                <a:cxn ang="0">
                  <a:pos x="18" y="67"/>
                </a:cxn>
                <a:cxn ang="0">
                  <a:pos x="52" y="121"/>
                </a:cxn>
                <a:cxn ang="0">
                  <a:pos x="86" y="67"/>
                </a:cxn>
                <a:cxn ang="0">
                  <a:pos x="52" y="12"/>
                </a:cxn>
              </a:cxnLst>
              <a:rect l="0" t="0" r="r" b="b"/>
              <a:pathLst>
                <a:path w="104" h="134">
                  <a:moveTo>
                    <a:pt x="52" y="134"/>
                  </a:moveTo>
                  <a:cubicBezTo>
                    <a:pt x="19" y="134"/>
                    <a:pt x="0" y="109"/>
                    <a:pt x="0" y="67"/>
                  </a:cubicBezTo>
                  <a:cubicBezTo>
                    <a:pt x="0" y="24"/>
                    <a:pt x="19" y="0"/>
                    <a:pt x="52" y="0"/>
                  </a:cubicBezTo>
                  <a:cubicBezTo>
                    <a:pt x="85" y="0"/>
                    <a:pt x="104" y="24"/>
                    <a:pt x="104" y="67"/>
                  </a:cubicBezTo>
                  <a:cubicBezTo>
                    <a:pt x="104" y="109"/>
                    <a:pt x="85" y="134"/>
                    <a:pt x="52" y="134"/>
                  </a:cubicBezTo>
                  <a:close/>
                  <a:moveTo>
                    <a:pt x="52" y="12"/>
                  </a:moveTo>
                  <a:cubicBezTo>
                    <a:pt x="30" y="12"/>
                    <a:pt x="18" y="29"/>
                    <a:pt x="18" y="67"/>
                  </a:cubicBezTo>
                  <a:cubicBezTo>
                    <a:pt x="18" y="105"/>
                    <a:pt x="30" y="121"/>
                    <a:pt x="52" y="121"/>
                  </a:cubicBezTo>
                  <a:cubicBezTo>
                    <a:pt x="74" y="121"/>
                    <a:pt x="86" y="105"/>
                    <a:pt x="86" y="67"/>
                  </a:cubicBezTo>
                  <a:cubicBezTo>
                    <a:pt x="86" y="29"/>
                    <a:pt x="74" y="12"/>
                    <a:pt x="52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0"/>
            <p:cNvSpPr>
              <a:spLocks/>
            </p:cNvSpPr>
            <p:nvPr userDrawn="1"/>
          </p:nvSpPr>
          <p:spPr bwMode="auto">
            <a:xfrm>
              <a:off x="1495426" y="6473826"/>
              <a:ext cx="98425" cy="139700"/>
            </a:xfrm>
            <a:custGeom>
              <a:avLst/>
              <a:gdLst/>
              <a:ahLst/>
              <a:cxnLst>
                <a:cxn ang="0">
                  <a:pos x="93" y="84"/>
                </a:cxn>
                <a:cxn ang="0">
                  <a:pos x="85" y="117"/>
                </a:cxn>
                <a:cxn ang="0">
                  <a:pos x="46" y="133"/>
                </a:cxn>
                <a:cxn ang="0">
                  <a:pos x="10" y="120"/>
                </a:cxn>
                <a:cxn ang="0">
                  <a:pos x="0" y="85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84"/>
                </a:cxn>
                <a:cxn ang="0">
                  <a:pos x="23" y="111"/>
                </a:cxn>
                <a:cxn ang="0">
                  <a:pos x="46" y="120"/>
                </a:cxn>
                <a:cxn ang="0">
                  <a:pos x="70" y="111"/>
                </a:cxn>
                <a:cxn ang="0">
                  <a:pos x="76" y="83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93" y="84"/>
                </a:cxn>
              </a:cxnLst>
              <a:rect l="0" t="0" r="r" b="b"/>
              <a:pathLst>
                <a:path w="93" h="133">
                  <a:moveTo>
                    <a:pt x="93" y="84"/>
                  </a:moveTo>
                  <a:cubicBezTo>
                    <a:pt x="93" y="99"/>
                    <a:pt x="91" y="109"/>
                    <a:pt x="85" y="117"/>
                  </a:cubicBezTo>
                  <a:cubicBezTo>
                    <a:pt x="77" y="127"/>
                    <a:pt x="65" y="133"/>
                    <a:pt x="46" y="133"/>
                  </a:cubicBezTo>
                  <a:cubicBezTo>
                    <a:pt x="30" y="133"/>
                    <a:pt x="18" y="129"/>
                    <a:pt x="10" y="120"/>
                  </a:cubicBezTo>
                  <a:cubicBezTo>
                    <a:pt x="3" y="112"/>
                    <a:pt x="0" y="102"/>
                    <a:pt x="0" y="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97"/>
                    <a:pt x="19" y="105"/>
                    <a:pt x="23" y="111"/>
                  </a:cubicBezTo>
                  <a:cubicBezTo>
                    <a:pt x="27" y="117"/>
                    <a:pt x="36" y="120"/>
                    <a:pt x="46" y="120"/>
                  </a:cubicBezTo>
                  <a:cubicBezTo>
                    <a:pt x="58" y="120"/>
                    <a:pt x="66" y="117"/>
                    <a:pt x="70" y="111"/>
                  </a:cubicBezTo>
                  <a:cubicBezTo>
                    <a:pt x="75" y="105"/>
                    <a:pt x="76" y="96"/>
                    <a:pt x="76" y="8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1"/>
            <p:cNvSpPr>
              <a:spLocks/>
            </p:cNvSpPr>
            <p:nvPr userDrawn="1"/>
          </p:nvSpPr>
          <p:spPr bwMode="auto">
            <a:xfrm>
              <a:off x="1673226" y="6473826"/>
              <a:ext cx="96838" cy="138113"/>
            </a:xfrm>
            <a:custGeom>
              <a:avLst/>
              <a:gdLst/>
              <a:ahLst/>
              <a:cxnLst>
                <a:cxn ang="0">
                  <a:pos x="61" y="87"/>
                </a:cxn>
                <a:cxn ang="0">
                  <a:pos x="49" y="87"/>
                </a:cxn>
                <a:cxn ang="0">
                  <a:pos x="49" y="48"/>
                </a:cxn>
                <a:cxn ang="0">
                  <a:pos x="11" y="48"/>
                </a:cxn>
                <a:cxn ang="0">
                  <a:pos x="11" y="87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39"/>
                </a:cxn>
                <a:cxn ang="0">
                  <a:pos x="49" y="39"/>
                </a:cxn>
                <a:cxn ang="0">
                  <a:pos x="49" y="0"/>
                </a:cxn>
                <a:cxn ang="0">
                  <a:pos x="61" y="0"/>
                </a:cxn>
                <a:cxn ang="0">
                  <a:pos x="61" y="87"/>
                </a:cxn>
              </a:cxnLst>
              <a:rect l="0" t="0" r="r" b="b"/>
              <a:pathLst>
                <a:path w="61" h="87">
                  <a:moveTo>
                    <a:pt x="61" y="87"/>
                  </a:moveTo>
                  <a:lnTo>
                    <a:pt x="49" y="87"/>
                  </a:lnTo>
                  <a:lnTo>
                    <a:pt x="49" y="48"/>
                  </a:lnTo>
                  <a:lnTo>
                    <a:pt x="11" y="48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39"/>
                  </a:lnTo>
                  <a:lnTo>
                    <a:pt x="49" y="39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1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2"/>
            <p:cNvSpPr>
              <a:spLocks noEditPoints="1"/>
            </p:cNvSpPr>
            <p:nvPr userDrawn="1"/>
          </p:nvSpPr>
          <p:spPr bwMode="auto">
            <a:xfrm>
              <a:off x="1789113" y="6473826"/>
              <a:ext cx="112713" cy="138113"/>
            </a:xfrm>
            <a:custGeom>
              <a:avLst/>
              <a:gdLst/>
              <a:ahLst/>
              <a:cxnLst>
                <a:cxn ang="0">
                  <a:pos x="108" y="131"/>
                </a:cxn>
                <a:cxn ang="0">
                  <a:pos x="91" y="131"/>
                </a:cxn>
                <a:cxn ang="0">
                  <a:pos x="80" y="101"/>
                </a:cxn>
                <a:cxn ang="0">
                  <a:pos x="27" y="101"/>
                </a:cxn>
                <a:cxn ang="0">
                  <a:pos x="17" y="131"/>
                </a:cxn>
                <a:cxn ang="0">
                  <a:pos x="0" y="131"/>
                </a:cxn>
                <a:cxn ang="0">
                  <a:pos x="40" y="13"/>
                </a:cxn>
                <a:cxn ang="0">
                  <a:pos x="28" y="13"/>
                </a:cxn>
                <a:cxn ang="0">
                  <a:pos x="28" y="0"/>
                </a:cxn>
                <a:cxn ang="0">
                  <a:pos x="61" y="0"/>
                </a:cxn>
                <a:cxn ang="0">
                  <a:pos x="108" y="131"/>
                </a:cxn>
                <a:cxn ang="0">
                  <a:pos x="76" y="89"/>
                </a:cxn>
                <a:cxn ang="0">
                  <a:pos x="55" y="30"/>
                </a:cxn>
                <a:cxn ang="0">
                  <a:pos x="52" y="18"/>
                </a:cxn>
                <a:cxn ang="0">
                  <a:pos x="52" y="18"/>
                </a:cxn>
                <a:cxn ang="0">
                  <a:pos x="50" y="30"/>
                </a:cxn>
                <a:cxn ang="0">
                  <a:pos x="31" y="89"/>
                </a:cxn>
                <a:cxn ang="0">
                  <a:pos x="76" y="89"/>
                </a:cxn>
              </a:cxnLst>
              <a:rect l="0" t="0" r="r" b="b"/>
              <a:pathLst>
                <a:path w="108" h="131">
                  <a:moveTo>
                    <a:pt x="108" y="131"/>
                  </a:moveTo>
                  <a:cubicBezTo>
                    <a:pt x="91" y="131"/>
                    <a:pt x="91" y="131"/>
                    <a:pt x="91" y="13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108" y="131"/>
                  </a:lnTo>
                  <a:close/>
                  <a:moveTo>
                    <a:pt x="76" y="89"/>
                  </a:moveTo>
                  <a:cubicBezTo>
                    <a:pt x="55" y="30"/>
                    <a:pt x="55" y="30"/>
                    <a:pt x="55" y="30"/>
                  </a:cubicBezTo>
                  <a:cubicBezTo>
                    <a:pt x="54" y="27"/>
                    <a:pt x="53" y="22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2"/>
                    <a:pt x="51" y="27"/>
                    <a:pt x="50" y="30"/>
                  </a:cubicBezTo>
                  <a:cubicBezTo>
                    <a:pt x="31" y="89"/>
                    <a:pt x="31" y="89"/>
                    <a:pt x="31" y="89"/>
                  </a:cubicBezTo>
                  <a:lnTo>
                    <a:pt x="76" y="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"/>
            <p:cNvSpPr>
              <a:spLocks/>
            </p:cNvSpPr>
            <p:nvPr userDrawn="1"/>
          </p:nvSpPr>
          <p:spPr bwMode="auto">
            <a:xfrm>
              <a:off x="1895476" y="6473826"/>
              <a:ext cx="106363" cy="138113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58" y="131"/>
                </a:cxn>
                <a:cxn ang="0">
                  <a:pos x="40" y="131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47" y="98"/>
                </a:cxn>
                <a:cxn ang="0">
                  <a:pos x="50" y="113"/>
                </a:cxn>
                <a:cxn ang="0">
                  <a:pos x="50" y="113"/>
                </a:cxn>
                <a:cxn ang="0">
                  <a:pos x="53" y="98"/>
                </a:cxn>
                <a:cxn ang="0">
                  <a:pos x="84" y="0"/>
                </a:cxn>
                <a:cxn ang="0">
                  <a:pos x="100" y="0"/>
                </a:cxn>
              </a:cxnLst>
              <a:rect l="0" t="0" r="r" b="b"/>
              <a:pathLst>
                <a:path w="100" h="131">
                  <a:moveTo>
                    <a:pt x="100" y="0"/>
                  </a:moveTo>
                  <a:cubicBezTo>
                    <a:pt x="58" y="131"/>
                    <a:pt x="58" y="131"/>
                    <a:pt x="58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104"/>
                    <a:pt x="50" y="110"/>
                    <a:pt x="50" y="113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0"/>
                    <a:pt x="51" y="104"/>
                    <a:pt x="53" y="98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4"/>
            <p:cNvSpPr>
              <a:spLocks/>
            </p:cNvSpPr>
            <p:nvPr userDrawn="1"/>
          </p:nvSpPr>
          <p:spPr bwMode="auto">
            <a:xfrm>
              <a:off x="2019301" y="6473826"/>
              <a:ext cx="82550" cy="138113"/>
            </a:xfrm>
            <a:custGeom>
              <a:avLst/>
              <a:gdLst/>
              <a:ahLst/>
              <a:cxnLst>
                <a:cxn ang="0">
                  <a:pos x="52" y="79"/>
                </a:cxn>
                <a:cxn ang="0">
                  <a:pos x="51" y="87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49" y="9"/>
                </a:cxn>
                <a:cxn ang="0">
                  <a:pos x="11" y="9"/>
                </a:cxn>
                <a:cxn ang="0">
                  <a:pos x="11" y="39"/>
                </a:cxn>
                <a:cxn ang="0">
                  <a:pos x="42" y="39"/>
                </a:cxn>
                <a:cxn ang="0">
                  <a:pos x="42" y="47"/>
                </a:cxn>
                <a:cxn ang="0">
                  <a:pos x="11" y="47"/>
                </a:cxn>
                <a:cxn ang="0">
                  <a:pos x="11" y="79"/>
                </a:cxn>
                <a:cxn ang="0">
                  <a:pos x="52" y="79"/>
                </a:cxn>
              </a:cxnLst>
              <a:rect l="0" t="0" r="r" b="b"/>
              <a:pathLst>
                <a:path w="52" h="87">
                  <a:moveTo>
                    <a:pt x="52" y="79"/>
                  </a:moveTo>
                  <a:lnTo>
                    <a:pt x="51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9"/>
                  </a:lnTo>
                  <a:lnTo>
                    <a:pt x="11" y="9"/>
                  </a:lnTo>
                  <a:lnTo>
                    <a:pt x="11" y="39"/>
                  </a:lnTo>
                  <a:lnTo>
                    <a:pt x="42" y="39"/>
                  </a:lnTo>
                  <a:lnTo>
                    <a:pt x="42" y="47"/>
                  </a:lnTo>
                  <a:lnTo>
                    <a:pt x="11" y="47"/>
                  </a:lnTo>
                  <a:lnTo>
                    <a:pt x="11" y="79"/>
                  </a:lnTo>
                  <a:lnTo>
                    <a:pt x="52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"/>
            <p:cNvSpPr>
              <a:spLocks/>
            </p:cNvSpPr>
            <p:nvPr userDrawn="1"/>
          </p:nvSpPr>
          <p:spPr bwMode="auto">
            <a:xfrm>
              <a:off x="2160588" y="6473826"/>
              <a:ext cx="98425" cy="138113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37" y="9"/>
                </a:cxn>
                <a:cxn ang="0">
                  <a:pos x="37" y="87"/>
                </a:cxn>
                <a:cxn ang="0">
                  <a:pos x="25" y="87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9"/>
                </a:cxn>
              </a:cxnLst>
              <a:rect l="0" t="0" r="r" b="b"/>
              <a:pathLst>
                <a:path w="62" h="87">
                  <a:moveTo>
                    <a:pt x="62" y="9"/>
                  </a:moveTo>
                  <a:lnTo>
                    <a:pt x="37" y="9"/>
                  </a:lnTo>
                  <a:lnTo>
                    <a:pt x="37" y="87"/>
                  </a:lnTo>
                  <a:lnTo>
                    <a:pt x="25" y="87"/>
                  </a:lnTo>
                  <a:lnTo>
                    <a:pt x="2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6"/>
            <p:cNvSpPr>
              <a:spLocks/>
            </p:cNvSpPr>
            <p:nvPr userDrawn="1"/>
          </p:nvSpPr>
          <p:spPr bwMode="auto">
            <a:xfrm>
              <a:off x="2276476" y="6473826"/>
              <a:ext cx="96838" cy="138113"/>
            </a:xfrm>
            <a:custGeom>
              <a:avLst/>
              <a:gdLst/>
              <a:ahLst/>
              <a:cxnLst>
                <a:cxn ang="0">
                  <a:pos x="61" y="87"/>
                </a:cxn>
                <a:cxn ang="0">
                  <a:pos x="50" y="87"/>
                </a:cxn>
                <a:cxn ang="0">
                  <a:pos x="50" y="48"/>
                </a:cxn>
                <a:cxn ang="0">
                  <a:pos x="11" y="48"/>
                </a:cxn>
                <a:cxn ang="0">
                  <a:pos x="11" y="87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39"/>
                </a:cxn>
                <a:cxn ang="0">
                  <a:pos x="50" y="39"/>
                </a:cxn>
                <a:cxn ang="0">
                  <a:pos x="50" y="0"/>
                </a:cxn>
                <a:cxn ang="0">
                  <a:pos x="61" y="0"/>
                </a:cxn>
                <a:cxn ang="0">
                  <a:pos x="61" y="87"/>
                </a:cxn>
              </a:cxnLst>
              <a:rect l="0" t="0" r="r" b="b"/>
              <a:pathLst>
                <a:path w="61" h="87">
                  <a:moveTo>
                    <a:pt x="61" y="87"/>
                  </a:moveTo>
                  <a:lnTo>
                    <a:pt x="50" y="87"/>
                  </a:lnTo>
                  <a:lnTo>
                    <a:pt x="50" y="48"/>
                  </a:lnTo>
                  <a:lnTo>
                    <a:pt x="11" y="48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39"/>
                  </a:lnTo>
                  <a:lnTo>
                    <a:pt x="50" y="39"/>
                  </a:lnTo>
                  <a:lnTo>
                    <a:pt x="50" y="0"/>
                  </a:lnTo>
                  <a:lnTo>
                    <a:pt x="61" y="0"/>
                  </a:lnTo>
                  <a:lnTo>
                    <a:pt x="61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7"/>
            <p:cNvSpPr>
              <a:spLocks/>
            </p:cNvSpPr>
            <p:nvPr userDrawn="1"/>
          </p:nvSpPr>
          <p:spPr bwMode="auto">
            <a:xfrm>
              <a:off x="2401888" y="6473826"/>
              <a:ext cx="82550" cy="138113"/>
            </a:xfrm>
            <a:custGeom>
              <a:avLst/>
              <a:gdLst/>
              <a:ahLst/>
              <a:cxnLst>
                <a:cxn ang="0">
                  <a:pos x="52" y="79"/>
                </a:cxn>
                <a:cxn ang="0">
                  <a:pos x="52" y="87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50" y="0"/>
                </a:cxn>
                <a:cxn ang="0">
                  <a:pos x="50" y="9"/>
                </a:cxn>
                <a:cxn ang="0">
                  <a:pos x="12" y="9"/>
                </a:cxn>
                <a:cxn ang="0">
                  <a:pos x="12" y="39"/>
                </a:cxn>
                <a:cxn ang="0">
                  <a:pos x="42" y="39"/>
                </a:cxn>
                <a:cxn ang="0">
                  <a:pos x="42" y="47"/>
                </a:cxn>
                <a:cxn ang="0">
                  <a:pos x="12" y="47"/>
                </a:cxn>
                <a:cxn ang="0">
                  <a:pos x="12" y="79"/>
                </a:cxn>
                <a:cxn ang="0">
                  <a:pos x="52" y="79"/>
                </a:cxn>
              </a:cxnLst>
              <a:rect l="0" t="0" r="r" b="b"/>
              <a:pathLst>
                <a:path w="52" h="87">
                  <a:moveTo>
                    <a:pt x="52" y="79"/>
                  </a:moveTo>
                  <a:lnTo>
                    <a:pt x="5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9"/>
                  </a:lnTo>
                  <a:lnTo>
                    <a:pt x="12" y="9"/>
                  </a:lnTo>
                  <a:lnTo>
                    <a:pt x="12" y="39"/>
                  </a:lnTo>
                  <a:lnTo>
                    <a:pt x="42" y="39"/>
                  </a:lnTo>
                  <a:lnTo>
                    <a:pt x="42" y="47"/>
                  </a:lnTo>
                  <a:lnTo>
                    <a:pt x="12" y="47"/>
                  </a:lnTo>
                  <a:lnTo>
                    <a:pt x="12" y="79"/>
                  </a:lnTo>
                  <a:lnTo>
                    <a:pt x="52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8"/>
            <p:cNvSpPr>
              <a:spLocks noEditPoints="1"/>
            </p:cNvSpPr>
            <p:nvPr userDrawn="1"/>
          </p:nvSpPr>
          <p:spPr bwMode="auto">
            <a:xfrm>
              <a:off x="2547938" y="6473826"/>
              <a:ext cx="114300" cy="138113"/>
            </a:xfrm>
            <a:custGeom>
              <a:avLst/>
              <a:gdLst/>
              <a:ahLst/>
              <a:cxnLst>
                <a:cxn ang="0">
                  <a:pos x="108" y="131"/>
                </a:cxn>
                <a:cxn ang="0">
                  <a:pos x="90" y="131"/>
                </a:cxn>
                <a:cxn ang="0">
                  <a:pos x="80" y="101"/>
                </a:cxn>
                <a:cxn ang="0">
                  <a:pos x="27" y="101"/>
                </a:cxn>
                <a:cxn ang="0">
                  <a:pos x="17" y="131"/>
                </a:cxn>
                <a:cxn ang="0">
                  <a:pos x="0" y="131"/>
                </a:cxn>
                <a:cxn ang="0">
                  <a:pos x="40" y="13"/>
                </a:cxn>
                <a:cxn ang="0">
                  <a:pos x="28" y="13"/>
                </a:cxn>
                <a:cxn ang="0">
                  <a:pos x="28" y="0"/>
                </a:cxn>
                <a:cxn ang="0">
                  <a:pos x="61" y="0"/>
                </a:cxn>
                <a:cxn ang="0">
                  <a:pos x="108" y="131"/>
                </a:cxn>
                <a:cxn ang="0">
                  <a:pos x="76" y="89"/>
                </a:cxn>
                <a:cxn ang="0">
                  <a:pos x="55" y="30"/>
                </a:cxn>
                <a:cxn ang="0">
                  <a:pos x="52" y="18"/>
                </a:cxn>
                <a:cxn ang="0">
                  <a:pos x="52" y="18"/>
                </a:cxn>
                <a:cxn ang="0">
                  <a:pos x="50" y="30"/>
                </a:cxn>
                <a:cxn ang="0">
                  <a:pos x="30" y="89"/>
                </a:cxn>
                <a:cxn ang="0">
                  <a:pos x="76" y="89"/>
                </a:cxn>
              </a:cxnLst>
              <a:rect l="0" t="0" r="r" b="b"/>
              <a:pathLst>
                <a:path w="108" h="131">
                  <a:moveTo>
                    <a:pt x="108" y="131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108" y="131"/>
                  </a:lnTo>
                  <a:close/>
                  <a:moveTo>
                    <a:pt x="76" y="89"/>
                  </a:moveTo>
                  <a:cubicBezTo>
                    <a:pt x="55" y="30"/>
                    <a:pt x="55" y="30"/>
                    <a:pt x="55" y="30"/>
                  </a:cubicBezTo>
                  <a:cubicBezTo>
                    <a:pt x="54" y="27"/>
                    <a:pt x="53" y="22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2"/>
                    <a:pt x="51" y="27"/>
                    <a:pt x="50" y="30"/>
                  </a:cubicBezTo>
                  <a:cubicBezTo>
                    <a:pt x="30" y="89"/>
                    <a:pt x="30" y="89"/>
                    <a:pt x="30" y="89"/>
                  </a:cubicBezTo>
                  <a:lnTo>
                    <a:pt x="76" y="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9"/>
            <p:cNvSpPr>
              <a:spLocks/>
            </p:cNvSpPr>
            <p:nvPr userDrawn="1"/>
          </p:nvSpPr>
          <p:spPr bwMode="auto">
            <a:xfrm>
              <a:off x="2679701" y="6473826"/>
              <a:ext cx="100013" cy="138113"/>
            </a:xfrm>
            <a:custGeom>
              <a:avLst/>
              <a:gdLst/>
              <a:ahLst/>
              <a:cxnLst>
                <a:cxn ang="0">
                  <a:pos x="96" y="131"/>
                </a:cxn>
                <a:cxn ang="0">
                  <a:pos x="84" y="131"/>
                </a:cxn>
                <a:cxn ang="0">
                  <a:pos x="22" y="40"/>
                </a:cxn>
                <a:cxn ang="0">
                  <a:pos x="15" y="27"/>
                </a:cxn>
                <a:cxn ang="0">
                  <a:pos x="15" y="131"/>
                </a:cxn>
                <a:cxn ang="0">
                  <a:pos x="0" y="131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74" y="90"/>
                </a:cxn>
                <a:cxn ang="0">
                  <a:pos x="81" y="104"/>
                </a:cxn>
                <a:cxn ang="0">
                  <a:pos x="81" y="0"/>
                </a:cxn>
                <a:cxn ang="0">
                  <a:pos x="96" y="0"/>
                </a:cxn>
                <a:cxn ang="0">
                  <a:pos x="96" y="131"/>
                </a:cxn>
              </a:cxnLst>
              <a:rect l="0" t="0" r="r" b="b"/>
              <a:pathLst>
                <a:path w="96" h="131">
                  <a:moveTo>
                    <a:pt x="96" y="131"/>
                  </a:moveTo>
                  <a:cubicBezTo>
                    <a:pt x="84" y="131"/>
                    <a:pt x="84" y="131"/>
                    <a:pt x="84" y="13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37"/>
                    <a:pt x="16" y="31"/>
                    <a:pt x="15" y="27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7" y="95"/>
                    <a:pt x="80" y="100"/>
                    <a:pt x="81" y="104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96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0"/>
            <p:cNvSpPr>
              <a:spLocks/>
            </p:cNvSpPr>
            <p:nvPr userDrawn="1"/>
          </p:nvSpPr>
          <p:spPr bwMode="auto">
            <a:xfrm>
              <a:off x="2803526" y="6472238"/>
              <a:ext cx="84138" cy="141288"/>
            </a:xfrm>
            <a:custGeom>
              <a:avLst/>
              <a:gdLst/>
              <a:ahLst/>
              <a:cxnLst>
                <a:cxn ang="0">
                  <a:pos x="36" y="134"/>
                </a:cxn>
                <a:cxn ang="0">
                  <a:pos x="0" y="127"/>
                </a:cxn>
                <a:cxn ang="0">
                  <a:pos x="1" y="113"/>
                </a:cxn>
                <a:cxn ang="0">
                  <a:pos x="35" y="121"/>
                </a:cxn>
                <a:cxn ang="0">
                  <a:pos x="64" y="99"/>
                </a:cxn>
                <a:cxn ang="0">
                  <a:pos x="0" y="34"/>
                </a:cxn>
                <a:cxn ang="0">
                  <a:pos x="9" y="11"/>
                </a:cxn>
                <a:cxn ang="0">
                  <a:pos x="44" y="0"/>
                </a:cxn>
                <a:cxn ang="0">
                  <a:pos x="72" y="4"/>
                </a:cxn>
                <a:cxn ang="0">
                  <a:pos x="71" y="17"/>
                </a:cxn>
                <a:cxn ang="0">
                  <a:pos x="43" y="12"/>
                </a:cxn>
                <a:cxn ang="0">
                  <a:pos x="15" y="33"/>
                </a:cxn>
                <a:cxn ang="0">
                  <a:pos x="80" y="98"/>
                </a:cxn>
                <a:cxn ang="0">
                  <a:pos x="36" y="134"/>
                </a:cxn>
              </a:cxnLst>
              <a:rect l="0" t="0" r="r" b="b"/>
              <a:pathLst>
                <a:path w="80" h="134">
                  <a:moveTo>
                    <a:pt x="36" y="134"/>
                  </a:moveTo>
                  <a:cubicBezTo>
                    <a:pt x="23" y="134"/>
                    <a:pt x="10" y="131"/>
                    <a:pt x="0" y="127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1" y="118"/>
                    <a:pt x="24" y="121"/>
                    <a:pt x="35" y="121"/>
                  </a:cubicBezTo>
                  <a:cubicBezTo>
                    <a:pt x="54" y="121"/>
                    <a:pt x="64" y="113"/>
                    <a:pt x="64" y="99"/>
                  </a:cubicBezTo>
                  <a:cubicBezTo>
                    <a:pt x="64" y="65"/>
                    <a:pt x="0" y="80"/>
                    <a:pt x="0" y="34"/>
                  </a:cubicBezTo>
                  <a:cubicBezTo>
                    <a:pt x="0" y="24"/>
                    <a:pt x="3" y="17"/>
                    <a:pt x="9" y="11"/>
                  </a:cubicBezTo>
                  <a:cubicBezTo>
                    <a:pt x="18" y="3"/>
                    <a:pt x="30" y="0"/>
                    <a:pt x="44" y="0"/>
                  </a:cubicBezTo>
                  <a:cubicBezTo>
                    <a:pt x="53" y="0"/>
                    <a:pt x="64" y="2"/>
                    <a:pt x="72" y="4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3" y="14"/>
                    <a:pt x="53" y="12"/>
                    <a:pt x="43" y="12"/>
                  </a:cubicBezTo>
                  <a:cubicBezTo>
                    <a:pt x="25" y="12"/>
                    <a:pt x="15" y="20"/>
                    <a:pt x="15" y="33"/>
                  </a:cubicBezTo>
                  <a:cubicBezTo>
                    <a:pt x="15" y="66"/>
                    <a:pt x="80" y="51"/>
                    <a:pt x="80" y="98"/>
                  </a:cubicBezTo>
                  <a:cubicBezTo>
                    <a:pt x="80" y="124"/>
                    <a:pt x="59" y="134"/>
                    <a:pt x="36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1"/>
            <p:cNvSpPr>
              <a:spLocks/>
            </p:cNvSpPr>
            <p:nvPr userDrawn="1"/>
          </p:nvSpPr>
          <p:spPr bwMode="auto">
            <a:xfrm>
              <a:off x="2897188" y="6473826"/>
              <a:ext cx="166688" cy="13811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21" y="131"/>
                </a:cxn>
                <a:cxn ang="0">
                  <a:pos x="104" y="131"/>
                </a:cxn>
                <a:cxn ang="0">
                  <a:pos x="79" y="44"/>
                </a:cxn>
                <a:cxn ang="0">
                  <a:pos x="53" y="131"/>
                </a:cxn>
                <a:cxn ang="0">
                  <a:pos x="37" y="131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4" y="98"/>
                </a:cxn>
                <a:cxn ang="0">
                  <a:pos x="46" y="112"/>
                </a:cxn>
                <a:cxn ang="0">
                  <a:pos x="47" y="112"/>
                </a:cxn>
                <a:cxn ang="0">
                  <a:pos x="49" y="99"/>
                </a:cxn>
                <a:cxn ang="0">
                  <a:pos x="72" y="20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110" y="97"/>
                </a:cxn>
                <a:cxn ang="0">
                  <a:pos x="113" y="112"/>
                </a:cxn>
                <a:cxn ang="0">
                  <a:pos x="113" y="112"/>
                </a:cxn>
                <a:cxn ang="0">
                  <a:pos x="116" y="97"/>
                </a:cxn>
                <a:cxn ang="0">
                  <a:pos x="142" y="0"/>
                </a:cxn>
                <a:cxn ang="0">
                  <a:pos x="158" y="0"/>
                </a:cxn>
              </a:cxnLst>
              <a:rect l="0" t="0" r="r" b="b"/>
              <a:pathLst>
                <a:path w="158" h="131">
                  <a:moveTo>
                    <a:pt x="158" y="0"/>
                  </a:moveTo>
                  <a:cubicBezTo>
                    <a:pt x="121" y="131"/>
                    <a:pt x="121" y="131"/>
                    <a:pt x="121" y="131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103"/>
                    <a:pt x="46" y="108"/>
                    <a:pt x="46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7" y="108"/>
                    <a:pt x="47" y="103"/>
                    <a:pt x="49" y="99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1" y="102"/>
                    <a:pt x="113" y="108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8"/>
                    <a:pt x="115" y="102"/>
                    <a:pt x="116" y="97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2"/>
            <p:cNvSpPr>
              <a:spLocks/>
            </p:cNvSpPr>
            <p:nvPr userDrawn="1"/>
          </p:nvSpPr>
          <p:spPr bwMode="auto">
            <a:xfrm>
              <a:off x="3081338" y="6473826"/>
              <a:ext cx="82550" cy="138113"/>
            </a:xfrm>
            <a:custGeom>
              <a:avLst/>
              <a:gdLst/>
              <a:ahLst/>
              <a:cxnLst>
                <a:cxn ang="0">
                  <a:pos x="52" y="79"/>
                </a:cxn>
                <a:cxn ang="0">
                  <a:pos x="51" y="87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49" y="9"/>
                </a:cxn>
                <a:cxn ang="0">
                  <a:pos x="11" y="9"/>
                </a:cxn>
                <a:cxn ang="0">
                  <a:pos x="11" y="39"/>
                </a:cxn>
                <a:cxn ang="0">
                  <a:pos x="42" y="39"/>
                </a:cxn>
                <a:cxn ang="0">
                  <a:pos x="42" y="47"/>
                </a:cxn>
                <a:cxn ang="0">
                  <a:pos x="11" y="47"/>
                </a:cxn>
                <a:cxn ang="0">
                  <a:pos x="11" y="79"/>
                </a:cxn>
                <a:cxn ang="0">
                  <a:pos x="52" y="79"/>
                </a:cxn>
              </a:cxnLst>
              <a:rect l="0" t="0" r="r" b="b"/>
              <a:pathLst>
                <a:path w="52" h="87">
                  <a:moveTo>
                    <a:pt x="52" y="79"/>
                  </a:moveTo>
                  <a:lnTo>
                    <a:pt x="51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9"/>
                  </a:lnTo>
                  <a:lnTo>
                    <a:pt x="11" y="9"/>
                  </a:lnTo>
                  <a:lnTo>
                    <a:pt x="11" y="39"/>
                  </a:lnTo>
                  <a:lnTo>
                    <a:pt x="42" y="39"/>
                  </a:lnTo>
                  <a:lnTo>
                    <a:pt x="42" y="47"/>
                  </a:lnTo>
                  <a:lnTo>
                    <a:pt x="11" y="47"/>
                  </a:lnTo>
                  <a:lnTo>
                    <a:pt x="11" y="79"/>
                  </a:lnTo>
                  <a:lnTo>
                    <a:pt x="52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3"/>
            <p:cNvSpPr>
              <a:spLocks noEditPoints="1"/>
            </p:cNvSpPr>
            <p:nvPr userDrawn="1"/>
          </p:nvSpPr>
          <p:spPr bwMode="auto">
            <a:xfrm>
              <a:off x="3182938" y="6473826"/>
              <a:ext cx="109538" cy="139700"/>
            </a:xfrm>
            <a:custGeom>
              <a:avLst/>
              <a:gdLst/>
              <a:ahLst/>
              <a:cxnLst>
                <a:cxn ang="0">
                  <a:pos x="105" y="129"/>
                </a:cxn>
                <a:cxn ang="0">
                  <a:pos x="93" y="132"/>
                </a:cxn>
                <a:cxn ang="0">
                  <a:pos x="74" y="119"/>
                </a:cxn>
                <a:cxn ang="0">
                  <a:pos x="53" y="80"/>
                </a:cxn>
                <a:cxn ang="0">
                  <a:pos x="28" y="80"/>
                </a:cxn>
                <a:cxn ang="0">
                  <a:pos x="28" y="131"/>
                </a:cxn>
                <a:cxn ang="0">
                  <a:pos x="11" y="131"/>
                </a:cxn>
                <a:cxn ang="0">
                  <a:pos x="11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86" y="10"/>
                </a:cxn>
                <a:cxn ang="0">
                  <a:pos x="99" y="38"/>
                </a:cxn>
                <a:cxn ang="0">
                  <a:pos x="70" y="78"/>
                </a:cxn>
                <a:cxn ang="0">
                  <a:pos x="90" y="114"/>
                </a:cxn>
                <a:cxn ang="0">
                  <a:pos x="98" y="120"/>
                </a:cxn>
                <a:cxn ang="0">
                  <a:pos x="105" y="118"/>
                </a:cxn>
                <a:cxn ang="0">
                  <a:pos x="105" y="129"/>
                </a:cxn>
                <a:cxn ang="0">
                  <a:pos x="75" y="20"/>
                </a:cxn>
                <a:cxn ang="0">
                  <a:pos x="48" y="13"/>
                </a:cxn>
                <a:cxn ang="0">
                  <a:pos x="28" y="13"/>
                </a:cxn>
                <a:cxn ang="0">
                  <a:pos x="28" y="68"/>
                </a:cxn>
                <a:cxn ang="0">
                  <a:pos x="51" y="68"/>
                </a:cxn>
                <a:cxn ang="0">
                  <a:pos x="82" y="39"/>
                </a:cxn>
                <a:cxn ang="0">
                  <a:pos x="75" y="20"/>
                </a:cxn>
              </a:cxnLst>
              <a:rect l="0" t="0" r="r" b="b"/>
              <a:pathLst>
                <a:path w="105" h="132">
                  <a:moveTo>
                    <a:pt x="105" y="129"/>
                  </a:moveTo>
                  <a:cubicBezTo>
                    <a:pt x="102" y="130"/>
                    <a:pt x="98" y="132"/>
                    <a:pt x="93" y="132"/>
                  </a:cubicBezTo>
                  <a:cubicBezTo>
                    <a:pt x="83" y="132"/>
                    <a:pt x="79" y="127"/>
                    <a:pt x="74" y="11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7" y="0"/>
                    <a:pt x="78" y="4"/>
                    <a:pt x="86" y="10"/>
                  </a:cubicBezTo>
                  <a:cubicBezTo>
                    <a:pt x="95" y="16"/>
                    <a:pt x="99" y="26"/>
                    <a:pt x="99" y="38"/>
                  </a:cubicBezTo>
                  <a:cubicBezTo>
                    <a:pt x="99" y="59"/>
                    <a:pt x="89" y="73"/>
                    <a:pt x="70" y="78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93" y="119"/>
                    <a:pt x="94" y="120"/>
                    <a:pt x="98" y="120"/>
                  </a:cubicBezTo>
                  <a:cubicBezTo>
                    <a:pt x="100" y="120"/>
                    <a:pt x="103" y="119"/>
                    <a:pt x="105" y="118"/>
                  </a:cubicBezTo>
                  <a:lnTo>
                    <a:pt x="105" y="129"/>
                  </a:lnTo>
                  <a:close/>
                  <a:moveTo>
                    <a:pt x="75" y="20"/>
                  </a:moveTo>
                  <a:cubicBezTo>
                    <a:pt x="69" y="14"/>
                    <a:pt x="60" y="13"/>
                    <a:pt x="4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73" y="68"/>
                    <a:pt x="82" y="57"/>
                    <a:pt x="82" y="39"/>
                  </a:cubicBezTo>
                  <a:cubicBezTo>
                    <a:pt x="82" y="30"/>
                    <a:pt x="79" y="24"/>
                    <a:pt x="75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4"/>
            <p:cNvSpPr>
              <a:spLocks/>
            </p:cNvSpPr>
            <p:nvPr userDrawn="1"/>
          </p:nvSpPr>
          <p:spPr bwMode="auto">
            <a:xfrm>
              <a:off x="1257301" y="6473826"/>
              <a:ext cx="106363" cy="138113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59" y="85"/>
                </a:cxn>
                <a:cxn ang="0">
                  <a:pos x="59" y="131"/>
                </a:cxn>
                <a:cxn ang="0">
                  <a:pos x="42" y="131"/>
                </a:cxn>
                <a:cxn ang="0">
                  <a:pos x="42" y="85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47" y="59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6" y="59"/>
                </a:cxn>
                <a:cxn ang="0">
                  <a:pos x="85" y="0"/>
                </a:cxn>
                <a:cxn ang="0">
                  <a:pos x="101" y="0"/>
                </a:cxn>
              </a:cxnLst>
              <a:rect l="0" t="0" r="r" b="b"/>
              <a:pathLst>
                <a:path w="101" h="131">
                  <a:moveTo>
                    <a:pt x="101" y="0"/>
                  </a:moveTo>
                  <a:cubicBezTo>
                    <a:pt x="59" y="85"/>
                    <a:pt x="59" y="85"/>
                    <a:pt x="59" y="85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9" y="64"/>
                    <a:pt x="51" y="69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69"/>
                    <a:pt x="54" y="64"/>
                    <a:pt x="56" y="59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10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5"/>
            <p:cNvSpPr>
              <a:spLocks noEditPoints="1"/>
            </p:cNvSpPr>
            <p:nvPr userDrawn="1"/>
          </p:nvSpPr>
          <p:spPr bwMode="auto">
            <a:xfrm>
              <a:off x="1363663" y="6472238"/>
              <a:ext cx="111125" cy="141288"/>
            </a:xfrm>
            <a:custGeom>
              <a:avLst/>
              <a:gdLst/>
              <a:ahLst/>
              <a:cxnLst>
                <a:cxn ang="0">
                  <a:pos x="52" y="134"/>
                </a:cxn>
                <a:cxn ang="0">
                  <a:pos x="0" y="67"/>
                </a:cxn>
                <a:cxn ang="0">
                  <a:pos x="52" y="0"/>
                </a:cxn>
                <a:cxn ang="0">
                  <a:pos x="104" y="67"/>
                </a:cxn>
                <a:cxn ang="0">
                  <a:pos x="52" y="134"/>
                </a:cxn>
                <a:cxn ang="0">
                  <a:pos x="52" y="12"/>
                </a:cxn>
                <a:cxn ang="0">
                  <a:pos x="18" y="67"/>
                </a:cxn>
                <a:cxn ang="0">
                  <a:pos x="52" y="121"/>
                </a:cxn>
                <a:cxn ang="0">
                  <a:pos x="86" y="67"/>
                </a:cxn>
                <a:cxn ang="0">
                  <a:pos x="52" y="12"/>
                </a:cxn>
              </a:cxnLst>
              <a:rect l="0" t="0" r="r" b="b"/>
              <a:pathLst>
                <a:path w="104" h="134">
                  <a:moveTo>
                    <a:pt x="52" y="134"/>
                  </a:moveTo>
                  <a:cubicBezTo>
                    <a:pt x="19" y="134"/>
                    <a:pt x="0" y="109"/>
                    <a:pt x="0" y="67"/>
                  </a:cubicBezTo>
                  <a:cubicBezTo>
                    <a:pt x="0" y="24"/>
                    <a:pt x="19" y="0"/>
                    <a:pt x="52" y="0"/>
                  </a:cubicBezTo>
                  <a:cubicBezTo>
                    <a:pt x="85" y="0"/>
                    <a:pt x="104" y="24"/>
                    <a:pt x="104" y="67"/>
                  </a:cubicBezTo>
                  <a:cubicBezTo>
                    <a:pt x="104" y="109"/>
                    <a:pt x="85" y="134"/>
                    <a:pt x="52" y="134"/>
                  </a:cubicBezTo>
                  <a:close/>
                  <a:moveTo>
                    <a:pt x="52" y="12"/>
                  </a:moveTo>
                  <a:cubicBezTo>
                    <a:pt x="30" y="12"/>
                    <a:pt x="18" y="29"/>
                    <a:pt x="18" y="67"/>
                  </a:cubicBezTo>
                  <a:cubicBezTo>
                    <a:pt x="18" y="105"/>
                    <a:pt x="30" y="121"/>
                    <a:pt x="52" y="121"/>
                  </a:cubicBezTo>
                  <a:cubicBezTo>
                    <a:pt x="74" y="121"/>
                    <a:pt x="86" y="105"/>
                    <a:pt x="86" y="67"/>
                  </a:cubicBezTo>
                  <a:cubicBezTo>
                    <a:pt x="86" y="29"/>
                    <a:pt x="74" y="12"/>
                    <a:pt x="52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6"/>
            <p:cNvSpPr>
              <a:spLocks/>
            </p:cNvSpPr>
            <p:nvPr userDrawn="1"/>
          </p:nvSpPr>
          <p:spPr bwMode="auto">
            <a:xfrm>
              <a:off x="1495426" y="6473826"/>
              <a:ext cx="98425" cy="139700"/>
            </a:xfrm>
            <a:custGeom>
              <a:avLst/>
              <a:gdLst/>
              <a:ahLst/>
              <a:cxnLst>
                <a:cxn ang="0">
                  <a:pos x="93" y="84"/>
                </a:cxn>
                <a:cxn ang="0">
                  <a:pos x="85" y="117"/>
                </a:cxn>
                <a:cxn ang="0">
                  <a:pos x="46" y="133"/>
                </a:cxn>
                <a:cxn ang="0">
                  <a:pos x="10" y="120"/>
                </a:cxn>
                <a:cxn ang="0">
                  <a:pos x="0" y="85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84"/>
                </a:cxn>
                <a:cxn ang="0">
                  <a:pos x="23" y="111"/>
                </a:cxn>
                <a:cxn ang="0">
                  <a:pos x="46" y="120"/>
                </a:cxn>
                <a:cxn ang="0">
                  <a:pos x="70" y="111"/>
                </a:cxn>
                <a:cxn ang="0">
                  <a:pos x="76" y="83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93" y="84"/>
                </a:cxn>
              </a:cxnLst>
              <a:rect l="0" t="0" r="r" b="b"/>
              <a:pathLst>
                <a:path w="93" h="133">
                  <a:moveTo>
                    <a:pt x="93" y="84"/>
                  </a:moveTo>
                  <a:cubicBezTo>
                    <a:pt x="93" y="99"/>
                    <a:pt x="91" y="109"/>
                    <a:pt x="85" y="117"/>
                  </a:cubicBezTo>
                  <a:cubicBezTo>
                    <a:pt x="77" y="127"/>
                    <a:pt x="65" y="133"/>
                    <a:pt x="46" y="133"/>
                  </a:cubicBezTo>
                  <a:cubicBezTo>
                    <a:pt x="30" y="133"/>
                    <a:pt x="18" y="129"/>
                    <a:pt x="10" y="120"/>
                  </a:cubicBezTo>
                  <a:cubicBezTo>
                    <a:pt x="3" y="112"/>
                    <a:pt x="0" y="102"/>
                    <a:pt x="0" y="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97"/>
                    <a:pt x="19" y="105"/>
                    <a:pt x="23" y="111"/>
                  </a:cubicBezTo>
                  <a:cubicBezTo>
                    <a:pt x="27" y="117"/>
                    <a:pt x="36" y="120"/>
                    <a:pt x="46" y="120"/>
                  </a:cubicBezTo>
                  <a:cubicBezTo>
                    <a:pt x="58" y="120"/>
                    <a:pt x="66" y="117"/>
                    <a:pt x="70" y="111"/>
                  </a:cubicBezTo>
                  <a:cubicBezTo>
                    <a:pt x="75" y="105"/>
                    <a:pt x="76" y="96"/>
                    <a:pt x="76" y="8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7"/>
            <p:cNvSpPr>
              <a:spLocks/>
            </p:cNvSpPr>
            <p:nvPr userDrawn="1"/>
          </p:nvSpPr>
          <p:spPr bwMode="auto">
            <a:xfrm>
              <a:off x="1673226" y="6473826"/>
              <a:ext cx="96838" cy="138113"/>
            </a:xfrm>
            <a:custGeom>
              <a:avLst/>
              <a:gdLst/>
              <a:ahLst/>
              <a:cxnLst>
                <a:cxn ang="0">
                  <a:pos x="61" y="87"/>
                </a:cxn>
                <a:cxn ang="0">
                  <a:pos x="49" y="87"/>
                </a:cxn>
                <a:cxn ang="0">
                  <a:pos x="49" y="48"/>
                </a:cxn>
                <a:cxn ang="0">
                  <a:pos x="11" y="48"/>
                </a:cxn>
                <a:cxn ang="0">
                  <a:pos x="11" y="87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39"/>
                </a:cxn>
                <a:cxn ang="0">
                  <a:pos x="49" y="39"/>
                </a:cxn>
                <a:cxn ang="0">
                  <a:pos x="49" y="0"/>
                </a:cxn>
                <a:cxn ang="0">
                  <a:pos x="61" y="0"/>
                </a:cxn>
                <a:cxn ang="0">
                  <a:pos x="61" y="87"/>
                </a:cxn>
              </a:cxnLst>
              <a:rect l="0" t="0" r="r" b="b"/>
              <a:pathLst>
                <a:path w="61" h="87">
                  <a:moveTo>
                    <a:pt x="61" y="87"/>
                  </a:moveTo>
                  <a:lnTo>
                    <a:pt x="49" y="87"/>
                  </a:lnTo>
                  <a:lnTo>
                    <a:pt x="49" y="48"/>
                  </a:lnTo>
                  <a:lnTo>
                    <a:pt x="11" y="48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39"/>
                  </a:lnTo>
                  <a:lnTo>
                    <a:pt x="49" y="39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1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8"/>
            <p:cNvSpPr>
              <a:spLocks noEditPoints="1"/>
            </p:cNvSpPr>
            <p:nvPr userDrawn="1"/>
          </p:nvSpPr>
          <p:spPr bwMode="auto">
            <a:xfrm>
              <a:off x="1789113" y="6473826"/>
              <a:ext cx="112713" cy="138113"/>
            </a:xfrm>
            <a:custGeom>
              <a:avLst/>
              <a:gdLst/>
              <a:ahLst/>
              <a:cxnLst>
                <a:cxn ang="0">
                  <a:pos x="108" y="131"/>
                </a:cxn>
                <a:cxn ang="0">
                  <a:pos x="91" y="131"/>
                </a:cxn>
                <a:cxn ang="0">
                  <a:pos x="80" y="101"/>
                </a:cxn>
                <a:cxn ang="0">
                  <a:pos x="27" y="101"/>
                </a:cxn>
                <a:cxn ang="0">
                  <a:pos x="17" y="131"/>
                </a:cxn>
                <a:cxn ang="0">
                  <a:pos x="0" y="131"/>
                </a:cxn>
                <a:cxn ang="0">
                  <a:pos x="40" y="13"/>
                </a:cxn>
                <a:cxn ang="0">
                  <a:pos x="28" y="13"/>
                </a:cxn>
                <a:cxn ang="0">
                  <a:pos x="28" y="0"/>
                </a:cxn>
                <a:cxn ang="0">
                  <a:pos x="61" y="0"/>
                </a:cxn>
                <a:cxn ang="0">
                  <a:pos x="108" y="131"/>
                </a:cxn>
                <a:cxn ang="0">
                  <a:pos x="76" y="89"/>
                </a:cxn>
                <a:cxn ang="0">
                  <a:pos x="55" y="30"/>
                </a:cxn>
                <a:cxn ang="0">
                  <a:pos x="52" y="18"/>
                </a:cxn>
                <a:cxn ang="0">
                  <a:pos x="52" y="18"/>
                </a:cxn>
                <a:cxn ang="0">
                  <a:pos x="50" y="30"/>
                </a:cxn>
                <a:cxn ang="0">
                  <a:pos x="31" y="89"/>
                </a:cxn>
                <a:cxn ang="0">
                  <a:pos x="76" y="89"/>
                </a:cxn>
              </a:cxnLst>
              <a:rect l="0" t="0" r="r" b="b"/>
              <a:pathLst>
                <a:path w="108" h="131">
                  <a:moveTo>
                    <a:pt x="108" y="131"/>
                  </a:moveTo>
                  <a:cubicBezTo>
                    <a:pt x="91" y="131"/>
                    <a:pt x="91" y="131"/>
                    <a:pt x="91" y="13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108" y="131"/>
                  </a:lnTo>
                  <a:close/>
                  <a:moveTo>
                    <a:pt x="76" y="89"/>
                  </a:moveTo>
                  <a:cubicBezTo>
                    <a:pt x="55" y="30"/>
                    <a:pt x="55" y="30"/>
                    <a:pt x="55" y="30"/>
                  </a:cubicBezTo>
                  <a:cubicBezTo>
                    <a:pt x="54" y="27"/>
                    <a:pt x="53" y="22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2"/>
                    <a:pt x="51" y="27"/>
                    <a:pt x="50" y="30"/>
                  </a:cubicBezTo>
                  <a:cubicBezTo>
                    <a:pt x="31" y="89"/>
                    <a:pt x="31" y="89"/>
                    <a:pt x="31" y="89"/>
                  </a:cubicBezTo>
                  <a:lnTo>
                    <a:pt x="76" y="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9"/>
            <p:cNvSpPr>
              <a:spLocks/>
            </p:cNvSpPr>
            <p:nvPr userDrawn="1"/>
          </p:nvSpPr>
          <p:spPr bwMode="auto">
            <a:xfrm>
              <a:off x="1895476" y="6473826"/>
              <a:ext cx="106363" cy="138113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58" y="131"/>
                </a:cxn>
                <a:cxn ang="0">
                  <a:pos x="40" y="131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47" y="98"/>
                </a:cxn>
                <a:cxn ang="0">
                  <a:pos x="50" y="113"/>
                </a:cxn>
                <a:cxn ang="0">
                  <a:pos x="50" y="113"/>
                </a:cxn>
                <a:cxn ang="0">
                  <a:pos x="53" y="98"/>
                </a:cxn>
                <a:cxn ang="0">
                  <a:pos x="84" y="0"/>
                </a:cxn>
                <a:cxn ang="0">
                  <a:pos x="100" y="0"/>
                </a:cxn>
              </a:cxnLst>
              <a:rect l="0" t="0" r="r" b="b"/>
              <a:pathLst>
                <a:path w="100" h="131">
                  <a:moveTo>
                    <a:pt x="100" y="0"/>
                  </a:moveTo>
                  <a:cubicBezTo>
                    <a:pt x="58" y="131"/>
                    <a:pt x="58" y="131"/>
                    <a:pt x="58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104"/>
                    <a:pt x="50" y="110"/>
                    <a:pt x="50" y="113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0"/>
                    <a:pt x="51" y="104"/>
                    <a:pt x="53" y="98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40"/>
            <p:cNvSpPr>
              <a:spLocks/>
            </p:cNvSpPr>
            <p:nvPr userDrawn="1"/>
          </p:nvSpPr>
          <p:spPr bwMode="auto">
            <a:xfrm>
              <a:off x="2019301" y="6473826"/>
              <a:ext cx="82550" cy="138113"/>
            </a:xfrm>
            <a:custGeom>
              <a:avLst/>
              <a:gdLst/>
              <a:ahLst/>
              <a:cxnLst>
                <a:cxn ang="0">
                  <a:pos x="52" y="79"/>
                </a:cxn>
                <a:cxn ang="0">
                  <a:pos x="51" y="87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49" y="9"/>
                </a:cxn>
                <a:cxn ang="0">
                  <a:pos x="11" y="9"/>
                </a:cxn>
                <a:cxn ang="0">
                  <a:pos x="11" y="39"/>
                </a:cxn>
                <a:cxn ang="0">
                  <a:pos x="42" y="39"/>
                </a:cxn>
                <a:cxn ang="0">
                  <a:pos x="42" y="47"/>
                </a:cxn>
                <a:cxn ang="0">
                  <a:pos x="11" y="47"/>
                </a:cxn>
                <a:cxn ang="0">
                  <a:pos x="11" y="79"/>
                </a:cxn>
                <a:cxn ang="0">
                  <a:pos x="52" y="79"/>
                </a:cxn>
              </a:cxnLst>
              <a:rect l="0" t="0" r="r" b="b"/>
              <a:pathLst>
                <a:path w="52" h="87">
                  <a:moveTo>
                    <a:pt x="52" y="79"/>
                  </a:moveTo>
                  <a:lnTo>
                    <a:pt x="51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9"/>
                  </a:lnTo>
                  <a:lnTo>
                    <a:pt x="11" y="9"/>
                  </a:lnTo>
                  <a:lnTo>
                    <a:pt x="11" y="39"/>
                  </a:lnTo>
                  <a:lnTo>
                    <a:pt x="42" y="39"/>
                  </a:lnTo>
                  <a:lnTo>
                    <a:pt x="42" y="47"/>
                  </a:lnTo>
                  <a:lnTo>
                    <a:pt x="11" y="47"/>
                  </a:lnTo>
                  <a:lnTo>
                    <a:pt x="11" y="79"/>
                  </a:lnTo>
                  <a:lnTo>
                    <a:pt x="52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41"/>
            <p:cNvSpPr>
              <a:spLocks/>
            </p:cNvSpPr>
            <p:nvPr userDrawn="1"/>
          </p:nvSpPr>
          <p:spPr bwMode="auto">
            <a:xfrm>
              <a:off x="2160588" y="6473826"/>
              <a:ext cx="98425" cy="138113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37" y="9"/>
                </a:cxn>
                <a:cxn ang="0">
                  <a:pos x="37" y="87"/>
                </a:cxn>
                <a:cxn ang="0">
                  <a:pos x="25" y="87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9"/>
                </a:cxn>
              </a:cxnLst>
              <a:rect l="0" t="0" r="r" b="b"/>
              <a:pathLst>
                <a:path w="62" h="87">
                  <a:moveTo>
                    <a:pt x="62" y="9"/>
                  </a:moveTo>
                  <a:lnTo>
                    <a:pt x="37" y="9"/>
                  </a:lnTo>
                  <a:lnTo>
                    <a:pt x="37" y="87"/>
                  </a:lnTo>
                  <a:lnTo>
                    <a:pt x="25" y="87"/>
                  </a:lnTo>
                  <a:lnTo>
                    <a:pt x="2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42"/>
            <p:cNvSpPr>
              <a:spLocks/>
            </p:cNvSpPr>
            <p:nvPr userDrawn="1"/>
          </p:nvSpPr>
          <p:spPr bwMode="auto">
            <a:xfrm>
              <a:off x="2276476" y="6473826"/>
              <a:ext cx="96838" cy="138113"/>
            </a:xfrm>
            <a:custGeom>
              <a:avLst/>
              <a:gdLst/>
              <a:ahLst/>
              <a:cxnLst>
                <a:cxn ang="0">
                  <a:pos x="61" y="87"/>
                </a:cxn>
                <a:cxn ang="0">
                  <a:pos x="50" y="87"/>
                </a:cxn>
                <a:cxn ang="0">
                  <a:pos x="50" y="48"/>
                </a:cxn>
                <a:cxn ang="0">
                  <a:pos x="11" y="48"/>
                </a:cxn>
                <a:cxn ang="0">
                  <a:pos x="11" y="87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39"/>
                </a:cxn>
                <a:cxn ang="0">
                  <a:pos x="50" y="39"/>
                </a:cxn>
                <a:cxn ang="0">
                  <a:pos x="50" y="0"/>
                </a:cxn>
                <a:cxn ang="0">
                  <a:pos x="61" y="0"/>
                </a:cxn>
                <a:cxn ang="0">
                  <a:pos x="61" y="87"/>
                </a:cxn>
              </a:cxnLst>
              <a:rect l="0" t="0" r="r" b="b"/>
              <a:pathLst>
                <a:path w="61" h="87">
                  <a:moveTo>
                    <a:pt x="61" y="87"/>
                  </a:moveTo>
                  <a:lnTo>
                    <a:pt x="50" y="87"/>
                  </a:lnTo>
                  <a:lnTo>
                    <a:pt x="50" y="48"/>
                  </a:lnTo>
                  <a:lnTo>
                    <a:pt x="11" y="48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39"/>
                  </a:lnTo>
                  <a:lnTo>
                    <a:pt x="50" y="39"/>
                  </a:lnTo>
                  <a:lnTo>
                    <a:pt x="50" y="0"/>
                  </a:lnTo>
                  <a:lnTo>
                    <a:pt x="61" y="0"/>
                  </a:lnTo>
                  <a:lnTo>
                    <a:pt x="61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43"/>
            <p:cNvSpPr>
              <a:spLocks/>
            </p:cNvSpPr>
            <p:nvPr userDrawn="1"/>
          </p:nvSpPr>
          <p:spPr bwMode="auto">
            <a:xfrm>
              <a:off x="2401888" y="6473826"/>
              <a:ext cx="82550" cy="138113"/>
            </a:xfrm>
            <a:custGeom>
              <a:avLst/>
              <a:gdLst/>
              <a:ahLst/>
              <a:cxnLst>
                <a:cxn ang="0">
                  <a:pos x="52" y="79"/>
                </a:cxn>
                <a:cxn ang="0">
                  <a:pos x="52" y="87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50" y="0"/>
                </a:cxn>
                <a:cxn ang="0">
                  <a:pos x="50" y="9"/>
                </a:cxn>
                <a:cxn ang="0">
                  <a:pos x="12" y="9"/>
                </a:cxn>
                <a:cxn ang="0">
                  <a:pos x="12" y="39"/>
                </a:cxn>
                <a:cxn ang="0">
                  <a:pos x="42" y="39"/>
                </a:cxn>
                <a:cxn ang="0">
                  <a:pos x="42" y="47"/>
                </a:cxn>
                <a:cxn ang="0">
                  <a:pos x="12" y="47"/>
                </a:cxn>
                <a:cxn ang="0">
                  <a:pos x="12" y="79"/>
                </a:cxn>
                <a:cxn ang="0">
                  <a:pos x="52" y="79"/>
                </a:cxn>
              </a:cxnLst>
              <a:rect l="0" t="0" r="r" b="b"/>
              <a:pathLst>
                <a:path w="52" h="87">
                  <a:moveTo>
                    <a:pt x="52" y="79"/>
                  </a:moveTo>
                  <a:lnTo>
                    <a:pt x="5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9"/>
                  </a:lnTo>
                  <a:lnTo>
                    <a:pt x="12" y="9"/>
                  </a:lnTo>
                  <a:lnTo>
                    <a:pt x="12" y="39"/>
                  </a:lnTo>
                  <a:lnTo>
                    <a:pt x="42" y="39"/>
                  </a:lnTo>
                  <a:lnTo>
                    <a:pt x="42" y="47"/>
                  </a:lnTo>
                  <a:lnTo>
                    <a:pt x="12" y="47"/>
                  </a:lnTo>
                  <a:lnTo>
                    <a:pt x="12" y="79"/>
                  </a:lnTo>
                  <a:lnTo>
                    <a:pt x="52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44"/>
            <p:cNvSpPr>
              <a:spLocks noEditPoints="1"/>
            </p:cNvSpPr>
            <p:nvPr userDrawn="1"/>
          </p:nvSpPr>
          <p:spPr bwMode="auto">
            <a:xfrm>
              <a:off x="2547938" y="6473826"/>
              <a:ext cx="114300" cy="138113"/>
            </a:xfrm>
            <a:custGeom>
              <a:avLst/>
              <a:gdLst/>
              <a:ahLst/>
              <a:cxnLst>
                <a:cxn ang="0">
                  <a:pos x="108" y="131"/>
                </a:cxn>
                <a:cxn ang="0">
                  <a:pos x="90" y="131"/>
                </a:cxn>
                <a:cxn ang="0">
                  <a:pos x="80" y="101"/>
                </a:cxn>
                <a:cxn ang="0">
                  <a:pos x="27" y="101"/>
                </a:cxn>
                <a:cxn ang="0">
                  <a:pos x="17" y="131"/>
                </a:cxn>
                <a:cxn ang="0">
                  <a:pos x="0" y="131"/>
                </a:cxn>
                <a:cxn ang="0">
                  <a:pos x="40" y="13"/>
                </a:cxn>
                <a:cxn ang="0">
                  <a:pos x="28" y="13"/>
                </a:cxn>
                <a:cxn ang="0">
                  <a:pos x="28" y="0"/>
                </a:cxn>
                <a:cxn ang="0">
                  <a:pos x="61" y="0"/>
                </a:cxn>
                <a:cxn ang="0">
                  <a:pos x="108" y="131"/>
                </a:cxn>
                <a:cxn ang="0">
                  <a:pos x="76" y="89"/>
                </a:cxn>
                <a:cxn ang="0">
                  <a:pos x="55" y="30"/>
                </a:cxn>
                <a:cxn ang="0">
                  <a:pos x="52" y="18"/>
                </a:cxn>
                <a:cxn ang="0">
                  <a:pos x="52" y="18"/>
                </a:cxn>
                <a:cxn ang="0">
                  <a:pos x="50" y="30"/>
                </a:cxn>
                <a:cxn ang="0">
                  <a:pos x="30" y="89"/>
                </a:cxn>
                <a:cxn ang="0">
                  <a:pos x="76" y="89"/>
                </a:cxn>
              </a:cxnLst>
              <a:rect l="0" t="0" r="r" b="b"/>
              <a:pathLst>
                <a:path w="108" h="131">
                  <a:moveTo>
                    <a:pt x="108" y="131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108" y="131"/>
                  </a:lnTo>
                  <a:close/>
                  <a:moveTo>
                    <a:pt x="76" y="89"/>
                  </a:moveTo>
                  <a:cubicBezTo>
                    <a:pt x="55" y="30"/>
                    <a:pt x="55" y="30"/>
                    <a:pt x="55" y="30"/>
                  </a:cubicBezTo>
                  <a:cubicBezTo>
                    <a:pt x="54" y="27"/>
                    <a:pt x="53" y="22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2"/>
                    <a:pt x="51" y="27"/>
                    <a:pt x="50" y="30"/>
                  </a:cubicBezTo>
                  <a:cubicBezTo>
                    <a:pt x="30" y="89"/>
                    <a:pt x="30" y="89"/>
                    <a:pt x="30" y="89"/>
                  </a:cubicBezTo>
                  <a:lnTo>
                    <a:pt x="76" y="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45"/>
            <p:cNvSpPr>
              <a:spLocks/>
            </p:cNvSpPr>
            <p:nvPr userDrawn="1"/>
          </p:nvSpPr>
          <p:spPr bwMode="auto">
            <a:xfrm>
              <a:off x="2679701" y="6473826"/>
              <a:ext cx="100013" cy="138113"/>
            </a:xfrm>
            <a:custGeom>
              <a:avLst/>
              <a:gdLst/>
              <a:ahLst/>
              <a:cxnLst>
                <a:cxn ang="0">
                  <a:pos x="96" y="131"/>
                </a:cxn>
                <a:cxn ang="0">
                  <a:pos x="84" y="131"/>
                </a:cxn>
                <a:cxn ang="0">
                  <a:pos x="22" y="40"/>
                </a:cxn>
                <a:cxn ang="0">
                  <a:pos x="15" y="27"/>
                </a:cxn>
                <a:cxn ang="0">
                  <a:pos x="15" y="131"/>
                </a:cxn>
                <a:cxn ang="0">
                  <a:pos x="0" y="131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74" y="90"/>
                </a:cxn>
                <a:cxn ang="0">
                  <a:pos x="81" y="104"/>
                </a:cxn>
                <a:cxn ang="0">
                  <a:pos x="81" y="0"/>
                </a:cxn>
                <a:cxn ang="0">
                  <a:pos x="96" y="0"/>
                </a:cxn>
                <a:cxn ang="0">
                  <a:pos x="96" y="131"/>
                </a:cxn>
              </a:cxnLst>
              <a:rect l="0" t="0" r="r" b="b"/>
              <a:pathLst>
                <a:path w="96" h="131">
                  <a:moveTo>
                    <a:pt x="96" y="131"/>
                  </a:moveTo>
                  <a:cubicBezTo>
                    <a:pt x="84" y="131"/>
                    <a:pt x="84" y="131"/>
                    <a:pt x="84" y="13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37"/>
                    <a:pt x="16" y="31"/>
                    <a:pt x="15" y="27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7" y="95"/>
                    <a:pt x="80" y="100"/>
                    <a:pt x="81" y="104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96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46"/>
            <p:cNvSpPr>
              <a:spLocks/>
            </p:cNvSpPr>
            <p:nvPr userDrawn="1"/>
          </p:nvSpPr>
          <p:spPr bwMode="auto">
            <a:xfrm>
              <a:off x="2803526" y="6472238"/>
              <a:ext cx="84138" cy="141288"/>
            </a:xfrm>
            <a:custGeom>
              <a:avLst/>
              <a:gdLst/>
              <a:ahLst/>
              <a:cxnLst>
                <a:cxn ang="0">
                  <a:pos x="36" y="134"/>
                </a:cxn>
                <a:cxn ang="0">
                  <a:pos x="0" y="127"/>
                </a:cxn>
                <a:cxn ang="0">
                  <a:pos x="1" y="113"/>
                </a:cxn>
                <a:cxn ang="0">
                  <a:pos x="35" y="121"/>
                </a:cxn>
                <a:cxn ang="0">
                  <a:pos x="64" y="99"/>
                </a:cxn>
                <a:cxn ang="0">
                  <a:pos x="0" y="34"/>
                </a:cxn>
                <a:cxn ang="0">
                  <a:pos x="9" y="11"/>
                </a:cxn>
                <a:cxn ang="0">
                  <a:pos x="44" y="0"/>
                </a:cxn>
                <a:cxn ang="0">
                  <a:pos x="72" y="4"/>
                </a:cxn>
                <a:cxn ang="0">
                  <a:pos x="71" y="17"/>
                </a:cxn>
                <a:cxn ang="0">
                  <a:pos x="43" y="12"/>
                </a:cxn>
                <a:cxn ang="0">
                  <a:pos x="15" y="33"/>
                </a:cxn>
                <a:cxn ang="0">
                  <a:pos x="80" y="98"/>
                </a:cxn>
                <a:cxn ang="0">
                  <a:pos x="36" y="134"/>
                </a:cxn>
              </a:cxnLst>
              <a:rect l="0" t="0" r="r" b="b"/>
              <a:pathLst>
                <a:path w="80" h="134">
                  <a:moveTo>
                    <a:pt x="36" y="134"/>
                  </a:moveTo>
                  <a:cubicBezTo>
                    <a:pt x="23" y="134"/>
                    <a:pt x="10" y="131"/>
                    <a:pt x="0" y="127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1" y="118"/>
                    <a:pt x="24" y="121"/>
                    <a:pt x="35" y="121"/>
                  </a:cubicBezTo>
                  <a:cubicBezTo>
                    <a:pt x="54" y="121"/>
                    <a:pt x="64" y="113"/>
                    <a:pt x="64" y="99"/>
                  </a:cubicBezTo>
                  <a:cubicBezTo>
                    <a:pt x="64" y="65"/>
                    <a:pt x="0" y="80"/>
                    <a:pt x="0" y="34"/>
                  </a:cubicBezTo>
                  <a:cubicBezTo>
                    <a:pt x="0" y="24"/>
                    <a:pt x="3" y="17"/>
                    <a:pt x="9" y="11"/>
                  </a:cubicBezTo>
                  <a:cubicBezTo>
                    <a:pt x="18" y="3"/>
                    <a:pt x="30" y="0"/>
                    <a:pt x="44" y="0"/>
                  </a:cubicBezTo>
                  <a:cubicBezTo>
                    <a:pt x="53" y="0"/>
                    <a:pt x="64" y="2"/>
                    <a:pt x="72" y="4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3" y="14"/>
                    <a:pt x="53" y="12"/>
                    <a:pt x="43" y="12"/>
                  </a:cubicBezTo>
                  <a:cubicBezTo>
                    <a:pt x="25" y="12"/>
                    <a:pt x="15" y="20"/>
                    <a:pt x="15" y="33"/>
                  </a:cubicBezTo>
                  <a:cubicBezTo>
                    <a:pt x="15" y="66"/>
                    <a:pt x="80" y="51"/>
                    <a:pt x="80" y="98"/>
                  </a:cubicBezTo>
                  <a:cubicBezTo>
                    <a:pt x="80" y="124"/>
                    <a:pt x="59" y="134"/>
                    <a:pt x="36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47"/>
            <p:cNvSpPr>
              <a:spLocks/>
            </p:cNvSpPr>
            <p:nvPr userDrawn="1"/>
          </p:nvSpPr>
          <p:spPr bwMode="auto">
            <a:xfrm>
              <a:off x="2897188" y="6473826"/>
              <a:ext cx="166688" cy="13811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21" y="131"/>
                </a:cxn>
                <a:cxn ang="0">
                  <a:pos x="104" y="131"/>
                </a:cxn>
                <a:cxn ang="0">
                  <a:pos x="79" y="44"/>
                </a:cxn>
                <a:cxn ang="0">
                  <a:pos x="53" y="131"/>
                </a:cxn>
                <a:cxn ang="0">
                  <a:pos x="37" y="131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4" y="98"/>
                </a:cxn>
                <a:cxn ang="0">
                  <a:pos x="46" y="112"/>
                </a:cxn>
                <a:cxn ang="0">
                  <a:pos x="47" y="112"/>
                </a:cxn>
                <a:cxn ang="0">
                  <a:pos x="49" y="99"/>
                </a:cxn>
                <a:cxn ang="0">
                  <a:pos x="72" y="20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110" y="97"/>
                </a:cxn>
                <a:cxn ang="0">
                  <a:pos x="113" y="112"/>
                </a:cxn>
                <a:cxn ang="0">
                  <a:pos x="113" y="112"/>
                </a:cxn>
                <a:cxn ang="0">
                  <a:pos x="116" y="97"/>
                </a:cxn>
                <a:cxn ang="0">
                  <a:pos x="142" y="0"/>
                </a:cxn>
                <a:cxn ang="0">
                  <a:pos x="158" y="0"/>
                </a:cxn>
              </a:cxnLst>
              <a:rect l="0" t="0" r="r" b="b"/>
              <a:pathLst>
                <a:path w="158" h="131">
                  <a:moveTo>
                    <a:pt x="158" y="0"/>
                  </a:moveTo>
                  <a:cubicBezTo>
                    <a:pt x="121" y="131"/>
                    <a:pt x="121" y="131"/>
                    <a:pt x="121" y="131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103"/>
                    <a:pt x="46" y="108"/>
                    <a:pt x="46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7" y="108"/>
                    <a:pt x="47" y="103"/>
                    <a:pt x="49" y="99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1" y="102"/>
                    <a:pt x="113" y="108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8"/>
                    <a:pt x="115" y="102"/>
                    <a:pt x="116" y="97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48"/>
            <p:cNvSpPr>
              <a:spLocks/>
            </p:cNvSpPr>
            <p:nvPr userDrawn="1"/>
          </p:nvSpPr>
          <p:spPr bwMode="auto">
            <a:xfrm>
              <a:off x="3081338" y="6473826"/>
              <a:ext cx="82550" cy="138113"/>
            </a:xfrm>
            <a:custGeom>
              <a:avLst/>
              <a:gdLst/>
              <a:ahLst/>
              <a:cxnLst>
                <a:cxn ang="0">
                  <a:pos x="52" y="79"/>
                </a:cxn>
                <a:cxn ang="0">
                  <a:pos x="51" y="87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49" y="9"/>
                </a:cxn>
                <a:cxn ang="0">
                  <a:pos x="11" y="9"/>
                </a:cxn>
                <a:cxn ang="0">
                  <a:pos x="11" y="39"/>
                </a:cxn>
                <a:cxn ang="0">
                  <a:pos x="42" y="39"/>
                </a:cxn>
                <a:cxn ang="0">
                  <a:pos x="42" y="47"/>
                </a:cxn>
                <a:cxn ang="0">
                  <a:pos x="11" y="47"/>
                </a:cxn>
                <a:cxn ang="0">
                  <a:pos x="11" y="79"/>
                </a:cxn>
                <a:cxn ang="0">
                  <a:pos x="52" y="79"/>
                </a:cxn>
              </a:cxnLst>
              <a:rect l="0" t="0" r="r" b="b"/>
              <a:pathLst>
                <a:path w="52" h="87">
                  <a:moveTo>
                    <a:pt x="52" y="79"/>
                  </a:moveTo>
                  <a:lnTo>
                    <a:pt x="51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9"/>
                  </a:lnTo>
                  <a:lnTo>
                    <a:pt x="11" y="9"/>
                  </a:lnTo>
                  <a:lnTo>
                    <a:pt x="11" y="39"/>
                  </a:lnTo>
                  <a:lnTo>
                    <a:pt x="42" y="39"/>
                  </a:lnTo>
                  <a:lnTo>
                    <a:pt x="42" y="47"/>
                  </a:lnTo>
                  <a:lnTo>
                    <a:pt x="11" y="47"/>
                  </a:lnTo>
                  <a:lnTo>
                    <a:pt x="11" y="79"/>
                  </a:lnTo>
                  <a:lnTo>
                    <a:pt x="52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49"/>
            <p:cNvSpPr>
              <a:spLocks noEditPoints="1"/>
            </p:cNvSpPr>
            <p:nvPr userDrawn="1"/>
          </p:nvSpPr>
          <p:spPr bwMode="auto">
            <a:xfrm>
              <a:off x="3182938" y="6473826"/>
              <a:ext cx="109538" cy="139700"/>
            </a:xfrm>
            <a:custGeom>
              <a:avLst/>
              <a:gdLst/>
              <a:ahLst/>
              <a:cxnLst>
                <a:cxn ang="0">
                  <a:pos x="105" y="129"/>
                </a:cxn>
                <a:cxn ang="0">
                  <a:pos x="93" y="132"/>
                </a:cxn>
                <a:cxn ang="0">
                  <a:pos x="74" y="119"/>
                </a:cxn>
                <a:cxn ang="0">
                  <a:pos x="53" y="80"/>
                </a:cxn>
                <a:cxn ang="0">
                  <a:pos x="28" y="80"/>
                </a:cxn>
                <a:cxn ang="0">
                  <a:pos x="28" y="131"/>
                </a:cxn>
                <a:cxn ang="0">
                  <a:pos x="11" y="131"/>
                </a:cxn>
                <a:cxn ang="0">
                  <a:pos x="11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86" y="10"/>
                </a:cxn>
                <a:cxn ang="0">
                  <a:pos x="99" y="38"/>
                </a:cxn>
                <a:cxn ang="0">
                  <a:pos x="70" y="78"/>
                </a:cxn>
                <a:cxn ang="0">
                  <a:pos x="90" y="114"/>
                </a:cxn>
                <a:cxn ang="0">
                  <a:pos x="98" y="120"/>
                </a:cxn>
                <a:cxn ang="0">
                  <a:pos x="105" y="118"/>
                </a:cxn>
                <a:cxn ang="0">
                  <a:pos x="105" y="129"/>
                </a:cxn>
                <a:cxn ang="0">
                  <a:pos x="75" y="20"/>
                </a:cxn>
                <a:cxn ang="0">
                  <a:pos x="48" y="13"/>
                </a:cxn>
                <a:cxn ang="0">
                  <a:pos x="28" y="13"/>
                </a:cxn>
                <a:cxn ang="0">
                  <a:pos x="28" y="68"/>
                </a:cxn>
                <a:cxn ang="0">
                  <a:pos x="51" y="68"/>
                </a:cxn>
                <a:cxn ang="0">
                  <a:pos x="82" y="39"/>
                </a:cxn>
                <a:cxn ang="0">
                  <a:pos x="75" y="20"/>
                </a:cxn>
              </a:cxnLst>
              <a:rect l="0" t="0" r="r" b="b"/>
              <a:pathLst>
                <a:path w="105" h="132">
                  <a:moveTo>
                    <a:pt x="105" y="129"/>
                  </a:moveTo>
                  <a:cubicBezTo>
                    <a:pt x="102" y="130"/>
                    <a:pt x="98" y="132"/>
                    <a:pt x="93" y="132"/>
                  </a:cubicBezTo>
                  <a:cubicBezTo>
                    <a:pt x="83" y="132"/>
                    <a:pt x="79" y="127"/>
                    <a:pt x="74" y="11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7" y="0"/>
                    <a:pt x="78" y="4"/>
                    <a:pt x="86" y="10"/>
                  </a:cubicBezTo>
                  <a:cubicBezTo>
                    <a:pt x="95" y="16"/>
                    <a:pt x="99" y="26"/>
                    <a:pt x="99" y="38"/>
                  </a:cubicBezTo>
                  <a:cubicBezTo>
                    <a:pt x="99" y="59"/>
                    <a:pt x="89" y="73"/>
                    <a:pt x="70" y="78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93" y="119"/>
                    <a:pt x="94" y="120"/>
                    <a:pt x="98" y="120"/>
                  </a:cubicBezTo>
                  <a:cubicBezTo>
                    <a:pt x="100" y="120"/>
                    <a:pt x="103" y="119"/>
                    <a:pt x="105" y="118"/>
                  </a:cubicBezTo>
                  <a:lnTo>
                    <a:pt x="105" y="129"/>
                  </a:lnTo>
                  <a:close/>
                  <a:moveTo>
                    <a:pt x="75" y="20"/>
                  </a:moveTo>
                  <a:cubicBezTo>
                    <a:pt x="69" y="14"/>
                    <a:pt x="60" y="13"/>
                    <a:pt x="4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73" y="68"/>
                    <a:pt x="82" y="57"/>
                    <a:pt x="82" y="39"/>
                  </a:cubicBezTo>
                  <a:cubicBezTo>
                    <a:pt x="82" y="30"/>
                    <a:pt x="79" y="24"/>
                    <a:pt x="75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50"/>
            <p:cNvSpPr>
              <a:spLocks noEditPoints="1"/>
            </p:cNvSpPr>
            <p:nvPr userDrawn="1"/>
          </p:nvSpPr>
          <p:spPr bwMode="auto">
            <a:xfrm>
              <a:off x="1655763" y="5805488"/>
              <a:ext cx="1196975" cy="525463"/>
            </a:xfrm>
            <a:custGeom>
              <a:avLst/>
              <a:gdLst/>
              <a:ahLst/>
              <a:cxnLst>
                <a:cxn ang="0">
                  <a:pos x="689" y="259"/>
                </a:cxn>
                <a:cxn ang="0">
                  <a:pos x="829" y="243"/>
                </a:cxn>
                <a:cxn ang="0">
                  <a:pos x="391" y="64"/>
                </a:cxn>
                <a:cxn ang="0">
                  <a:pos x="269" y="202"/>
                </a:cxn>
                <a:cxn ang="0">
                  <a:pos x="543" y="101"/>
                </a:cxn>
                <a:cxn ang="0">
                  <a:pos x="523" y="149"/>
                </a:cxn>
                <a:cxn ang="0">
                  <a:pos x="153" y="248"/>
                </a:cxn>
                <a:cxn ang="0">
                  <a:pos x="45" y="267"/>
                </a:cxn>
                <a:cxn ang="0">
                  <a:pos x="112" y="114"/>
                </a:cxn>
                <a:cxn ang="0">
                  <a:pos x="191" y="4"/>
                </a:cxn>
                <a:cxn ang="0">
                  <a:pos x="0" y="134"/>
                </a:cxn>
                <a:cxn ang="0">
                  <a:pos x="807" y="26"/>
                </a:cxn>
                <a:cxn ang="0">
                  <a:pos x="686" y="5"/>
                </a:cxn>
                <a:cxn ang="0">
                  <a:pos x="937" y="233"/>
                </a:cxn>
                <a:cxn ang="0">
                  <a:pos x="944" y="128"/>
                </a:cxn>
                <a:cxn ang="0">
                  <a:pos x="1093" y="4"/>
                </a:cxn>
                <a:cxn ang="0">
                  <a:pos x="844" y="337"/>
                </a:cxn>
                <a:cxn ang="0">
                  <a:pos x="811" y="334"/>
                </a:cxn>
                <a:cxn ang="0">
                  <a:pos x="789" y="414"/>
                </a:cxn>
                <a:cxn ang="0">
                  <a:pos x="851" y="374"/>
                </a:cxn>
                <a:cxn ang="0">
                  <a:pos x="866" y="413"/>
                </a:cxn>
                <a:cxn ang="0">
                  <a:pos x="842" y="336"/>
                </a:cxn>
                <a:cxn ang="0">
                  <a:pos x="927" y="419"/>
                </a:cxn>
                <a:cxn ang="0">
                  <a:pos x="1088" y="413"/>
                </a:cxn>
                <a:cxn ang="0">
                  <a:pos x="1134" y="401"/>
                </a:cxn>
                <a:cxn ang="0">
                  <a:pos x="1110" y="336"/>
                </a:cxn>
                <a:cxn ang="0">
                  <a:pos x="741" y="338"/>
                </a:cxn>
                <a:cxn ang="0">
                  <a:pos x="708" y="344"/>
                </a:cxn>
                <a:cxn ang="0">
                  <a:pos x="708" y="373"/>
                </a:cxn>
                <a:cxn ang="0">
                  <a:pos x="204" y="397"/>
                </a:cxn>
                <a:cxn ang="0">
                  <a:pos x="238" y="343"/>
                </a:cxn>
                <a:cxn ang="0">
                  <a:pos x="269" y="413"/>
                </a:cxn>
                <a:cxn ang="0">
                  <a:pos x="283" y="366"/>
                </a:cxn>
                <a:cxn ang="0">
                  <a:pos x="272" y="343"/>
                </a:cxn>
                <a:cxn ang="0">
                  <a:pos x="183" y="338"/>
                </a:cxn>
                <a:cxn ang="0">
                  <a:pos x="171" y="380"/>
                </a:cxn>
                <a:cxn ang="0">
                  <a:pos x="120" y="334"/>
                </a:cxn>
                <a:cxn ang="0">
                  <a:pos x="386" y="418"/>
                </a:cxn>
                <a:cxn ang="0">
                  <a:pos x="370" y="337"/>
                </a:cxn>
                <a:cxn ang="0">
                  <a:pos x="314" y="413"/>
                </a:cxn>
                <a:cxn ang="0">
                  <a:pos x="325" y="402"/>
                </a:cxn>
                <a:cxn ang="0">
                  <a:pos x="41" y="414"/>
                </a:cxn>
                <a:cxn ang="0">
                  <a:pos x="52" y="334"/>
                </a:cxn>
                <a:cxn ang="0">
                  <a:pos x="74" y="377"/>
                </a:cxn>
                <a:cxn ang="0">
                  <a:pos x="57" y="369"/>
                </a:cxn>
                <a:cxn ang="0">
                  <a:pos x="417" y="417"/>
                </a:cxn>
                <a:cxn ang="0">
                  <a:pos x="454" y="410"/>
                </a:cxn>
                <a:cxn ang="0">
                  <a:pos x="457" y="382"/>
                </a:cxn>
                <a:cxn ang="0">
                  <a:pos x="447" y="340"/>
                </a:cxn>
                <a:cxn ang="0">
                  <a:pos x="423" y="334"/>
                </a:cxn>
                <a:cxn ang="0">
                  <a:pos x="577" y="343"/>
                </a:cxn>
                <a:cxn ang="0">
                  <a:pos x="563" y="381"/>
                </a:cxn>
                <a:cxn ang="0">
                  <a:pos x="543" y="416"/>
                </a:cxn>
                <a:cxn ang="0">
                  <a:pos x="662" y="338"/>
                </a:cxn>
                <a:cxn ang="0">
                  <a:pos x="655" y="377"/>
                </a:cxn>
                <a:cxn ang="0">
                  <a:pos x="496" y="419"/>
                </a:cxn>
                <a:cxn ang="0">
                  <a:pos x="521" y="336"/>
                </a:cxn>
                <a:cxn ang="0">
                  <a:pos x="483" y="399"/>
                </a:cxn>
              </a:cxnLst>
              <a:rect l="0" t="0" r="r" b="b"/>
              <a:pathLst>
                <a:path w="1134" h="499">
                  <a:moveTo>
                    <a:pt x="829" y="243"/>
                  </a:moveTo>
                  <a:cubicBezTo>
                    <a:pt x="821" y="247"/>
                    <a:pt x="806" y="247"/>
                    <a:pt x="798" y="247"/>
                  </a:cubicBezTo>
                  <a:cubicBezTo>
                    <a:pt x="762" y="247"/>
                    <a:pt x="758" y="243"/>
                    <a:pt x="757" y="219"/>
                  </a:cubicBezTo>
                  <a:cubicBezTo>
                    <a:pt x="757" y="216"/>
                    <a:pt x="757" y="210"/>
                    <a:pt x="757" y="204"/>
                  </a:cubicBezTo>
                  <a:cubicBezTo>
                    <a:pt x="757" y="191"/>
                    <a:pt x="757" y="174"/>
                    <a:pt x="757" y="166"/>
                  </a:cubicBezTo>
                  <a:cubicBezTo>
                    <a:pt x="757" y="150"/>
                    <a:pt x="757" y="150"/>
                    <a:pt x="757" y="150"/>
                  </a:cubicBezTo>
                  <a:cubicBezTo>
                    <a:pt x="712" y="150"/>
                    <a:pt x="712" y="150"/>
                    <a:pt x="712" y="150"/>
                  </a:cubicBezTo>
                  <a:cubicBezTo>
                    <a:pt x="712" y="166"/>
                    <a:pt x="712" y="166"/>
                    <a:pt x="712" y="166"/>
                  </a:cubicBezTo>
                  <a:cubicBezTo>
                    <a:pt x="712" y="198"/>
                    <a:pt x="712" y="225"/>
                    <a:pt x="710" y="239"/>
                  </a:cubicBezTo>
                  <a:cubicBezTo>
                    <a:pt x="709" y="249"/>
                    <a:pt x="707" y="256"/>
                    <a:pt x="701" y="257"/>
                  </a:cubicBezTo>
                  <a:cubicBezTo>
                    <a:pt x="698" y="258"/>
                    <a:pt x="694" y="259"/>
                    <a:pt x="689" y="259"/>
                  </a:cubicBezTo>
                  <a:cubicBezTo>
                    <a:pt x="685" y="259"/>
                    <a:pt x="683" y="260"/>
                    <a:pt x="683" y="262"/>
                  </a:cubicBezTo>
                  <a:cubicBezTo>
                    <a:pt x="683" y="266"/>
                    <a:pt x="686" y="267"/>
                    <a:pt x="690" y="267"/>
                  </a:cubicBezTo>
                  <a:cubicBezTo>
                    <a:pt x="704" y="267"/>
                    <a:pt x="726" y="266"/>
                    <a:pt x="734" y="266"/>
                  </a:cubicBezTo>
                  <a:cubicBezTo>
                    <a:pt x="754" y="266"/>
                    <a:pt x="777" y="268"/>
                    <a:pt x="829" y="268"/>
                  </a:cubicBezTo>
                  <a:cubicBezTo>
                    <a:pt x="830" y="268"/>
                    <a:pt x="831" y="268"/>
                    <a:pt x="832" y="268"/>
                  </a:cubicBezTo>
                  <a:cubicBezTo>
                    <a:pt x="842" y="268"/>
                    <a:pt x="846" y="267"/>
                    <a:pt x="848" y="258"/>
                  </a:cubicBezTo>
                  <a:cubicBezTo>
                    <a:pt x="850" y="251"/>
                    <a:pt x="853" y="228"/>
                    <a:pt x="853" y="220"/>
                  </a:cubicBezTo>
                  <a:cubicBezTo>
                    <a:pt x="853" y="218"/>
                    <a:pt x="853" y="216"/>
                    <a:pt x="852" y="215"/>
                  </a:cubicBezTo>
                  <a:cubicBezTo>
                    <a:pt x="852" y="214"/>
                    <a:pt x="851" y="212"/>
                    <a:pt x="849" y="213"/>
                  </a:cubicBezTo>
                  <a:cubicBezTo>
                    <a:pt x="846" y="212"/>
                    <a:pt x="845" y="215"/>
                    <a:pt x="844" y="218"/>
                  </a:cubicBezTo>
                  <a:cubicBezTo>
                    <a:pt x="842" y="233"/>
                    <a:pt x="838" y="239"/>
                    <a:pt x="829" y="243"/>
                  </a:cubicBezTo>
                  <a:close/>
                  <a:moveTo>
                    <a:pt x="265" y="263"/>
                  </a:moveTo>
                  <a:cubicBezTo>
                    <a:pt x="280" y="269"/>
                    <a:pt x="296" y="272"/>
                    <a:pt x="316" y="272"/>
                  </a:cubicBezTo>
                  <a:cubicBezTo>
                    <a:pt x="334" y="272"/>
                    <a:pt x="353" y="269"/>
                    <a:pt x="371" y="258"/>
                  </a:cubicBezTo>
                  <a:cubicBezTo>
                    <a:pt x="396" y="241"/>
                    <a:pt x="404" y="217"/>
                    <a:pt x="404" y="197"/>
                  </a:cubicBezTo>
                  <a:cubicBezTo>
                    <a:pt x="404" y="164"/>
                    <a:pt x="388" y="140"/>
                    <a:pt x="347" y="108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09" y="80"/>
                    <a:pt x="301" y="68"/>
                    <a:pt x="301" y="52"/>
                  </a:cubicBezTo>
                  <a:cubicBezTo>
                    <a:pt x="301" y="32"/>
                    <a:pt x="316" y="18"/>
                    <a:pt x="341" y="18"/>
                  </a:cubicBezTo>
                  <a:cubicBezTo>
                    <a:pt x="363" y="18"/>
                    <a:pt x="373" y="28"/>
                    <a:pt x="378" y="35"/>
                  </a:cubicBezTo>
                  <a:cubicBezTo>
                    <a:pt x="385" y="43"/>
                    <a:pt x="387" y="54"/>
                    <a:pt x="386" y="57"/>
                  </a:cubicBezTo>
                  <a:cubicBezTo>
                    <a:pt x="387" y="61"/>
                    <a:pt x="388" y="64"/>
                    <a:pt x="391" y="64"/>
                  </a:cubicBezTo>
                  <a:cubicBezTo>
                    <a:pt x="395" y="64"/>
                    <a:pt x="396" y="60"/>
                    <a:pt x="396" y="52"/>
                  </a:cubicBezTo>
                  <a:cubicBezTo>
                    <a:pt x="396" y="26"/>
                    <a:pt x="397" y="16"/>
                    <a:pt x="397" y="11"/>
                  </a:cubicBezTo>
                  <a:cubicBezTo>
                    <a:pt x="397" y="8"/>
                    <a:pt x="395" y="7"/>
                    <a:pt x="391" y="6"/>
                  </a:cubicBezTo>
                  <a:cubicBezTo>
                    <a:pt x="383" y="4"/>
                    <a:pt x="368" y="0"/>
                    <a:pt x="346" y="0"/>
                  </a:cubicBezTo>
                  <a:cubicBezTo>
                    <a:pt x="298" y="0"/>
                    <a:pt x="265" y="28"/>
                    <a:pt x="265" y="66"/>
                  </a:cubicBezTo>
                  <a:cubicBezTo>
                    <a:pt x="265" y="94"/>
                    <a:pt x="279" y="119"/>
                    <a:pt x="317" y="149"/>
                  </a:cubicBezTo>
                  <a:cubicBezTo>
                    <a:pt x="332" y="161"/>
                    <a:pt x="332" y="161"/>
                    <a:pt x="332" y="161"/>
                  </a:cubicBezTo>
                  <a:cubicBezTo>
                    <a:pt x="361" y="183"/>
                    <a:pt x="366" y="199"/>
                    <a:pt x="366" y="215"/>
                  </a:cubicBezTo>
                  <a:cubicBezTo>
                    <a:pt x="366" y="233"/>
                    <a:pt x="351" y="253"/>
                    <a:pt x="321" y="253"/>
                  </a:cubicBezTo>
                  <a:cubicBezTo>
                    <a:pt x="299" y="253"/>
                    <a:pt x="280" y="244"/>
                    <a:pt x="272" y="219"/>
                  </a:cubicBezTo>
                  <a:cubicBezTo>
                    <a:pt x="271" y="214"/>
                    <a:pt x="269" y="206"/>
                    <a:pt x="269" y="202"/>
                  </a:cubicBezTo>
                  <a:cubicBezTo>
                    <a:pt x="269" y="200"/>
                    <a:pt x="269" y="195"/>
                    <a:pt x="265" y="195"/>
                  </a:cubicBezTo>
                  <a:cubicBezTo>
                    <a:pt x="261" y="196"/>
                    <a:pt x="260" y="200"/>
                    <a:pt x="260" y="205"/>
                  </a:cubicBezTo>
                  <a:cubicBezTo>
                    <a:pt x="260" y="211"/>
                    <a:pt x="258" y="231"/>
                    <a:pt x="258" y="250"/>
                  </a:cubicBezTo>
                  <a:cubicBezTo>
                    <a:pt x="258" y="258"/>
                    <a:pt x="260" y="261"/>
                    <a:pt x="265" y="263"/>
                  </a:cubicBezTo>
                  <a:close/>
                  <a:moveTo>
                    <a:pt x="471" y="263"/>
                  </a:moveTo>
                  <a:cubicBezTo>
                    <a:pt x="471" y="263"/>
                    <a:pt x="471" y="263"/>
                    <a:pt x="471" y="263"/>
                  </a:cubicBezTo>
                  <a:cubicBezTo>
                    <a:pt x="486" y="269"/>
                    <a:pt x="502" y="272"/>
                    <a:pt x="522" y="272"/>
                  </a:cubicBezTo>
                  <a:cubicBezTo>
                    <a:pt x="540" y="272"/>
                    <a:pt x="560" y="269"/>
                    <a:pt x="577" y="258"/>
                  </a:cubicBezTo>
                  <a:cubicBezTo>
                    <a:pt x="602" y="241"/>
                    <a:pt x="610" y="217"/>
                    <a:pt x="610" y="197"/>
                  </a:cubicBezTo>
                  <a:cubicBezTo>
                    <a:pt x="610" y="164"/>
                    <a:pt x="594" y="140"/>
                    <a:pt x="553" y="108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15" y="80"/>
                    <a:pt x="507" y="68"/>
                    <a:pt x="507" y="52"/>
                  </a:cubicBezTo>
                  <a:cubicBezTo>
                    <a:pt x="507" y="32"/>
                    <a:pt x="522" y="18"/>
                    <a:pt x="547" y="18"/>
                  </a:cubicBezTo>
                  <a:cubicBezTo>
                    <a:pt x="569" y="18"/>
                    <a:pt x="579" y="28"/>
                    <a:pt x="584" y="35"/>
                  </a:cubicBezTo>
                  <a:cubicBezTo>
                    <a:pt x="591" y="43"/>
                    <a:pt x="593" y="54"/>
                    <a:pt x="593" y="57"/>
                  </a:cubicBezTo>
                  <a:cubicBezTo>
                    <a:pt x="593" y="61"/>
                    <a:pt x="594" y="64"/>
                    <a:pt x="597" y="64"/>
                  </a:cubicBezTo>
                  <a:cubicBezTo>
                    <a:pt x="601" y="64"/>
                    <a:pt x="602" y="60"/>
                    <a:pt x="602" y="52"/>
                  </a:cubicBezTo>
                  <a:cubicBezTo>
                    <a:pt x="602" y="26"/>
                    <a:pt x="603" y="16"/>
                    <a:pt x="603" y="11"/>
                  </a:cubicBezTo>
                  <a:cubicBezTo>
                    <a:pt x="603" y="8"/>
                    <a:pt x="601" y="7"/>
                    <a:pt x="598" y="6"/>
                  </a:cubicBezTo>
                  <a:cubicBezTo>
                    <a:pt x="589" y="4"/>
                    <a:pt x="574" y="0"/>
                    <a:pt x="552" y="0"/>
                  </a:cubicBezTo>
                  <a:cubicBezTo>
                    <a:pt x="504" y="0"/>
                    <a:pt x="472" y="28"/>
                    <a:pt x="471" y="66"/>
                  </a:cubicBezTo>
                  <a:cubicBezTo>
                    <a:pt x="471" y="94"/>
                    <a:pt x="485" y="119"/>
                    <a:pt x="523" y="149"/>
                  </a:cubicBezTo>
                  <a:cubicBezTo>
                    <a:pt x="538" y="161"/>
                    <a:pt x="538" y="161"/>
                    <a:pt x="538" y="161"/>
                  </a:cubicBezTo>
                  <a:cubicBezTo>
                    <a:pt x="567" y="183"/>
                    <a:pt x="572" y="199"/>
                    <a:pt x="572" y="215"/>
                  </a:cubicBezTo>
                  <a:cubicBezTo>
                    <a:pt x="572" y="233"/>
                    <a:pt x="557" y="253"/>
                    <a:pt x="527" y="253"/>
                  </a:cubicBezTo>
                  <a:cubicBezTo>
                    <a:pt x="506" y="253"/>
                    <a:pt x="486" y="244"/>
                    <a:pt x="479" y="219"/>
                  </a:cubicBezTo>
                  <a:cubicBezTo>
                    <a:pt x="477" y="214"/>
                    <a:pt x="475" y="206"/>
                    <a:pt x="475" y="202"/>
                  </a:cubicBezTo>
                  <a:cubicBezTo>
                    <a:pt x="475" y="199"/>
                    <a:pt x="475" y="195"/>
                    <a:pt x="471" y="195"/>
                  </a:cubicBezTo>
                  <a:cubicBezTo>
                    <a:pt x="467" y="196"/>
                    <a:pt x="466" y="200"/>
                    <a:pt x="466" y="205"/>
                  </a:cubicBezTo>
                  <a:cubicBezTo>
                    <a:pt x="466" y="211"/>
                    <a:pt x="464" y="231"/>
                    <a:pt x="464" y="250"/>
                  </a:cubicBezTo>
                  <a:cubicBezTo>
                    <a:pt x="464" y="258"/>
                    <a:pt x="466" y="261"/>
                    <a:pt x="471" y="263"/>
                  </a:cubicBezTo>
                  <a:close/>
                  <a:moveTo>
                    <a:pt x="184" y="243"/>
                  </a:moveTo>
                  <a:cubicBezTo>
                    <a:pt x="176" y="247"/>
                    <a:pt x="161" y="248"/>
                    <a:pt x="153" y="248"/>
                  </a:cubicBezTo>
                  <a:cubicBezTo>
                    <a:pt x="117" y="247"/>
                    <a:pt x="113" y="243"/>
                    <a:pt x="112" y="220"/>
                  </a:cubicBezTo>
                  <a:cubicBezTo>
                    <a:pt x="112" y="216"/>
                    <a:pt x="112" y="211"/>
                    <a:pt x="112" y="204"/>
                  </a:cubicBezTo>
                  <a:cubicBezTo>
                    <a:pt x="112" y="191"/>
                    <a:pt x="112" y="174"/>
                    <a:pt x="112" y="16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67" y="198"/>
                    <a:pt x="67" y="225"/>
                    <a:pt x="65" y="239"/>
                  </a:cubicBezTo>
                  <a:cubicBezTo>
                    <a:pt x="64" y="249"/>
                    <a:pt x="62" y="256"/>
                    <a:pt x="56" y="258"/>
                  </a:cubicBezTo>
                  <a:cubicBezTo>
                    <a:pt x="53" y="258"/>
                    <a:pt x="49" y="259"/>
                    <a:pt x="44" y="259"/>
                  </a:cubicBezTo>
                  <a:cubicBezTo>
                    <a:pt x="40" y="259"/>
                    <a:pt x="38" y="260"/>
                    <a:pt x="38" y="263"/>
                  </a:cubicBezTo>
                  <a:cubicBezTo>
                    <a:pt x="38" y="266"/>
                    <a:pt x="41" y="267"/>
                    <a:pt x="45" y="267"/>
                  </a:cubicBezTo>
                  <a:cubicBezTo>
                    <a:pt x="59" y="267"/>
                    <a:pt x="81" y="266"/>
                    <a:pt x="89" y="266"/>
                  </a:cubicBezTo>
                  <a:cubicBezTo>
                    <a:pt x="109" y="266"/>
                    <a:pt x="132" y="268"/>
                    <a:pt x="184" y="268"/>
                  </a:cubicBezTo>
                  <a:cubicBezTo>
                    <a:pt x="185" y="268"/>
                    <a:pt x="186" y="268"/>
                    <a:pt x="187" y="268"/>
                  </a:cubicBezTo>
                  <a:cubicBezTo>
                    <a:pt x="197" y="268"/>
                    <a:pt x="201" y="267"/>
                    <a:pt x="203" y="258"/>
                  </a:cubicBezTo>
                  <a:cubicBezTo>
                    <a:pt x="205" y="251"/>
                    <a:pt x="208" y="228"/>
                    <a:pt x="208" y="220"/>
                  </a:cubicBezTo>
                  <a:cubicBezTo>
                    <a:pt x="208" y="218"/>
                    <a:pt x="208" y="217"/>
                    <a:pt x="207" y="215"/>
                  </a:cubicBezTo>
                  <a:cubicBezTo>
                    <a:pt x="207" y="214"/>
                    <a:pt x="206" y="213"/>
                    <a:pt x="204" y="213"/>
                  </a:cubicBezTo>
                  <a:cubicBezTo>
                    <a:pt x="201" y="213"/>
                    <a:pt x="200" y="215"/>
                    <a:pt x="199" y="219"/>
                  </a:cubicBezTo>
                  <a:cubicBezTo>
                    <a:pt x="197" y="233"/>
                    <a:pt x="193" y="239"/>
                    <a:pt x="184" y="243"/>
                  </a:cubicBezTo>
                  <a:close/>
                  <a:moveTo>
                    <a:pt x="183" y="114"/>
                  </a:moveTo>
                  <a:cubicBezTo>
                    <a:pt x="112" y="114"/>
                    <a:pt x="112" y="114"/>
                    <a:pt x="112" y="114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3" y="25"/>
                    <a:pt x="113" y="25"/>
                    <a:pt x="114" y="25"/>
                  </a:cubicBezTo>
                  <a:cubicBezTo>
                    <a:pt x="121" y="25"/>
                    <a:pt x="157" y="26"/>
                    <a:pt x="162" y="27"/>
                  </a:cubicBezTo>
                  <a:cubicBezTo>
                    <a:pt x="180" y="29"/>
                    <a:pt x="182" y="32"/>
                    <a:pt x="185" y="38"/>
                  </a:cubicBezTo>
                  <a:cubicBezTo>
                    <a:pt x="186" y="42"/>
                    <a:pt x="187" y="48"/>
                    <a:pt x="187" y="50"/>
                  </a:cubicBezTo>
                  <a:cubicBezTo>
                    <a:pt x="187" y="53"/>
                    <a:pt x="188" y="56"/>
                    <a:pt x="191" y="56"/>
                  </a:cubicBezTo>
                  <a:cubicBezTo>
                    <a:pt x="194" y="56"/>
                    <a:pt x="195" y="53"/>
                    <a:pt x="195" y="52"/>
                  </a:cubicBezTo>
                  <a:cubicBezTo>
                    <a:pt x="196" y="47"/>
                    <a:pt x="196" y="32"/>
                    <a:pt x="197" y="29"/>
                  </a:cubicBezTo>
                  <a:cubicBezTo>
                    <a:pt x="198" y="13"/>
                    <a:pt x="199" y="9"/>
                    <a:pt x="200" y="6"/>
                  </a:cubicBezTo>
                  <a:cubicBezTo>
                    <a:pt x="200" y="5"/>
                    <a:pt x="199" y="2"/>
                    <a:pt x="196" y="2"/>
                  </a:cubicBezTo>
                  <a:cubicBezTo>
                    <a:pt x="194" y="2"/>
                    <a:pt x="192" y="3"/>
                    <a:pt x="191" y="4"/>
                  </a:cubicBezTo>
                  <a:cubicBezTo>
                    <a:pt x="188" y="4"/>
                    <a:pt x="183" y="5"/>
                    <a:pt x="176" y="6"/>
                  </a:cubicBezTo>
                  <a:cubicBezTo>
                    <a:pt x="170" y="6"/>
                    <a:pt x="101" y="6"/>
                    <a:pt x="90" y="6"/>
                  </a:cubicBezTo>
                  <a:cubicBezTo>
                    <a:pt x="81" y="6"/>
                    <a:pt x="59" y="5"/>
                    <a:pt x="41" y="5"/>
                  </a:cubicBezTo>
                  <a:cubicBezTo>
                    <a:pt x="36" y="5"/>
                    <a:pt x="33" y="6"/>
                    <a:pt x="32" y="9"/>
                  </a:cubicBezTo>
                  <a:cubicBezTo>
                    <a:pt x="33" y="12"/>
                    <a:pt x="36" y="13"/>
                    <a:pt x="39" y="13"/>
                  </a:cubicBezTo>
                  <a:cubicBezTo>
                    <a:pt x="44" y="13"/>
                    <a:pt x="50" y="13"/>
                    <a:pt x="52" y="14"/>
                  </a:cubicBezTo>
                  <a:cubicBezTo>
                    <a:pt x="63" y="17"/>
                    <a:pt x="66" y="21"/>
                    <a:pt x="66" y="33"/>
                  </a:cubicBezTo>
                  <a:cubicBezTo>
                    <a:pt x="67" y="44"/>
                    <a:pt x="67" y="53"/>
                    <a:pt x="67" y="106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183" y="134"/>
                    <a:pt x="183" y="134"/>
                    <a:pt x="183" y="134"/>
                  </a:cubicBezTo>
                  <a:lnTo>
                    <a:pt x="183" y="114"/>
                  </a:lnTo>
                  <a:close/>
                  <a:moveTo>
                    <a:pt x="647" y="134"/>
                  </a:moveTo>
                  <a:cubicBezTo>
                    <a:pt x="828" y="134"/>
                    <a:pt x="828" y="134"/>
                    <a:pt x="828" y="134"/>
                  </a:cubicBezTo>
                  <a:cubicBezTo>
                    <a:pt x="828" y="114"/>
                    <a:pt x="828" y="114"/>
                    <a:pt x="828" y="114"/>
                  </a:cubicBezTo>
                  <a:cubicBezTo>
                    <a:pt x="757" y="114"/>
                    <a:pt x="757" y="114"/>
                    <a:pt x="757" y="114"/>
                  </a:cubicBezTo>
                  <a:cubicBezTo>
                    <a:pt x="757" y="27"/>
                    <a:pt x="757" y="27"/>
                    <a:pt x="757" y="27"/>
                  </a:cubicBezTo>
                  <a:cubicBezTo>
                    <a:pt x="757" y="25"/>
                    <a:pt x="758" y="25"/>
                    <a:pt x="759" y="25"/>
                  </a:cubicBezTo>
                  <a:cubicBezTo>
                    <a:pt x="766" y="25"/>
                    <a:pt x="802" y="26"/>
                    <a:pt x="807" y="26"/>
                  </a:cubicBezTo>
                  <a:cubicBezTo>
                    <a:pt x="824" y="28"/>
                    <a:pt x="827" y="32"/>
                    <a:pt x="830" y="38"/>
                  </a:cubicBezTo>
                  <a:cubicBezTo>
                    <a:pt x="831" y="42"/>
                    <a:pt x="832" y="48"/>
                    <a:pt x="832" y="50"/>
                  </a:cubicBezTo>
                  <a:cubicBezTo>
                    <a:pt x="832" y="53"/>
                    <a:pt x="833" y="56"/>
                    <a:pt x="836" y="56"/>
                  </a:cubicBezTo>
                  <a:cubicBezTo>
                    <a:pt x="839" y="56"/>
                    <a:pt x="840" y="53"/>
                    <a:pt x="840" y="51"/>
                  </a:cubicBezTo>
                  <a:cubicBezTo>
                    <a:pt x="841" y="47"/>
                    <a:pt x="841" y="32"/>
                    <a:pt x="842" y="29"/>
                  </a:cubicBezTo>
                  <a:cubicBezTo>
                    <a:pt x="843" y="13"/>
                    <a:pt x="844" y="9"/>
                    <a:pt x="844" y="6"/>
                  </a:cubicBezTo>
                  <a:cubicBezTo>
                    <a:pt x="844" y="4"/>
                    <a:pt x="844" y="2"/>
                    <a:pt x="841" y="2"/>
                  </a:cubicBezTo>
                  <a:cubicBezTo>
                    <a:pt x="839" y="2"/>
                    <a:pt x="837" y="3"/>
                    <a:pt x="836" y="3"/>
                  </a:cubicBezTo>
                  <a:cubicBezTo>
                    <a:pt x="833" y="4"/>
                    <a:pt x="828" y="5"/>
                    <a:pt x="821" y="5"/>
                  </a:cubicBezTo>
                  <a:cubicBezTo>
                    <a:pt x="815" y="6"/>
                    <a:pt x="746" y="6"/>
                    <a:pt x="735" y="6"/>
                  </a:cubicBezTo>
                  <a:cubicBezTo>
                    <a:pt x="726" y="6"/>
                    <a:pt x="704" y="5"/>
                    <a:pt x="686" y="5"/>
                  </a:cubicBezTo>
                  <a:cubicBezTo>
                    <a:pt x="681" y="5"/>
                    <a:pt x="678" y="5"/>
                    <a:pt x="677" y="9"/>
                  </a:cubicBezTo>
                  <a:cubicBezTo>
                    <a:pt x="677" y="12"/>
                    <a:pt x="681" y="13"/>
                    <a:pt x="684" y="13"/>
                  </a:cubicBezTo>
                  <a:cubicBezTo>
                    <a:pt x="689" y="13"/>
                    <a:pt x="695" y="13"/>
                    <a:pt x="697" y="14"/>
                  </a:cubicBezTo>
                  <a:cubicBezTo>
                    <a:pt x="708" y="16"/>
                    <a:pt x="711" y="21"/>
                    <a:pt x="711" y="33"/>
                  </a:cubicBezTo>
                  <a:cubicBezTo>
                    <a:pt x="712" y="44"/>
                    <a:pt x="712" y="53"/>
                    <a:pt x="712" y="105"/>
                  </a:cubicBezTo>
                  <a:cubicBezTo>
                    <a:pt x="712" y="114"/>
                    <a:pt x="712" y="114"/>
                    <a:pt x="712" y="114"/>
                  </a:cubicBezTo>
                  <a:cubicBezTo>
                    <a:pt x="645" y="114"/>
                    <a:pt x="645" y="114"/>
                    <a:pt x="645" y="114"/>
                  </a:cubicBezTo>
                  <a:cubicBezTo>
                    <a:pt x="645" y="134"/>
                    <a:pt x="645" y="134"/>
                    <a:pt x="645" y="134"/>
                  </a:cubicBezTo>
                  <a:cubicBezTo>
                    <a:pt x="647" y="134"/>
                    <a:pt x="647" y="134"/>
                    <a:pt x="647" y="134"/>
                  </a:cubicBezTo>
                  <a:close/>
                  <a:moveTo>
                    <a:pt x="936" y="234"/>
                  </a:moveTo>
                  <a:cubicBezTo>
                    <a:pt x="937" y="233"/>
                    <a:pt x="937" y="233"/>
                    <a:pt x="937" y="233"/>
                  </a:cubicBezTo>
                  <a:cubicBezTo>
                    <a:pt x="936" y="234"/>
                    <a:pt x="936" y="234"/>
                    <a:pt x="936" y="234"/>
                  </a:cubicBezTo>
                  <a:cubicBezTo>
                    <a:pt x="968" y="261"/>
                    <a:pt x="1008" y="272"/>
                    <a:pt x="1055" y="272"/>
                  </a:cubicBezTo>
                  <a:cubicBezTo>
                    <a:pt x="1077" y="272"/>
                    <a:pt x="1103" y="269"/>
                    <a:pt x="1117" y="264"/>
                  </a:cubicBezTo>
                  <a:cubicBezTo>
                    <a:pt x="1123" y="261"/>
                    <a:pt x="1125" y="259"/>
                    <a:pt x="1126" y="253"/>
                  </a:cubicBezTo>
                  <a:cubicBezTo>
                    <a:pt x="1130" y="241"/>
                    <a:pt x="1134" y="212"/>
                    <a:pt x="1134" y="207"/>
                  </a:cubicBezTo>
                  <a:cubicBezTo>
                    <a:pt x="1134" y="204"/>
                    <a:pt x="1133" y="201"/>
                    <a:pt x="1130" y="201"/>
                  </a:cubicBezTo>
                  <a:cubicBezTo>
                    <a:pt x="1127" y="201"/>
                    <a:pt x="1125" y="203"/>
                    <a:pt x="1124" y="209"/>
                  </a:cubicBezTo>
                  <a:cubicBezTo>
                    <a:pt x="1123" y="215"/>
                    <a:pt x="1120" y="222"/>
                    <a:pt x="1113" y="231"/>
                  </a:cubicBezTo>
                  <a:cubicBezTo>
                    <a:pt x="1101" y="245"/>
                    <a:pt x="1076" y="250"/>
                    <a:pt x="1059" y="250"/>
                  </a:cubicBezTo>
                  <a:cubicBezTo>
                    <a:pt x="1059" y="250"/>
                    <a:pt x="1058" y="250"/>
                    <a:pt x="1057" y="250"/>
                  </a:cubicBezTo>
                  <a:cubicBezTo>
                    <a:pt x="997" y="248"/>
                    <a:pt x="944" y="207"/>
                    <a:pt x="944" y="128"/>
                  </a:cubicBezTo>
                  <a:cubicBezTo>
                    <a:pt x="944" y="128"/>
                    <a:pt x="944" y="128"/>
                    <a:pt x="944" y="128"/>
                  </a:cubicBezTo>
                  <a:cubicBezTo>
                    <a:pt x="944" y="95"/>
                    <a:pt x="950" y="63"/>
                    <a:pt x="975" y="40"/>
                  </a:cubicBezTo>
                  <a:cubicBezTo>
                    <a:pt x="990" y="26"/>
                    <a:pt x="1009" y="19"/>
                    <a:pt x="1039" y="19"/>
                  </a:cubicBezTo>
                  <a:cubicBezTo>
                    <a:pt x="1070" y="19"/>
                    <a:pt x="1097" y="28"/>
                    <a:pt x="1108" y="40"/>
                  </a:cubicBezTo>
                  <a:cubicBezTo>
                    <a:pt x="1116" y="49"/>
                    <a:pt x="1121" y="61"/>
                    <a:pt x="1121" y="71"/>
                  </a:cubicBezTo>
                  <a:cubicBezTo>
                    <a:pt x="1121" y="76"/>
                    <a:pt x="1122" y="79"/>
                    <a:pt x="1125" y="79"/>
                  </a:cubicBezTo>
                  <a:cubicBezTo>
                    <a:pt x="1129" y="79"/>
                    <a:pt x="1130" y="76"/>
                    <a:pt x="1131" y="71"/>
                  </a:cubicBezTo>
                  <a:cubicBezTo>
                    <a:pt x="1131" y="64"/>
                    <a:pt x="1131" y="45"/>
                    <a:pt x="1132" y="34"/>
                  </a:cubicBezTo>
                  <a:cubicBezTo>
                    <a:pt x="1132" y="21"/>
                    <a:pt x="1133" y="18"/>
                    <a:pt x="1133" y="15"/>
                  </a:cubicBezTo>
                  <a:cubicBezTo>
                    <a:pt x="1133" y="12"/>
                    <a:pt x="1131" y="10"/>
                    <a:pt x="1127" y="9"/>
                  </a:cubicBezTo>
                  <a:cubicBezTo>
                    <a:pt x="1117" y="8"/>
                    <a:pt x="1106" y="5"/>
                    <a:pt x="1093" y="4"/>
                  </a:cubicBezTo>
                  <a:cubicBezTo>
                    <a:pt x="1077" y="2"/>
                    <a:pt x="1064" y="0"/>
                    <a:pt x="1043" y="0"/>
                  </a:cubicBezTo>
                  <a:cubicBezTo>
                    <a:pt x="992" y="0"/>
                    <a:pt x="959" y="14"/>
                    <a:pt x="934" y="37"/>
                  </a:cubicBezTo>
                  <a:cubicBezTo>
                    <a:pt x="901" y="67"/>
                    <a:pt x="893" y="108"/>
                    <a:pt x="893" y="132"/>
                  </a:cubicBezTo>
                  <a:cubicBezTo>
                    <a:pt x="893" y="165"/>
                    <a:pt x="902" y="204"/>
                    <a:pt x="936" y="234"/>
                  </a:cubicBezTo>
                  <a:close/>
                  <a:moveTo>
                    <a:pt x="38" y="499"/>
                  </a:moveTo>
                  <a:cubicBezTo>
                    <a:pt x="1134" y="499"/>
                    <a:pt x="1134" y="499"/>
                    <a:pt x="1134" y="499"/>
                  </a:cubicBezTo>
                  <a:cubicBezTo>
                    <a:pt x="1134" y="478"/>
                    <a:pt x="1134" y="478"/>
                    <a:pt x="1134" y="478"/>
                  </a:cubicBezTo>
                  <a:cubicBezTo>
                    <a:pt x="38" y="478"/>
                    <a:pt x="38" y="478"/>
                    <a:pt x="38" y="478"/>
                  </a:cubicBezTo>
                  <a:lnTo>
                    <a:pt x="38" y="499"/>
                  </a:lnTo>
                  <a:close/>
                  <a:moveTo>
                    <a:pt x="842" y="336"/>
                  </a:moveTo>
                  <a:cubicBezTo>
                    <a:pt x="842" y="337"/>
                    <a:pt x="843" y="337"/>
                    <a:pt x="844" y="337"/>
                  </a:cubicBezTo>
                  <a:cubicBezTo>
                    <a:pt x="844" y="337"/>
                    <a:pt x="846" y="337"/>
                    <a:pt x="847" y="338"/>
                  </a:cubicBezTo>
                  <a:cubicBezTo>
                    <a:pt x="850" y="338"/>
                    <a:pt x="851" y="339"/>
                    <a:pt x="851" y="343"/>
                  </a:cubicBezTo>
                  <a:cubicBezTo>
                    <a:pt x="851" y="346"/>
                    <a:pt x="851" y="349"/>
                    <a:pt x="851" y="366"/>
                  </a:cubicBezTo>
                  <a:cubicBezTo>
                    <a:pt x="851" y="368"/>
                    <a:pt x="851" y="368"/>
                    <a:pt x="851" y="368"/>
                  </a:cubicBezTo>
                  <a:cubicBezTo>
                    <a:pt x="806" y="368"/>
                    <a:pt x="806" y="368"/>
                    <a:pt x="806" y="368"/>
                  </a:cubicBezTo>
                  <a:cubicBezTo>
                    <a:pt x="806" y="366"/>
                    <a:pt x="806" y="366"/>
                    <a:pt x="806" y="366"/>
                  </a:cubicBezTo>
                  <a:cubicBezTo>
                    <a:pt x="806" y="349"/>
                    <a:pt x="806" y="346"/>
                    <a:pt x="806" y="343"/>
                  </a:cubicBezTo>
                  <a:cubicBezTo>
                    <a:pt x="807" y="339"/>
                    <a:pt x="807" y="338"/>
                    <a:pt x="810" y="338"/>
                  </a:cubicBezTo>
                  <a:cubicBezTo>
                    <a:pt x="811" y="337"/>
                    <a:pt x="811" y="337"/>
                    <a:pt x="812" y="337"/>
                  </a:cubicBezTo>
                  <a:cubicBezTo>
                    <a:pt x="813" y="337"/>
                    <a:pt x="814" y="337"/>
                    <a:pt x="814" y="336"/>
                  </a:cubicBezTo>
                  <a:cubicBezTo>
                    <a:pt x="814" y="334"/>
                    <a:pt x="812" y="334"/>
                    <a:pt x="811" y="334"/>
                  </a:cubicBezTo>
                  <a:cubicBezTo>
                    <a:pt x="808" y="334"/>
                    <a:pt x="801" y="334"/>
                    <a:pt x="801" y="334"/>
                  </a:cubicBezTo>
                  <a:cubicBezTo>
                    <a:pt x="800" y="334"/>
                    <a:pt x="793" y="334"/>
                    <a:pt x="789" y="334"/>
                  </a:cubicBezTo>
                  <a:cubicBezTo>
                    <a:pt x="787" y="334"/>
                    <a:pt x="786" y="334"/>
                    <a:pt x="786" y="336"/>
                  </a:cubicBezTo>
                  <a:cubicBezTo>
                    <a:pt x="786" y="337"/>
                    <a:pt x="787" y="337"/>
                    <a:pt x="788" y="337"/>
                  </a:cubicBezTo>
                  <a:cubicBezTo>
                    <a:pt x="789" y="337"/>
                    <a:pt x="790" y="337"/>
                    <a:pt x="791" y="338"/>
                  </a:cubicBezTo>
                  <a:cubicBezTo>
                    <a:pt x="794" y="338"/>
                    <a:pt x="795" y="339"/>
                    <a:pt x="795" y="343"/>
                  </a:cubicBezTo>
                  <a:cubicBezTo>
                    <a:pt x="795" y="346"/>
                    <a:pt x="795" y="349"/>
                    <a:pt x="795" y="366"/>
                  </a:cubicBezTo>
                  <a:cubicBezTo>
                    <a:pt x="795" y="385"/>
                    <a:pt x="795" y="385"/>
                    <a:pt x="795" y="385"/>
                  </a:cubicBezTo>
                  <a:cubicBezTo>
                    <a:pt x="795" y="395"/>
                    <a:pt x="795" y="404"/>
                    <a:pt x="795" y="408"/>
                  </a:cubicBezTo>
                  <a:cubicBezTo>
                    <a:pt x="794" y="411"/>
                    <a:pt x="794" y="413"/>
                    <a:pt x="792" y="413"/>
                  </a:cubicBezTo>
                  <a:cubicBezTo>
                    <a:pt x="791" y="414"/>
                    <a:pt x="790" y="414"/>
                    <a:pt x="789" y="414"/>
                  </a:cubicBezTo>
                  <a:cubicBezTo>
                    <a:pt x="788" y="414"/>
                    <a:pt x="788" y="415"/>
                    <a:pt x="788" y="415"/>
                  </a:cubicBezTo>
                  <a:cubicBezTo>
                    <a:pt x="788" y="417"/>
                    <a:pt x="789" y="417"/>
                    <a:pt x="790" y="417"/>
                  </a:cubicBezTo>
                  <a:cubicBezTo>
                    <a:pt x="793" y="417"/>
                    <a:pt x="800" y="417"/>
                    <a:pt x="801" y="417"/>
                  </a:cubicBezTo>
                  <a:cubicBezTo>
                    <a:pt x="801" y="417"/>
                    <a:pt x="808" y="417"/>
                    <a:pt x="814" y="417"/>
                  </a:cubicBezTo>
                  <a:cubicBezTo>
                    <a:pt x="815" y="417"/>
                    <a:pt x="817" y="417"/>
                    <a:pt x="817" y="415"/>
                  </a:cubicBezTo>
                  <a:cubicBezTo>
                    <a:pt x="817" y="415"/>
                    <a:pt x="816" y="414"/>
                    <a:pt x="815" y="414"/>
                  </a:cubicBezTo>
                  <a:cubicBezTo>
                    <a:pt x="814" y="414"/>
                    <a:pt x="812" y="414"/>
                    <a:pt x="810" y="413"/>
                  </a:cubicBezTo>
                  <a:cubicBezTo>
                    <a:pt x="807" y="413"/>
                    <a:pt x="807" y="411"/>
                    <a:pt x="807" y="408"/>
                  </a:cubicBezTo>
                  <a:cubicBezTo>
                    <a:pt x="806" y="404"/>
                    <a:pt x="806" y="395"/>
                    <a:pt x="806" y="385"/>
                  </a:cubicBezTo>
                  <a:cubicBezTo>
                    <a:pt x="806" y="374"/>
                    <a:pt x="806" y="374"/>
                    <a:pt x="806" y="374"/>
                  </a:cubicBezTo>
                  <a:cubicBezTo>
                    <a:pt x="851" y="374"/>
                    <a:pt x="851" y="374"/>
                    <a:pt x="851" y="374"/>
                  </a:cubicBezTo>
                  <a:cubicBezTo>
                    <a:pt x="851" y="385"/>
                    <a:pt x="851" y="385"/>
                    <a:pt x="851" y="385"/>
                  </a:cubicBezTo>
                  <a:cubicBezTo>
                    <a:pt x="851" y="395"/>
                    <a:pt x="851" y="404"/>
                    <a:pt x="851" y="408"/>
                  </a:cubicBezTo>
                  <a:cubicBezTo>
                    <a:pt x="850" y="411"/>
                    <a:pt x="850" y="413"/>
                    <a:pt x="848" y="413"/>
                  </a:cubicBezTo>
                  <a:cubicBezTo>
                    <a:pt x="847" y="414"/>
                    <a:pt x="846" y="414"/>
                    <a:pt x="845" y="414"/>
                  </a:cubicBezTo>
                  <a:cubicBezTo>
                    <a:pt x="844" y="414"/>
                    <a:pt x="843" y="415"/>
                    <a:pt x="843" y="415"/>
                  </a:cubicBezTo>
                  <a:cubicBezTo>
                    <a:pt x="843" y="417"/>
                    <a:pt x="845" y="417"/>
                    <a:pt x="846" y="417"/>
                  </a:cubicBezTo>
                  <a:cubicBezTo>
                    <a:pt x="849" y="417"/>
                    <a:pt x="856" y="417"/>
                    <a:pt x="857" y="417"/>
                  </a:cubicBezTo>
                  <a:cubicBezTo>
                    <a:pt x="857" y="417"/>
                    <a:pt x="864" y="417"/>
                    <a:pt x="870" y="417"/>
                  </a:cubicBezTo>
                  <a:cubicBezTo>
                    <a:pt x="871" y="417"/>
                    <a:pt x="872" y="417"/>
                    <a:pt x="873" y="415"/>
                  </a:cubicBezTo>
                  <a:cubicBezTo>
                    <a:pt x="873" y="415"/>
                    <a:pt x="872" y="414"/>
                    <a:pt x="871" y="414"/>
                  </a:cubicBezTo>
                  <a:cubicBezTo>
                    <a:pt x="870" y="414"/>
                    <a:pt x="867" y="414"/>
                    <a:pt x="866" y="413"/>
                  </a:cubicBezTo>
                  <a:cubicBezTo>
                    <a:pt x="863" y="413"/>
                    <a:pt x="863" y="411"/>
                    <a:pt x="863" y="408"/>
                  </a:cubicBezTo>
                  <a:cubicBezTo>
                    <a:pt x="862" y="404"/>
                    <a:pt x="862" y="395"/>
                    <a:pt x="862" y="385"/>
                  </a:cubicBezTo>
                  <a:cubicBezTo>
                    <a:pt x="862" y="366"/>
                    <a:pt x="862" y="366"/>
                    <a:pt x="862" y="366"/>
                  </a:cubicBezTo>
                  <a:cubicBezTo>
                    <a:pt x="862" y="349"/>
                    <a:pt x="862" y="346"/>
                    <a:pt x="862" y="343"/>
                  </a:cubicBezTo>
                  <a:cubicBezTo>
                    <a:pt x="863" y="339"/>
                    <a:pt x="863" y="338"/>
                    <a:pt x="866" y="338"/>
                  </a:cubicBezTo>
                  <a:cubicBezTo>
                    <a:pt x="867" y="337"/>
                    <a:pt x="867" y="337"/>
                    <a:pt x="868" y="337"/>
                  </a:cubicBezTo>
                  <a:cubicBezTo>
                    <a:pt x="869" y="337"/>
                    <a:pt x="870" y="337"/>
                    <a:pt x="870" y="336"/>
                  </a:cubicBezTo>
                  <a:cubicBezTo>
                    <a:pt x="870" y="334"/>
                    <a:pt x="868" y="334"/>
                    <a:pt x="867" y="334"/>
                  </a:cubicBezTo>
                  <a:cubicBezTo>
                    <a:pt x="864" y="334"/>
                    <a:pt x="857" y="334"/>
                    <a:pt x="857" y="334"/>
                  </a:cubicBezTo>
                  <a:cubicBezTo>
                    <a:pt x="856" y="334"/>
                    <a:pt x="849" y="334"/>
                    <a:pt x="844" y="334"/>
                  </a:cubicBezTo>
                  <a:cubicBezTo>
                    <a:pt x="843" y="334"/>
                    <a:pt x="842" y="334"/>
                    <a:pt x="842" y="336"/>
                  </a:cubicBezTo>
                  <a:close/>
                  <a:moveTo>
                    <a:pt x="983" y="375"/>
                  </a:moveTo>
                  <a:cubicBezTo>
                    <a:pt x="983" y="395"/>
                    <a:pt x="995" y="419"/>
                    <a:pt x="1025" y="419"/>
                  </a:cubicBezTo>
                  <a:cubicBezTo>
                    <a:pt x="1052" y="419"/>
                    <a:pt x="1069" y="398"/>
                    <a:pt x="1069" y="374"/>
                  </a:cubicBezTo>
                  <a:cubicBezTo>
                    <a:pt x="1069" y="348"/>
                    <a:pt x="1051" y="332"/>
                    <a:pt x="1026" y="332"/>
                  </a:cubicBezTo>
                  <a:cubicBezTo>
                    <a:pt x="996" y="332"/>
                    <a:pt x="983" y="358"/>
                    <a:pt x="983" y="375"/>
                  </a:cubicBezTo>
                  <a:close/>
                  <a:moveTo>
                    <a:pt x="1057" y="377"/>
                  </a:moveTo>
                  <a:cubicBezTo>
                    <a:pt x="1057" y="408"/>
                    <a:pt x="1038" y="413"/>
                    <a:pt x="1028" y="413"/>
                  </a:cubicBezTo>
                  <a:cubicBezTo>
                    <a:pt x="1009" y="413"/>
                    <a:pt x="995" y="397"/>
                    <a:pt x="995" y="372"/>
                  </a:cubicBezTo>
                  <a:cubicBezTo>
                    <a:pt x="995" y="349"/>
                    <a:pt x="1008" y="338"/>
                    <a:pt x="1025" y="338"/>
                  </a:cubicBezTo>
                  <a:cubicBezTo>
                    <a:pt x="1042" y="338"/>
                    <a:pt x="1057" y="351"/>
                    <a:pt x="1057" y="377"/>
                  </a:cubicBezTo>
                  <a:close/>
                  <a:moveTo>
                    <a:pt x="927" y="419"/>
                  </a:moveTo>
                  <a:cubicBezTo>
                    <a:pt x="953" y="419"/>
                    <a:pt x="970" y="398"/>
                    <a:pt x="970" y="374"/>
                  </a:cubicBezTo>
                  <a:cubicBezTo>
                    <a:pt x="970" y="348"/>
                    <a:pt x="952" y="332"/>
                    <a:pt x="927" y="332"/>
                  </a:cubicBezTo>
                  <a:cubicBezTo>
                    <a:pt x="897" y="332"/>
                    <a:pt x="884" y="358"/>
                    <a:pt x="884" y="375"/>
                  </a:cubicBezTo>
                  <a:cubicBezTo>
                    <a:pt x="884" y="395"/>
                    <a:pt x="897" y="419"/>
                    <a:pt x="927" y="419"/>
                  </a:cubicBezTo>
                  <a:close/>
                  <a:moveTo>
                    <a:pt x="926" y="338"/>
                  </a:moveTo>
                  <a:cubicBezTo>
                    <a:pt x="943" y="338"/>
                    <a:pt x="958" y="351"/>
                    <a:pt x="958" y="377"/>
                  </a:cubicBezTo>
                  <a:cubicBezTo>
                    <a:pt x="958" y="408"/>
                    <a:pt x="939" y="413"/>
                    <a:pt x="929" y="413"/>
                  </a:cubicBezTo>
                  <a:cubicBezTo>
                    <a:pt x="911" y="413"/>
                    <a:pt x="896" y="397"/>
                    <a:pt x="896" y="372"/>
                  </a:cubicBezTo>
                  <a:cubicBezTo>
                    <a:pt x="896" y="349"/>
                    <a:pt x="909" y="338"/>
                    <a:pt x="926" y="338"/>
                  </a:cubicBezTo>
                  <a:close/>
                  <a:moveTo>
                    <a:pt x="1090" y="408"/>
                  </a:moveTo>
                  <a:cubicBezTo>
                    <a:pt x="1089" y="411"/>
                    <a:pt x="1089" y="413"/>
                    <a:pt x="1088" y="413"/>
                  </a:cubicBezTo>
                  <a:cubicBezTo>
                    <a:pt x="1087" y="414"/>
                    <a:pt x="1085" y="414"/>
                    <a:pt x="1084" y="414"/>
                  </a:cubicBezTo>
                  <a:cubicBezTo>
                    <a:pt x="1084" y="414"/>
                    <a:pt x="1083" y="415"/>
                    <a:pt x="1083" y="415"/>
                  </a:cubicBezTo>
                  <a:cubicBezTo>
                    <a:pt x="1083" y="417"/>
                    <a:pt x="1084" y="417"/>
                    <a:pt x="1085" y="417"/>
                  </a:cubicBezTo>
                  <a:cubicBezTo>
                    <a:pt x="1087" y="417"/>
                    <a:pt x="1089" y="417"/>
                    <a:pt x="1092" y="417"/>
                  </a:cubicBezTo>
                  <a:cubicBezTo>
                    <a:pt x="1094" y="417"/>
                    <a:pt x="1096" y="417"/>
                    <a:pt x="1096" y="417"/>
                  </a:cubicBezTo>
                  <a:cubicBezTo>
                    <a:pt x="1099" y="417"/>
                    <a:pt x="1102" y="417"/>
                    <a:pt x="1107" y="417"/>
                  </a:cubicBezTo>
                  <a:cubicBezTo>
                    <a:pt x="1111" y="417"/>
                    <a:pt x="1117" y="418"/>
                    <a:pt x="1125" y="418"/>
                  </a:cubicBezTo>
                  <a:cubicBezTo>
                    <a:pt x="1125" y="418"/>
                    <a:pt x="1126" y="418"/>
                    <a:pt x="1126" y="418"/>
                  </a:cubicBezTo>
                  <a:cubicBezTo>
                    <a:pt x="1131" y="418"/>
                    <a:pt x="1132" y="416"/>
                    <a:pt x="1132" y="414"/>
                  </a:cubicBezTo>
                  <a:cubicBezTo>
                    <a:pt x="1133" y="411"/>
                    <a:pt x="1134" y="404"/>
                    <a:pt x="1134" y="403"/>
                  </a:cubicBezTo>
                  <a:cubicBezTo>
                    <a:pt x="1134" y="402"/>
                    <a:pt x="1134" y="402"/>
                    <a:pt x="1134" y="401"/>
                  </a:cubicBezTo>
                  <a:cubicBezTo>
                    <a:pt x="1134" y="401"/>
                    <a:pt x="1133" y="400"/>
                    <a:pt x="1132" y="400"/>
                  </a:cubicBezTo>
                  <a:cubicBezTo>
                    <a:pt x="1131" y="400"/>
                    <a:pt x="1131" y="402"/>
                    <a:pt x="1131" y="403"/>
                  </a:cubicBezTo>
                  <a:cubicBezTo>
                    <a:pt x="1130" y="404"/>
                    <a:pt x="1129" y="407"/>
                    <a:pt x="1128" y="409"/>
                  </a:cubicBezTo>
                  <a:cubicBezTo>
                    <a:pt x="1126" y="411"/>
                    <a:pt x="1121" y="411"/>
                    <a:pt x="1116" y="411"/>
                  </a:cubicBezTo>
                  <a:cubicBezTo>
                    <a:pt x="1107" y="411"/>
                    <a:pt x="1105" y="411"/>
                    <a:pt x="1103" y="409"/>
                  </a:cubicBezTo>
                  <a:cubicBezTo>
                    <a:pt x="1102" y="408"/>
                    <a:pt x="1101" y="401"/>
                    <a:pt x="1101" y="385"/>
                  </a:cubicBezTo>
                  <a:cubicBezTo>
                    <a:pt x="1101" y="366"/>
                    <a:pt x="1101" y="366"/>
                    <a:pt x="1101" y="366"/>
                  </a:cubicBezTo>
                  <a:cubicBezTo>
                    <a:pt x="1101" y="349"/>
                    <a:pt x="1101" y="346"/>
                    <a:pt x="1102" y="343"/>
                  </a:cubicBezTo>
                  <a:cubicBezTo>
                    <a:pt x="1102" y="339"/>
                    <a:pt x="1102" y="338"/>
                    <a:pt x="1105" y="338"/>
                  </a:cubicBezTo>
                  <a:cubicBezTo>
                    <a:pt x="1106" y="337"/>
                    <a:pt x="1108" y="337"/>
                    <a:pt x="1108" y="337"/>
                  </a:cubicBezTo>
                  <a:cubicBezTo>
                    <a:pt x="1109" y="337"/>
                    <a:pt x="1110" y="337"/>
                    <a:pt x="1110" y="336"/>
                  </a:cubicBezTo>
                  <a:cubicBezTo>
                    <a:pt x="1110" y="334"/>
                    <a:pt x="1109" y="334"/>
                    <a:pt x="1107" y="334"/>
                  </a:cubicBezTo>
                  <a:cubicBezTo>
                    <a:pt x="1104" y="334"/>
                    <a:pt x="1096" y="334"/>
                    <a:pt x="1096" y="334"/>
                  </a:cubicBezTo>
                  <a:cubicBezTo>
                    <a:pt x="1095" y="334"/>
                    <a:pt x="1089" y="334"/>
                    <a:pt x="1084" y="334"/>
                  </a:cubicBezTo>
                  <a:cubicBezTo>
                    <a:pt x="1083" y="334"/>
                    <a:pt x="1081" y="334"/>
                    <a:pt x="1081" y="336"/>
                  </a:cubicBezTo>
                  <a:cubicBezTo>
                    <a:pt x="1081" y="337"/>
                    <a:pt x="1082" y="337"/>
                    <a:pt x="1083" y="337"/>
                  </a:cubicBezTo>
                  <a:cubicBezTo>
                    <a:pt x="1084" y="337"/>
                    <a:pt x="1086" y="337"/>
                    <a:pt x="1086" y="338"/>
                  </a:cubicBezTo>
                  <a:cubicBezTo>
                    <a:pt x="1090" y="338"/>
                    <a:pt x="1090" y="339"/>
                    <a:pt x="1090" y="343"/>
                  </a:cubicBezTo>
                  <a:cubicBezTo>
                    <a:pt x="1090" y="346"/>
                    <a:pt x="1090" y="349"/>
                    <a:pt x="1090" y="366"/>
                  </a:cubicBezTo>
                  <a:cubicBezTo>
                    <a:pt x="1090" y="385"/>
                    <a:pt x="1090" y="385"/>
                    <a:pt x="1090" y="385"/>
                  </a:cubicBezTo>
                  <a:cubicBezTo>
                    <a:pt x="1090" y="395"/>
                    <a:pt x="1090" y="404"/>
                    <a:pt x="1090" y="408"/>
                  </a:cubicBezTo>
                  <a:close/>
                  <a:moveTo>
                    <a:pt x="741" y="338"/>
                  </a:moveTo>
                  <a:cubicBezTo>
                    <a:pt x="750" y="338"/>
                    <a:pt x="758" y="341"/>
                    <a:pt x="762" y="344"/>
                  </a:cubicBezTo>
                  <a:cubicBezTo>
                    <a:pt x="765" y="346"/>
                    <a:pt x="766" y="351"/>
                    <a:pt x="766" y="354"/>
                  </a:cubicBezTo>
                  <a:cubicBezTo>
                    <a:pt x="766" y="355"/>
                    <a:pt x="766" y="356"/>
                    <a:pt x="766" y="357"/>
                  </a:cubicBezTo>
                  <a:cubicBezTo>
                    <a:pt x="766" y="357"/>
                    <a:pt x="767" y="358"/>
                    <a:pt x="768" y="358"/>
                  </a:cubicBezTo>
                  <a:cubicBezTo>
                    <a:pt x="770" y="358"/>
                    <a:pt x="770" y="356"/>
                    <a:pt x="770" y="355"/>
                  </a:cubicBezTo>
                  <a:cubicBezTo>
                    <a:pt x="770" y="353"/>
                    <a:pt x="770" y="347"/>
                    <a:pt x="770" y="343"/>
                  </a:cubicBezTo>
                  <a:cubicBezTo>
                    <a:pt x="770" y="340"/>
                    <a:pt x="771" y="338"/>
                    <a:pt x="771" y="337"/>
                  </a:cubicBezTo>
                  <a:cubicBezTo>
                    <a:pt x="771" y="336"/>
                    <a:pt x="770" y="335"/>
                    <a:pt x="768" y="335"/>
                  </a:cubicBezTo>
                  <a:cubicBezTo>
                    <a:pt x="765" y="335"/>
                    <a:pt x="762" y="334"/>
                    <a:pt x="758" y="334"/>
                  </a:cubicBezTo>
                  <a:cubicBezTo>
                    <a:pt x="752" y="333"/>
                    <a:pt x="746" y="332"/>
                    <a:pt x="742" y="332"/>
                  </a:cubicBezTo>
                  <a:cubicBezTo>
                    <a:pt x="725" y="332"/>
                    <a:pt x="715" y="337"/>
                    <a:pt x="708" y="344"/>
                  </a:cubicBezTo>
                  <a:cubicBezTo>
                    <a:pt x="699" y="354"/>
                    <a:pt x="696" y="367"/>
                    <a:pt x="696" y="374"/>
                  </a:cubicBezTo>
                  <a:cubicBezTo>
                    <a:pt x="696" y="385"/>
                    <a:pt x="699" y="397"/>
                    <a:pt x="709" y="407"/>
                  </a:cubicBezTo>
                  <a:cubicBezTo>
                    <a:pt x="718" y="415"/>
                    <a:pt x="729" y="419"/>
                    <a:pt x="745" y="419"/>
                  </a:cubicBezTo>
                  <a:cubicBezTo>
                    <a:pt x="752" y="419"/>
                    <a:pt x="761" y="418"/>
                    <a:pt x="765" y="416"/>
                  </a:cubicBezTo>
                  <a:cubicBezTo>
                    <a:pt x="767" y="415"/>
                    <a:pt x="768" y="414"/>
                    <a:pt x="769" y="412"/>
                  </a:cubicBezTo>
                  <a:cubicBezTo>
                    <a:pt x="770" y="409"/>
                    <a:pt x="771" y="399"/>
                    <a:pt x="771" y="398"/>
                  </a:cubicBezTo>
                  <a:cubicBezTo>
                    <a:pt x="771" y="397"/>
                    <a:pt x="771" y="396"/>
                    <a:pt x="769" y="396"/>
                  </a:cubicBezTo>
                  <a:cubicBezTo>
                    <a:pt x="768" y="396"/>
                    <a:pt x="767" y="397"/>
                    <a:pt x="767" y="398"/>
                  </a:cubicBezTo>
                  <a:cubicBezTo>
                    <a:pt x="767" y="400"/>
                    <a:pt x="766" y="405"/>
                    <a:pt x="764" y="407"/>
                  </a:cubicBezTo>
                  <a:cubicBezTo>
                    <a:pt x="760" y="411"/>
                    <a:pt x="754" y="412"/>
                    <a:pt x="745" y="412"/>
                  </a:cubicBezTo>
                  <a:cubicBezTo>
                    <a:pt x="723" y="412"/>
                    <a:pt x="708" y="393"/>
                    <a:pt x="708" y="373"/>
                  </a:cubicBezTo>
                  <a:cubicBezTo>
                    <a:pt x="708" y="362"/>
                    <a:pt x="709" y="353"/>
                    <a:pt x="717" y="346"/>
                  </a:cubicBezTo>
                  <a:cubicBezTo>
                    <a:pt x="721" y="342"/>
                    <a:pt x="727" y="338"/>
                    <a:pt x="741" y="338"/>
                  </a:cubicBezTo>
                  <a:close/>
                  <a:moveTo>
                    <a:pt x="205" y="353"/>
                  </a:moveTo>
                  <a:cubicBezTo>
                    <a:pt x="204" y="360"/>
                    <a:pt x="207" y="367"/>
                    <a:pt x="219" y="377"/>
                  </a:cubicBezTo>
                  <a:cubicBezTo>
                    <a:pt x="224" y="381"/>
                    <a:pt x="224" y="381"/>
                    <a:pt x="224" y="381"/>
                  </a:cubicBezTo>
                  <a:cubicBezTo>
                    <a:pt x="233" y="388"/>
                    <a:pt x="236" y="392"/>
                    <a:pt x="236" y="399"/>
                  </a:cubicBezTo>
                  <a:cubicBezTo>
                    <a:pt x="236" y="406"/>
                    <a:pt x="231" y="413"/>
                    <a:pt x="221" y="413"/>
                  </a:cubicBezTo>
                  <a:cubicBezTo>
                    <a:pt x="214" y="413"/>
                    <a:pt x="208" y="410"/>
                    <a:pt x="206" y="403"/>
                  </a:cubicBezTo>
                  <a:cubicBezTo>
                    <a:pt x="206" y="401"/>
                    <a:pt x="206" y="400"/>
                    <a:pt x="206" y="399"/>
                  </a:cubicBezTo>
                  <a:cubicBezTo>
                    <a:pt x="206" y="398"/>
                    <a:pt x="206" y="398"/>
                    <a:pt x="206" y="397"/>
                  </a:cubicBezTo>
                  <a:cubicBezTo>
                    <a:pt x="205" y="397"/>
                    <a:pt x="205" y="397"/>
                    <a:pt x="204" y="397"/>
                  </a:cubicBezTo>
                  <a:cubicBezTo>
                    <a:pt x="203" y="397"/>
                    <a:pt x="203" y="398"/>
                    <a:pt x="202" y="399"/>
                  </a:cubicBezTo>
                  <a:cubicBezTo>
                    <a:pt x="202" y="401"/>
                    <a:pt x="202" y="405"/>
                    <a:pt x="202" y="411"/>
                  </a:cubicBezTo>
                  <a:cubicBezTo>
                    <a:pt x="202" y="413"/>
                    <a:pt x="202" y="415"/>
                    <a:pt x="204" y="416"/>
                  </a:cubicBezTo>
                  <a:cubicBezTo>
                    <a:pt x="209" y="418"/>
                    <a:pt x="214" y="419"/>
                    <a:pt x="219" y="419"/>
                  </a:cubicBezTo>
                  <a:cubicBezTo>
                    <a:pt x="225" y="419"/>
                    <a:pt x="231" y="417"/>
                    <a:pt x="236" y="414"/>
                  </a:cubicBezTo>
                  <a:cubicBezTo>
                    <a:pt x="243" y="408"/>
                    <a:pt x="245" y="400"/>
                    <a:pt x="245" y="395"/>
                  </a:cubicBezTo>
                  <a:cubicBezTo>
                    <a:pt x="245" y="386"/>
                    <a:pt x="242" y="379"/>
                    <a:pt x="229" y="369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16" y="359"/>
                    <a:pt x="213" y="355"/>
                    <a:pt x="213" y="350"/>
                  </a:cubicBezTo>
                  <a:cubicBezTo>
                    <a:pt x="213" y="342"/>
                    <a:pt x="219" y="338"/>
                    <a:pt x="226" y="338"/>
                  </a:cubicBezTo>
                  <a:cubicBezTo>
                    <a:pt x="235" y="338"/>
                    <a:pt x="238" y="342"/>
                    <a:pt x="238" y="343"/>
                  </a:cubicBezTo>
                  <a:cubicBezTo>
                    <a:pt x="239" y="344"/>
                    <a:pt x="239" y="347"/>
                    <a:pt x="240" y="348"/>
                  </a:cubicBezTo>
                  <a:cubicBezTo>
                    <a:pt x="240" y="349"/>
                    <a:pt x="240" y="350"/>
                    <a:pt x="241" y="350"/>
                  </a:cubicBezTo>
                  <a:cubicBezTo>
                    <a:pt x="243" y="350"/>
                    <a:pt x="243" y="349"/>
                    <a:pt x="243" y="347"/>
                  </a:cubicBezTo>
                  <a:cubicBezTo>
                    <a:pt x="243" y="340"/>
                    <a:pt x="243" y="336"/>
                    <a:pt x="243" y="336"/>
                  </a:cubicBezTo>
                  <a:cubicBezTo>
                    <a:pt x="243" y="335"/>
                    <a:pt x="243" y="335"/>
                    <a:pt x="243" y="334"/>
                  </a:cubicBezTo>
                  <a:cubicBezTo>
                    <a:pt x="242" y="334"/>
                    <a:pt x="242" y="334"/>
                    <a:pt x="241" y="334"/>
                  </a:cubicBezTo>
                  <a:cubicBezTo>
                    <a:pt x="241" y="334"/>
                    <a:pt x="240" y="334"/>
                    <a:pt x="238" y="333"/>
                  </a:cubicBezTo>
                  <a:cubicBezTo>
                    <a:pt x="235" y="333"/>
                    <a:pt x="232" y="332"/>
                    <a:pt x="228" y="332"/>
                  </a:cubicBezTo>
                  <a:cubicBezTo>
                    <a:pt x="214" y="332"/>
                    <a:pt x="205" y="341"/>
                    <a:pt x="205" y="353"/>
                  </a:cubicBezTo>
                  <a:close/>
                  <a:moveTo>
                    <a:pt x="272" y="408"/>
                  </a:moveTo>
                  <a:cubicBezTo>
                    <a:pt x="271" y="411"/>
                    <a:pt x="271" y="413"/>
                    <a:pt x="269" y="413"/>
                  </a:cubicBezTo>
                  <a:cubicBezTo>
                    <a:pt x="268" y="414"/>
                    <a:pt x="267" y="414"/>
                    <a:pt x="266" y="414"/>
                  </a:cubicBezTo>
                  <a:cubicBezTo>
                    <a:pt x="265" y="414"/>
                    <a:pt x="264" y="415"/>
                    <a:pt x="264" y="415"/>
                  </a:cubicBezTo>
                  <a:cubicBezTo>
                    <a:pt x="264" y="417"/>
                    <a:pt x="266" y="417"/>
                    <a:pt x="267" y="417"/>
                  </a:cubicBezTo>
                  <a:cubicBezTo>
                    <a:pt x="270" y="417"/>
                    <a:pt x="277" y="417"/>
                    <a:pt x="278" y="417"/>
                  </a:cubicBezTo>
                  <a:cubicBezTo>
                    <a:pt x="278" y="417"/>
                    <a:pt x="285" y="417"/>
                    <a:pt x="291" y="417"/>
                  </a:cubicBezTo>
                  <a:cubicBezTo>
                    <a:pt x="292" y="417"/>
                    <a:pt x="293" y="417"/>
                    <a:pt x="293" y="415"/>
                  </a:cubicBezTo>
                  <a:cubicBezTo>
                    <a:pt x="293" y="415"/>
                    <a:pt x="293" y="414"/>
                    <a:pt x="292" y="414"/>
                  </a:cubicBezTo>
                  <a:cubicBezTo>
                    <a:pt x="291" y="414"/>
                    <a:pt x="288" y="414"/>
                    <a:pt x="287" y="413"/>
                  </a:cubicBezTo>
                  <a:cubicBezTo>
                    <a:pt x="284" y="413"/>
                    <a:pt x="284" y="411"/>
                    <a:pt x="284" y="408"/>
                  </a:cubicBezTo>
                  <a:cubicBezTo>
                    <a:pt x="283" y="404"/>
                    <a:pt x="283" y="395"/>
                    <a:pt x="283" y="385"/>
                  </a:cubicBezTo>
                  <a:cubicBezTo>
                    <a:pt x="283" y="366"/>
                    <a:pt x="283" y="366"/>
                    <a:pt x="283" y="366"/>
                  </a:cubicBezTo>
                  <a:cubicBezTo>
                    <a:pt x="283" y="349"/>
                    <a:pt x="283" y="346"/>
                    <a:pt x="283" y="343"/>
                  </a:cubicBezTo>
                  <a:cubicBezTo>
                    <a:pt x="284" y="339"/>
                    <a:pt x="284" y="338"/>
                    <a:pt x="286" y="338"/>
                  </a:cubicBezTo>
                  <a:cubicBezTo>
                    <a:pt x="288" y="337"/>
                    <a:pt x="288" y="337"/>
                    <a:pt x="289" y="337"/>
                  </a:cubicBezTo>
                  <a:cubicBezTo>
                    <a:pt x="290" y="337"/>
                    <a:pt x="291" y="337"/>
                    <a:pt x="291" y="336"/>
                  </a:cubicBezTo>
                  <a:cubicBezTo>
                    <a:pt x="291" y="334"/>
                    <a:pt x="289" y="334"/>
                    <a:pt x="288" y="334"/>
                  </a:cubicBezTo>
                  <a:cubicBezTo>
                    <a:pt x="285" y="334"/>
                    <a:pt x="278" y="334"/>
                    <a:pt x="278" y="334"/>
                  </a:cubicBezTo>
                  <a:cubicBezTo>
                    <a:pt x="277" y="334"/>
                    <a:pt x="270" y="334"/>
                    <a:pt x="267" y="334"/>
                  </a:cubicBezTo>
                  <a:cubicBezTo>
                    <a:pt x="266" y="334"/>
                    <a:pt x="264" y="334"/>
                    <a:pt x="264" y="336"/>
                  </a:cubicBezTo>
                  <a:cubicBezTo>
                    <a:pt x="264" y="337"/>
                    <a:pt x="265" y="337"/>
                    <a:pt x="266" y="337"/>
                  </a:cubicBezTo>
                  <a:cubicBezTo>
                    <a:pt x="266" y="337"/>
                    <a:pt x="268" y="337"/>
                    <a:pt x="269" y="338"/>
                  </a:cubicBezTo>
                  <a:cubicBezTo>
                    <a:pt x="271" y="338"/>
                    <a:pt x="272" y="339"/>
                    <a:pt x="272" y="343"/>
                  </a:cubicBezTo>
                  <a:cubicBezTo>
                    <a:pt x="272" y="346"/>
                    <a:pt x="272" y="349"/>
                    <a:pt x="272" y="366"/>
                  </a:cubicBezTo>
                  <a:cubicBezTo>
                    <a:pt x="272" y="385"/>
                    <a:pt x="272" y="385"/>
                    <a:pt x="272" y="385"/>
                  </a:cubicBezTo>
                  <a:cubicBezTo>
                    <a:pt x="272" y="395"/>
                    <a:pt x="272" y="404"/>
                    <a:pt x="272" y="408"/>
                  </a:cubicBezTo>
                  <a:close/>
                  <a:moveTo>
                    <a:pt x="124" y="411"/>
                  </a:moveTo>
                  <a:cubicBezTo>
                    <a:pt x="132" y="418"/>
                    <a:pt x="143" y="419"/>
                    <a:pt x="147" y="419"/>
                  </a:cubicBezTo>
                  <a:cubicBezTo>
                    <a:pt x="147" y="419"/>
                    <a:pt x="147" y="419"/>
                    <a:pt x="147" y="419"/>
                  </a:cubicBezTo>
                  <a:cubicBezTo>
                    <a:pt x="154" y="419"/>
                    <a:pt x="162" y="418"/>
                    <a:pt x="170" y="410"/>
                  </a:cubicBezTo>
                  <a:cubicBezTo>
                    <a:pt x="179" y="402"/>
                    <a:pt x="180" y="389"/>
                    <a:pt x="180" y="378"/>
                  </a:cubicBezTo>
                  <a:cubicBezTo>
                    <a:pt x="180" y="366"/>
                    <a:pt x="180" y="366"/>
                    <a:pt x="180" y="366"/>
                  </a:cubicBezTo>
                  <a:cubicBezTo>
                    <a:pt x="180" y="349"/>
                    <a:pt x="180" y="346"/>
                    <a:pt x="180" y="343"/>
                  </a:cubicBezTo>
                  <a:cubicBezTo>
                    <a:pt x="181" y="339"/>
                    <a:pt x="181" y="338"/>
                    <a:pt x="183" y="338"/>
                  </a:cubicBezTo>
                  <a:cubicBezTo>
                    <a:pt x="185" y="337"/>
                    <a:pt x="185" y="337"/>
                    <a:pt x="186" y="337"/>
                  </a:cubicBezTo>
                  <a:cubicBezTo>
                    <a:pt x="187" y="337"/>
                    <a:pt x="188" y="337"/>
                    <a:pt x="188" y="336"/>
                  </a:cubicBezTo>
                  <a:cubicBezTo>
                    <a:pt x="188" y="334"/>
                    <a:pt x="186" y="334"/>
                    <a:pt x="185" y="334"/>
                  </a:cubicBezTo>
                  <a:cubicBezTo>
                    <a:pt x="182" y="334"/>
                    <a:pt x="177" y="334"/>
                    <a:pt x="176" y="334"/>
                  </a:cubicBezTo>
                  <a:cubicBezTo>
                    <a:pt x="175" y="334"/>
                    <a:pt x="169" y="334"/>
                    <a:pt x="165" y="334"/>
                  </a:cubicBezTo>
                  <a:cubicBezTo>
                    <a:pt x="164" y="334"/>
                    <a:pt x="162" y="334"/>
                    <a:pt x="162" y="336"/>
                  </a:cubicBezTo>
                  <a:cubicBezTo>
                    <a:pt x="162" y="337"/>
                    <a:pt x="163" y="337"/>
                    <a:pt x="164" y="337"/>
                  </a:cubicBezTo>
                  <a:cubicBezTo>
                    <a:pt x="165" y="337"/>
                    <a:pt x="167" y="337"/>
                    <a:pt x="167" y="338"/>
                  </a:cubicBezTo>
                  <a:cubicBezTo>
                    <a:pt x="170" y="338"/>
                    <a:pt x="171" y="339"/>
                    <a:pt x="171" y="343"/>
                  </a:cubicBezTo>
                  <a:cubicBezTo>
                    <a:pt x="171" y="346"/>
                    <a:pt x="171" y="349"/>
                    <a:pt x="171" y="366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91"/>
                    <a:pt x="170" y="399"/>
                    <a:pt x="165" y="405"/>
                  </a:cubicBezTo>
                  <a:cubicBezTo>
                    <a:pt x="162" y="410"/>
                    <a:pt x="155" y="413"/>
                    <a:pt x="149" y="413"/>
                  </a:cubicBezTo>
                  <a:cubicBezTo>
                    <a:pt x="143" y="413"/>
                    <a:pt x="139" y="412"/>
                    <a:pt x="134" y="407"/>
                  </a:cubicBezTo>
                  <a:cubicBezTo>
                    <a:pt x="129" y="403"/>
                    <a:pt x="126" y="396"/>
                    <a:pt x="126" y="381"/>
                  </a:cubicBezTo>
                  <a:cubicBezTo>
                    <a:pt x="126" y="366"/>
                    <a:pt x="126" y="366"/>
                    <a:pt x="126" y="366"/>
                  </a:cubicBezTo>
                  <a:cubicBezTo>
                    <a:pt x="126" y="349"/>
                    <a:pt x="126" y="346"/>
                    <a:pt x="126" y="343"/>
                  </a:cubicBezTo>
                  <a:cubicBezTo>
                    <a:pt x="126" y="339"/>
                    <a:pt x="127" y="338"/>
                    <a:pt x="129" y="338"/>
                  </a:cubicBezTo>
                  <a:cubicBezTo>
                    <a:pt x="131" y="337"/>
                    <a:pt x="131" y="337"/>
                    <a:pt x="132" y="337"/>
                  </a:cubicBezTo>
                  <a:cubicBezTo>
                    <a:pt x="132" y="337"/>
                    <a:pt x="133" y="337"/>
                    <a:pt x="134" y="336"/>
                  </a:cubicBezTo>
                  <a:cubicBezTo>
                    <a:pt x="134" y="334"/>
                    <a:pt x="132" y="334"/>
                    <a:pt x="131" y="334"/>
                  </a:cubicBezTo>
                  <a:cubicBezTo>
                    <a:pt x="128" y="334"/>
                    <a:pt x="121" y="334"/>
                    <a:pt x="120" y="334"/>
                  </a:cubicBezTo>
                  <a:cubicBezTo>
                    <a:pt x="119" y="334"/>
                    <a:pt x="113" y="334"/>
                    <a:pt x="108" y="334"/>
                  </a:cubicBezTo>
                  <a:cubicBezTo>
                    <a:pt x="107" y="334"/>
                    <a:pt x="105" y="334"/>
                    <a:pt x="105" y="336"/>
                  </a:cubicBezTo>
                  <a:cubicBezTo>
                    <a:pt x="105" y="337"/>
                    <a:pt x="106" y="337"/>
                    <a:pt x="107" y="337"/>
                  </a:cubicBezTo>
                  <a:cubicBezTo>
                    <a:pt x="108" y="337"/>
                    <a:pt x="110" y="337"/>
                    <a:pt x="110" y="338"/>
                  </a:cubicBezTo>
                  <a:cubicBezTo>
                    <a:pt x="114" y="338"/>
                    <a:pt x="114" y="339"/>
                    <a:pt x="114" y="343"/>
                  </a:cubicBezTo>
                  <a:cubicBezTo>
                    <a:pt x="115" y="346"/>
                    <a:pt x="115" y="349"/>
                    <a:pt x="115" y="366"/>
                  </a:cubicBezTo>
                  <a:cubicBezTo>
                    <a:pt x="115" y="382"/>
                    <a:pt x="115" y="382"/>
                    <a:pt x="115" y="382"/>
                  </a:cubicBezTo>
                  <a:cubicBezTo>
                    <a:pt x="115" y="398"/>
                    <a:pt x="119" y="406"/>
                    <a:pt x="124" y="411"/>
                  </a:cubicBezTo>
                  <a:close/>
                  <a:moveTo>
                    <a:pt x="378" y="411"/>
                  </a:moveTo>
                  <a:cubicBezTo>
                    <a:pt x="383" y="416"/>
                    <a:pt x="384" y="418"/>
                    <a:pt x="386" y="418"/>
                  </a:cubicBezTo>
                  <a:cubicBezTo>
                    <a:pt x="386" y="418"/>
                    <a:pt x="386" y="418"/>
                    <a:pt x="386" y="418"/>
                  </a:cubicBezTo>
                  <a:cubicBezTo>
                    <a:pt x="387" y="418"/>
                    <a:pt x="388" y="417"/>
                    <a:pt x="388" y="416"/>
                  </a:cubicBezTo>
                  <a:cubicBezTo>
                    <a:pt x="388" y="415"/>
                    <a:pt x="388" y="413"/>
                    <a:pt x="388" y="409"/>
                  </a:cubicBezTo>
                  <a:cubicBezTo>
                    <a:pt x="388" y="346"/>
                    <a:pt x="388" y="346"/>
                    <a:pt x="388" y="346"/>
                  </a:cubicBezTo>
                  <a:cubicBezTo>
                    <a:pt x="388" y="340"/>
                    <a:pt x="389" y="338"/>
                    <a:pt x="392" y="338"/>
                  </a:cubicBezTo>
                  <a:cubicBezTo>
                    <a:pt x="393" y="337"/>
                    <a:pt x="393" y="337"/>
                    <a:pt x="394" y="337"/>
                  </a:cubicBezTo>
                  <a:cubicBezTo>
                    <a:pt x="395" y="337"/>
                    <a:pt x="396" y="337"/>
                    <a:pt x="396" y="336"/>
                  </a:cubicBezTo>
                  <a:cubicBezTo>
                    <a:pt x="396" y="334"/>
                    <a:pt x="394" y="334"/>
                    <a:pt x="393" y="334"/>
                  </a:cubicBezTo>
                  <a:cubicBezTo>
                    <a:pt x="389" y="334"/>
                    <a:pt x="385" y="334"/>
                    <a:pt x="384" y="334"/>
                  </a:cubicBezTo>
                  <a:cubicBezTo>
                    <a:pt x="383" y="334"/>
                    <a:pt x="378" y="334"/>
                    <a:pt x="373" y="334"/>
                  </a:cubicBezTo>
                  <a:cubicBezTo>
                    <a:pt x="372" y="334"/>
                    <a:pt x="370" y="334"/>
                    <a:pt x="370" y="336"/>
                  </a:cubicBezTo>
                  <a:cubicBezTo>
                    <a:pt x="370" y="336"/>
                    <a:pt x="370" y="336"/>
                    <a:pt x="370" y="337"/>
                  </a:cubicBezTo>
                  <a:cubicBezTo>
                    <a:pt x="371" y="337"/>
                    <a:pt x="371" y="337"/>
                    <a:pt x="372" y="337"/>
                  </a:cubicBezTo>
                  <a:cubicBezTo>
                    <a:pt x="372" y="337"/>
                    <a:pt x="375" y="337"/>
                    <a:pt x="377" y="338"/>
                  </a:cubicBezTo>
                  <a:cubicBezTo>
                    <a:pt x="379" y="338"/>
                    <a:pt x="380" y="340"/>
                    <a:pt x="380" y="347"/>
                  </a:cubicBezTo>
                  <a:cubicBezTo>
                    <a:pt x="381" y="399"/>
                    <a:pt x="381" y="399"/>
                    <a:pt x="381" y="399"/>
                  </a:cubicBezTo>
                  <a:cubicBezTo>
                    <a:pt x="377" y="394"/>
                    <a:pt x="366" y="383"/>
                    <a:pt x="357" y="373"/>
                  </a:cubicBezTo>
                  <a:cubicBezTo>
                    <a:pt x="341" y="355"/>
                    <a:pt x="325" y="338"/>
                    <a:pt x="323" y="336"/>
                  </a:cubicBezTo>
                  <a:cubicBezTo>
                    <a:pt x="322" y="335"/>
                    <a:pt x="320" y="333"/>
                    <a:pt x="318" y="332"/>
                  </a:cubicBezTo>
                  <a:cubicBezTo>
                    <a:pt x="317" y="332"/>
                    <a:pt x="317" y="333"/>
                    <a:pt x="317" y="334"/>
                  </a:cubicBezTo>
                  <a:cubicBezTo>
                    <a:pt x="316" y="335"/>
                    <a:pt x="316" y="337"/>
                    <a:pt x="316" y="339"/>
                  </a:cubicBezTo>
                  <a:cubicBezTo>
                    <a:pt x="316" y="400"/>
                    <a:pt x="316" y="400"/>
                    <a:pt x="316" y="400"/>
                  </a:cubicBezTo>
                  <a:cubicBezTo>
                    <a:pt x="316" y="410"/>
                    <a:pt x="315" y="413"/>
                    <a:pt x="314" y="413"/>
                  </a:cubicBezTo>
                  <a:cubicBezTo>
                    <a:pt x="312" y="414"/>
                    <a:pt x="310" y="414"/>
                    <a:pt x="310" y="414"/>
                  </a:cubicBezTo>
                  <a:cubicBezTo>
                    <a:pt x="309" y="414"/>
                    <a:pt x="308" y="414"/>
                    <a:pt x="308" y="415"/>
                  </a:cubicBezTo>
                  <a:cubicBezTo>
                    <a:pt x="308" y="417"/>
                    <a:pt x="309" y="417"/>
                    <a:pt x="310" y="417"/>
                  </a:cubicBezTo>
                  <a:cubicBezTo>
                    <a:pt x="315" y="417"/>
                    <a:pt x="320" y="417"/>
                    <a:pt x="321" y="417"/>
                  </a:cubicBezTo>
                  <a:cubicBezTo>
                    <a:pt x="322" y="417"/>
                    <a:pt x="326" y="417"/>
                    <a:pt x="332" y="417"/>
                  </a:cubicBezTo>
                  <a:cubicBezTo>
                    <a:pt x="333" y="417"/>
                    <a:pt x="335" y="417"/>
                    <a:pt x="335" y="415"/>
                  </a:cubicBezTo>
                  <a:cubicBezTo>
                    <a:pt x="335" y="414"/>
                    <a:pt x="334" y="414"/>
                    <a:pt x="333" y="414"/>
                  </a:cubicBezTo>
                  <a:cubicBezTo>
                    <a:pt x="332" y="414"/>
                    <a:pt x="330" y="414"/>
                    <a:pt x="328" y="413"/>
                  </a:cubicBezTo>
                  <a:cubicBezTo>
                    <a:pt x="326" y="413"/>
                    <a:pt x="325" y="410"/>
                    <a:pt x="325" y="402"/>
                  </a:cubicBezTo>
                  <a:cubicBezTo>
                    <a:pt x="324" y="402"/>
                    <a:pt x="324" y="402"/>
                    <a:pt x="324" y="402"/>
                  </a:cubicBezTo>
                  <a:cubicBezTo>
                    <a:pt x="325" y="402"/>
                    <a:pt x="325" y="402"/>
                    <a:pt x="325" y="402"/>
                  </a:cubicBezTo>
                  <a:cubicBezTo>
                    <a:pt x="323" y="353"/>
                    <a:pt x="323" y="353"/>
                    <a:pt x="323" y="353"/>
                  </a:cubicBezTo>
                  <a:cubicBezTo>
                    <a:pt x="328" y="358"/>
                    <a:pt x="339" y="370"/>
                    <a:pt x="350" y="382"/>
                  </a:cubicBezTo>
                  <a:cubicBezTo>
                    <a:pt x="361" y="394"/>
                    <a:pt x="376" y="410"/>
                    <a:pt x="378" y="411"/>
                  </a:cubicBezTo>
                  <a:close/>
                  <a:moveTo>
                    <a:pt x="39" y="337"/>
                  </a:moveTo>
                  <a:cubicBezTo>
                    <a:pt x="40" y="337"/>
                    <a:pt x="42" y="337"/>
                    <a:pt x="43" y="338"/>
                  </a:cubicBezTo>
                  <a:cubicBezTo>
                    <a:pt x="46" y="338"/>
                    <a:pt x="46" y="339"/>
                    <a:pt x="47" y="343"/>
                  </a:cubicBezTo>
                  <a:cubicBezTo>
                    <a:pt x="47" y="346"/>
                    <a:pt x="47" y="349"/>
                    <a:pt x="47" y="366"/>
                  </a:cubicBezTo>
                  <a:cubicBezTo>
                    <a:pt x="47" y="385"/>
                    <a:pt x="47" y="385"/>
                    <a:pt x="47" y="385"/>
                  </a:cubicBezTo>
                  <a:cubicBezTo>
                    <a:pt x="47" y="395"/>
                    <a:pt x="47" y="404"/>
                    <a:pt x="46" y="408"/>
                  </a:cubicBezTo>
                  <a:cubicBezTo>
                    <a:pt x="46" y="411"/>
                    <a:pt x="45" y="413"/>
                    <a:pt x="44" y="413"/>
                  </a:cubicBezTo>
                  <a:cubicBezTo>
                    <a:pt x="43" y="414"/>
                    <a:pt x="42" y="414"/>
                    <a:pt x="41" y="414"/>
                  </a:cubicBezTo>
                  <a:cubicBezTo>
                    <a:pt x="40" y="414"/>
                    <a:pt x="39" y="415"/>
                    <a:pt x="39" y="415"/>
                  </a:cubicBezTo>
                  <a:cubicBezTo>
                    <a:pt x="39" y="417"/>
                    <a:pt x="41" y="417"/>
                    <a:pt x="42" y="417"/>
                  </a:cubicBezTo>
                  <a:cubicBezTo>
                    <a:pt x="43" y="417"/>
                    <a:pt x="46" y="417"/>
                    <a:pt x="48" y="417"/>
                  </a:cubicBezTo>
                  <a:cubicBezTo>
                    <a:pt x="50" y="417"/>
                    <a:pt x="52" y="417"/>
                    <a:pt x="52" y="417"/>
                  </a:cubicBezTo>
                  <a:cubicBezTo>
                    <a:pt x="53" y="417"/>
                    <a:pt x="56" y="417"/>
                    <a:pt x="59" y="417"/>
                  </a:cubicBezTo>
                  <a:cubicBezTo>
                    <a:pt x="62" y="417"/>
                    <a:pt x="65" y="418"/>
                    <a:pt x="67" y="418"/>
                  </a:cubicBezTo>
                  <a:cubicBezTo>
                    <a:pt x="85" y="417"/>
                    <a:pt x="95" y="405"/>
                    <a:pt x="95" y="393"/>
                  </a:cubicBezTo>
                  <a:cubicBezTo>
                    <a:pt x="95" y="381"/>
                    <a:pt x="85" y="373"/>
                    <a:pt x="77" y="370"/>
                  </a:cubicBezTo>
                  <a:cubicBezTo>
                    <a:pt x="82" y="365"/>
                    <a:pt x="86" y="360"/>
                    <a:pt x="86" y="351"/>
                  </a:cubicBezTo>
                  <a:cubicBezTo>
                    <a:pt x="86" y="345"/>
                    <a:pt x="82" y="334"/>
                    <a:pt x="64" y="334"/>
                  </a:cubicBezTo>
                  <a:cubicBezTo>
                    <a:pt x="59" y="334"/>
                    <a:pt x="55" y="334"/>
                    <a:pt x="52" y="334"/>
                  </a:cubicBezTo>
                  <a:cubicBezTo>
                    <a:pt x="52" y="334"/>
                    <a:pt x="45" y="334"/>
                    <a:pt x="40" y="334"/>
                  </a:cubicBezTo>
                  <a:cubicBezTo>
                    <a:pt x="39" y="334"/>
                    <a:pt x="37" y="334"/>
                    <a:pt x="37" y="336"/>
                  </a:cubicBezTo>
                  <a:cubicBezTo>
                    <a:pt x="37" y="337"/>
                    <a:pt x="39" y="337"/>
                    <a:pt x="39" y="337"/>
                  </a:cubicBezTo>
                  <a:close/>
                  <a:moveTo>
                    <a:pt x="84" y="398"/>
                  </a:moveTo>
                  <a:cubicBezTo>
                    <a:pt x="84" y="409"/>
                    <a:pt x="75" y="412"/>
                    <a:pt x="69" y="412"/>
                  </a:cubicBezTo>
                  <a:cubicBezTo>
                    <a:pt x="67" y="412"/>
                    <a:pt x="63" y="412"/>
                    <a:pt x="60" y="411"/>
                  </a:cubicBezTo>
                  <a:cubicBezTo>
                    <a:pt x="57" y="409"/>
                    <a:pt x="58" y="409"/>
                    <a:pt x="57" y="403"/>
                  </a:cubicBezTo>
                  <a:cubicBezTo>
                    <a:pt x="57" y="402"/>
                    <a:pt x="57" y="388"/>
                    <a:pt x="57" y="380"/>
                  </a:cubicBezTo>
                  <a:cubicBezTo>
                    <a:pt x="57" y="374"/>
                    <a:pt x="57" y="374"/>
                    <a:pt x="57" y="374"/>
                  </a:cubicBezTo>
                  <a:cubicBezTo>
                    <a:pt x="59" y="374"/>
                    <a:pt x="64" y="374"/>
                    <a:pt x="65" y="374"/>
                  </a:cubicBezTo>
                  <a:cubicBezTo>
                    <a:pt x="68" y="374"/>
                    <a:pt x="70" y="375"/>
                    <a:pt x="74" y="377"/>
                  </a:cubicBezTo>
                  <a:cubicBezTo>
                    <a:pt x="81" y="382"/>
                    <a:pt x="84" y="392"/>
                    <a:pt x="84" y="398"/>
                  </a:cubicBezTo>
                  <a:close/>
                  <a:moveTo>
                    <a:pt x="57" y="368"/>
                  </a:moveTo>
                  <a:cubicBezTo>
                    <a:pt x="57" y="340"/>
                    <a:pt x="57" y="340"/>
                    <a:pt x="57" y="340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39"/>
                    <a:pt x="57" y="339"/>
                    <a:pt x="58" y="339"/>
                  </a:cubicBezTo>
                  <a:cubicBezTo>
                    <a:pt x="59" y="339"/>
                    <a:pt x="61" y="339"/>
                    <a:pt x="63" y="339"/>
                  </a:cubicBezTo>
                  <a:cubicBezTo>
                    <a:pt x="72" y="339"/>
                    <a:pt x="76" y="348"/>
                    <a:pt x="76" y="356"/>
                  </a:cubicBezTo>
                  <a:cubicBezTo>
                    <a:pt x="76" y="361"/>
                    <a:pt x="75" y="364"/>
                    <a:pt x="72" y="367"/>
                  </a:cubicBezTo>
                  <a:cubicBezTo>
                    <a:pt x="70" y="369"/>
                    <a:pt x="70" y="369"/>
                    <a:pt x="63" y="369"/>
                  </a:cubicBezTo>
                  <a:cubicBezTo>
                    <a:pt x="59" y="369"/>
                    <a:pt x="58" y="369"/>
                    <a:pt x="57" y="369"/>
                  </a:cubicBezTo>
                  <a:cubicBezTo>
                    <a:pt x="57" y="369"/>
                    <a:pt x="57" y="369"/>
                    <a:pt x="57" y="369"/>
                  </a:cubicBezTo>
                  <a:cubicBezTo>
                    <a:pt x="57" y="369"/>
                    <a:pt x="57" y="369"/>
                    <a:pt x="57" y="368"/>
                  </a:cubicBezTo>
                  <a:close/>
                  <a:moveTo>
                    <a:pt x="414" y="337"/>
                  </a:moveTo>
                  <a:cubicBezTo>
                    <a:pt x="415" y="337"/>
                    <a:pt x="417" y="337"/>
                    <a:pt x="418" y="338"/>
                  </a:cubicBezTo>
                  <a:cubicBezTo>
                    <a:pt x="421" y="338"/>
                    <a:pt x="421" y="339"/>
                    <a:pt x="422" y="343"/>
                  </a:cubicBezTo>
                  <a:cubicBezTo>
                    <a:pt x="422" y="346"/>
                    <a:pt x="422" y="349"/>
                    <a:pt x="422" y="366"/>
                  </a:cubicBezTo>
                  <a:cubicBezTo>
                    <a:pt x="422" y="385"/>
                    <a:pt x="422" y="385"/>
                    <a:pt x="422" y="385"/>
                  </a:cubicBezTo>
                  <a:cubicBezTo>
                    <a:pt x="422" y="395"/>
                    <a:pt x="422" y="404"/>
                    <a:pt x="421" y="408"/>
                  </a:cubicBezTo>
                  <a:cubicBezTo>
                    <a:pt x="421" y="411"/>
                    <a:pt x="420" y="413"/>
                    <a:pt x="419" y="413"/>
                  </a:cubicBezTo>
                  <a:cubicBezTo>
                    <a:pt x="418" y="414"/>
                    <a:pt x="417" y="414"/>
                    <a:pt x="416" y="414"/>
                  </a:cubicBezTo>
                  <a:cubicBezTo>
                    <a:pt x="415" y="414"/>
                    <a:pt x="414" y="415"/>
                    <a:pt x="414" y="415"/>
                  </a:cubicBezTo>
                  <a:cubicBezTo>
                    <a:pt x="414" y="417"/>
                    <a:pt x="416" y="417"/>
                    <a:pt x="417" y="417"/>
                  </a:cubicBezTo>
                  <a:cubicBezTo>
                    <a:pt x="419" y="417"/>
                    <a:pt x="421" y="417"/>
                    <a:pt x="423" y="417"/>
                  </a:cubicBezTo>
                  <a:cubicBezTo>
                    <a:pt x="425" y="417"/>
                    <a:pt x="427" y="417"/>
                    <a:pt x="427" y="417"/>
                  </a:cubicBezTo>
                  <a:cubicBezTo>
                    <a:pt x="429" y="417"/>
                    <a:pt x="432" y="417"/>
                    <a:pt x="436" y="417"/>
                  </a:cubicBezTo>
                  <a:cubicBezTo>
                    <a:pt x="440" y="417"/>
                    <a:pt x="446" y="418"/>
                    <a:pt x="454" y="418"/>
                  </a:cubicBezTo>
                  <a:cubicBezTo>
                    <a:pt x="454" y="418"/>
                    <a:pt x="455" y="418"/>
                    <a:pt x="455" y="418"/>
                  </a:cubicBezTo>
                  <a:cubicBezTo>
                    <a:pt x="458" y="418"/>
                    <a:pt x="460" y="417"/>
                    <a:pt x="461" y="414"/>
                  </a:cubicBezTo>
                  <a:cubicBezTo>
                    <a:pt x="461" y="412"/>
                    <a:pt x="462" y="404"/>
                    <a:pt x="462" y="403"/>
                  </a:cubicBezTo>
                  <a:cubicBezTo>
                    <a:pt x="462" y="403"/>
                    <a:pt x="462" y="402"/>
                    <a:pt x="462" y="402"/>
                  </a:cubicBezTo>
                  <a:cubicBezTo>
                    <a:pt x="462" y="402"/>
                    <a:pt x="461" y="401"/>
                    <a:pt x="461" y="401"/>
                  </a:cubicBezTo>
                  <a:cubicBezTo>
                    <a:pt x="459" y="401"/>
                    <a:pt x="459" y="402"/>
                    <a:pt x="459" y="403"/>
                  </a:cubicBezTo>
                  <a:cubicBezTo>
                    <a:pt x="458" y="407"/>
                    <a:pt x="457" y="409"/>
                    <a:pt x="454" y="410"/>
                  </a:cubicBezTo>
                  <a:cubicBezTo>
                    <a:pt x="452" y="411"/>
                    <a:pt x="447" y="411"/>
                    <a:pt x="444" y="411"/>
                  </a:cubicBezTo>
                  <a:cubicBezTo>
                    <a:pt x="434" y="411"/>
                    <a:pt x="433" y="411"/>
                    <a:pt x="433" y="403"/>
                  </a:cubicBezTo>
                  <a:cubicBezTo>
                    <a:pt x="433" y="403"/>
                    <a:pt x="433" y="401"/>
                    <a:pt x="433" y="398"/>
                  </a:cubicBezTo>
                  <a:cubicBezTo>
                    <a:pt x="433" y="394"/>
                    <a:pt x="433" y="387"/>
                    <a:pt x="433" y="385"/>
                  </a:cubicBezTo>
                  <a:cubicBezTo>
                    <a:pt x="433" y="376"/>
                    <a:pt x="433" y="376"/>
                    <a:pt x="433" y="376"/>
                  </a:cubicBezTo>
                  <a:cubicBezTo>
                    <a:pt x="435" y="376"/>
                    <a:pt x="445" y="376"/>
                    <a:pt x="448" y="376"/>
                  </a:cubicBezTo>
                  <a:cubicBezTo>
                    <a:pt x="452" y="377"/>
                    <a:pt x="452" y="378"/>
                    <a:pt x="453" y="379"/>
                  </a:cubicBezTo>
                  <a:cubicBezTo>
                    <a:pt x="453" y="381"/>
                    <a:pt x="453" y="382"/>
                    <a:pt x="453" y="383"/>
                  </a:cubicBezTo>
                  <a:cubicBezTo>
                    <a:pt x="453" y="383"/>
                    <a:pt x="454" y="385"/>
                    <a:pt x="455" y="385"/>
                  </a:cubicBezTo>
                  <a:cubicBezTo>
                    <a:pt x="456" y="385"/>
                    <a:pt x="456" y="384"/>
                    <a:pt x="456" y="383"/>
                  </a:cubicBezTo>
                  <a:cubicBezTo>
                    <a:pt x="457" y="383"/>
                    <a:pt x="457" y="382"/>
                    <a:pt x="457" y="382"/>
                  </a:cubicBezTo>
                  <a:cubicBezTo>
                    <a:pt x="457" y="381"/>
                    <a:pt x="457" y="377"/>
                    <a:pt x="457" y="375"/>
                  </a:cubicBezTo>
                  <a:cubicBezTo>
                    <a:pt x="457" y="371"/>
                    <a:pt x="458" y="370"/>
                    <a:pt x="458" y="369"/>
                  </a:cubicBezTo>
                  <a:cubicBezTo>
                    <a:pt x="458" y="368"/>
                    <a:pt x="458" y="368"/>
                    <a:pt x="458" y="367"/>
                  </a:cubicBezTo>
                  <a:cubicBezTo>
                    <a:pt x="457" y="367"/>
                    <a:pt x="457" y="367"/>
                    <a:pt x="456" y="367"/>
                  </a:cubicBezTo>
                  <a:cubicBezTo>
                    <a:pt x="455" y="367"/>
                    <a:pt x="455" y="368"/>
                    <a:pt x="454" y="369"/>
                  </a:cubicBezTo>
                  <a:cubicBezTo>
                    <a:pt x="453" y="369"/>
                    <a:pt x="452" y="370"/>
                    <a:pt x="450" y="370"/>
                  </a:cubicBezTo>
                  <a:cubicBezTo>
                    <a:pt x="447" y="370"/>
                    <a:pt x="435" y="370"/>
                    <a:pt x="433" y="370"/>
                  </a:cubicBezTo>
                  <a:cubicBezTo>
                    <a:pt x="433" y="370"/>
                    <a:pt x="433" y="370"/>
                    <a:pt x="433" y="370"/>
                  </a:cubicBezTo>
                  <a:cubicBezTo>
                    <a:pt x="433" y="340"/>
                    <a:pt x="433" y="340"/>
                    <a:pt x="433" y="340"/>
                  </a:cubicBezTo>
                  <a:cubicBezTo>
                    <a:pt x="433" y="340"/>
                    <a:pt x="433" y="340"/>
                    <a:pt x="433" y="340"/>
                  </a:cubicBezTo>
                  <a:cubicBezTo>
                    <a:pt x="435" y="340"/>
                    <a:pt x="446" y="340"/>
                    <a:pt x="447" y="340"/>
                  </a:cubicBezTo>
                  <a:cubicBezTo>
                    <a:pt x="453" y="341"/>
                    <a:pt x="453" y="342"/>
                    <a:pt x="454" y="343"/>
                  </a:cubicBezTo>
                  <a:cubicBezTo>
                    <a:pt x="455" y="344"/>
                    <a:pt x="455" y="346"/>
                    <a:pt x="455" y="347"/>
                  </a:cubicBezTo>
                  <a:cubicBezTo>
                    <a:pt x="455" y="348"/>
                    <a:pt x="455" y="349"/>
                    <a:pt x="456" y="349"/>
                  </a:cubicBezTo>
                  <a:cubicBezTo>
                    <a:pt x="458" y="349"/>
                    <a:pt x="458" y="348"/>
                    <a:pt x="458" y="347"/>
                  </a:cubicBezTo>
                  <a:cubicBezTo>
                    <a:pt x="458" y="346"/>
                    <a:pt x="459" y="341"/>
                    <a:pt x="459" y="340"/>
                  </a:cubicBezTo>
                  <a:cubicBezTo>
                    <a:pt x="459" y="337"/>
                    <a:pt x="460" y="336"/>
                    <a:pt x="460" y="335"/>
                  </a:cubicBezTo>
                  <a:cubicBezTo>
                    <a:pt x="460" y="334"/>
                    <a:pt x="460" y="333"/>
                    <a:pt x="458" y="333"/>
                  </a:cubicBezTo>
                  <a:cubicBezTo>
                    <a:pt x="457" y="333"/>
                    <a:pt x="457" y="334"/>
                    <a:pt x="457" y="334"/>
                  </a:cubicBezTo>
                  <a:cubicBezTo>
                    <a:pt x="456" y="334"/>
                    <a:pt x="454" y="334"/>
                    <a:pt x="452" y="334"/>
                  </a:cubicBezTo>
                  <a:cubicBezTo>
                    <a:pt x="450" y="334"/>
                    <a:pt x="428" y="334"/>
                    <a:pt x="427" y="334"/>
                  </a:cubicBezTo>
                  <a:cubicBezTo>
                    <a:pt x="423" y="334"/>
                    <a:pt x="423" y="334"/>
                    <a:pt x="423" y="334"/>
                  </a:cubicBezTo>
                  <a:cubicBezTo>
                    <a:pt x="421" y="334"/>
                    <a:pt x="418" y="334"/>
                    <a:pt x="415" y="334"/>
                  </a:cubicBezTo>
                  <a:cubicBezTo>
                    <a:pt x="414" y="334"/>
                    <a:pt x="413" y="334"/>
                    <a:pt x="413" y="336"/>
                  </a:cubicBezTo>
                  <a:cubicBezTo>
                    <a:pt x="413" y="337"/>
                    <a:pt x="414" y="337"/>
                    <a:pt x="414" y="337"/>
                  </a:cubicBezTo>
                  <a:close/>
                  <a:moveTo>
                    <a:pt x="558" y="419"/>
                  </a:moveTo>
                  <a:cubicBezTo>
                    <a:pt x="564" y="419"/>
                    <a:pt x="570" y="417"/>
                    <a:pt x="575" y="414"/>
                  </a:cubicBezTo>
                  <a:cubicBezTo>
                    <a:pt x="583" y="408"/>
                    <a:pt x="584" y="400"/>
                    <a:pt x="584" y="395"/>
                  </a:cubicBezTo>
                  <a:cubicBezTo>
                    <a:pt x="584" y="386"/>
                    <a:pt x="581" y="379"/>
                    <a:pt x="568" y="369"/>
                  </a:cubicBezTo>
                  <a:cubicBezTo>
                    <a:pt x="565" y="367"/>
                    <a:pt x="565" y="367"/>
                    <a:pt x="565" y="367"/>
                  </a:cubicBezTo>
                  <a:cubicBezTo>
                    <a:pt x="555" y="359"/>
                    <a:pt x="553" y="355"/>
                    <a:pt x="553" y="350"/>
                  </a:cubicBezTo>
                  <a:cubicBezTo>
                    <a:pt x="553" y="342"/>
                    <a:pt x="558" y="338"/>
                    <a:pt x="565" y="338"/>
                  </a:cubicBezTo>
                  <a:cubicBezTo>
                    <a:pt x="574" y="338"/>
                    <a:pt x="577" y="342"/>
                    <a:pt x="577" y="343"/>
                  </a:cubicBezTo>
                  <a:cubicBezTo>
                    <a:pt x="578" y="344"/>
                    <a:pt x="579" y="347"/>
                    <a:pt x="579" y="348"/>
                  </a:cubicBezTo>
                  <a:cubicBezTo>
                    <a:pt x="579" y="349"/>
                    <a:pt x="579" y="350"/>
                    <a:pt x="581" y="350"/>
                  </a:cubicBezTo>
                  <a:cubicBezTo>
                    <a:pt x="582" y="350"/>
                    <a:pt x="582" y="349"/>
                    <a:pt x="582" y="347"/>
                  </a:cubicBezTo>
                  <a:cubicBezTo>
                    <a:pt x="582" y="340"/>
                    <a:pt x="583" y="336"/>
                    <a:pt x="583" y="336"/>
                  </a:cubicBezTo>
                  <a:cubicBezTo>
                    <a:pt x="583" y="335"/>
                    <a:pt x="583" y="335"/>
                    <a:pt x="582" y="334"/>
                  </a:cubicBezTo>
                  <a:cubicBezTo>
                    <a:pt x="582" y="334"/>
                    <a:pt x="581" y="334"/>
                    <a:pt x="581" y="334"/>
                  </a:cubicBezTo>
                  <a:cubicBezTo>
                    <a:pt x="580" y="334"/>
                    <a:pt x="579" y="334"/>
                    <a:pt x="577" y="333"/>
                  </a:cubicBezTo>
                  <a:cubicBezTo>
                    <a:pt x="574" y="333"/>
                    <a:pt x="571" y="332"/>
                    <a:pt x="567" y="332"/>
                  </a:cubicBezTo>
                  <a:cubicBezTo>
                    <a:pt x="553" y="332"/>
                    <a:pt x="544" y="341"/>
                    <a:pt x="544" y="353"/>
                  </a:cubicBezTo>
                  <a:cubicBezTo>
                    <a:pt x="544" y="360"/>
                    <a:pt x="547" y="367"/>
                    <a:pt x="558" y="377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72" y="388"/>
                    <a:pt x="575" y="392"/>
                    <a:pt x="575" y="399"/>
                  </a:cubicBezTo>
                  <a:cubicBezTo>
                    <a:pt x="575" y="406"/>
                    <a:pt x="570" y="413"/>
                    <a:pt x="560" y="413"/>
                  </a:cubicBezTo>
                  <a:cubicBezTo>
                    <a:pt x="553" y="413"/>
                    <a:pt x="547" y="410"/>
                    <a:pt x="545" y="403"/>
                  </a:cubicBezTo>
                  <a:cubicBezTo>
                    <a:pt x="545" y="401"/>
                    <a:pt x="545" y="400"/>
                    <a:pt x="545" y="399"/>
                  </a:cubicBezTo>
                  <a:cubicBezTo>
                    <a:pt x="545" y="398"/>
                    <a:pt x="545" y="398"/>
                    <a:pt x="545" y="397"/>
                  </a:cubicBezTo>
                  <a:cubicBezTo>
                    <a:pt x="545" y="397"/>
                    <a:pt x="544" y="397"/>
                    <a:pt x="543" y="397"/>
                  </a:cubicBezTo>
                  <a:cubicBezTo>
                    <a:pt x="542" y="397"/>
                    <a:pt x="542" y="398"/>
                    <a:pt x="542" y="399"/>
                  </a:cubicBezTo>
                  <a:cubicBezTo>
                    <a:pt x="542" y="401"/>
                    <a:pt x="541" y="405"/>
                    <a:pt x="541" y="411"/>
                  </a:cubicBezTo>
                  <a:cubicBezTo>
                    <a:pt x="541" y="413"/>
                    <a:pt x="541" y="415"/>
                    <a:pt x="543" y="416"/>
                  </a:cubicBezTo>
                  <a:cubicBezTo>
                    <a:pt x="544" y="415"/>
                    <a:pt x="544" y="415"/>
                    <a:pt x="544" y="415"/>
                  </a:cubicBezTo>
                  <a:cubicBezTo>
                    <a:pt x="543" y="416"/>
                    <a:pt x="543" y="416"/>
                    <a:pt x="543" y="416"/>
                  </a:cubicBezTo>
                  <a:cubicBezTo>
                    <a:pt x="548" y="418"/>
                    <a:pt x="553" y="419"/>
                    <a:pt x="558" y="419"/>
                  </a:cubicBezTo>
                  <a:close/>
                  <a:moveTo>
                    <a:pt x="640" y="416"/>
                  </a:moveTo>
                  <a:cubicBezTo>
                    <a:pt x="641" y="415"/>
                    <a:pt x="641" y="415"/>
                    <a:pt x="641" y="415"/>
                  </a:cubicBezTo>
                  <a:cubicBezTo>
                    <a:pt x="640" y="416"/>
                    <a:pt x="640" y="416"/>
                    <a:pt x="640" y="416"/>
                  </a:cubicBezTo>
                  <a:cubicBezTo>
                    <a:pt x="645" y="418"/>
                    <a:pt x="650" y="419"/>
                    <a:pt x="655" y="419"/>
                  </a:cubicBezTo>
                  <a:cubicBezTo>
                    <a:pt x="661" y="419"/>
                    <a:pt x="667" y="417"/>
                    <a:pt x="672" y="414"/>
                  </a:cubicBezTo>
                  <a:cubicBezTo>
                    <a:pt x="680" y="408"/>
                    <a:pt x="681" y="400"/>
                    <a:pt x="681" y="395"/>
                  </a:cubicBezTo>
                  <a:cubicBezTo>
                    <a:pt x="681" y="386"/>
                    <a:pt x="678" y="379"/>
                    <a:pt x="665" y="369"/>
                  </a:cubicBezTo>
                  <a:cubicBezTo>
                    <a:pt x="662" y="367"/>
                    <a:pt x="662" y="367"/>
                    <a:pt x="662" y="367"/>
                  </a:cubicBezTo>
                  <a:cubicBezTo>
                    <a:pt x="652" y="359"/>
                    <a:pt x="650" y="355"/>
                    <a:pt x="650" y="350"/>
                  </a:cubicBezTo>
                  <a:cubicBezTo>
                    <a:pt x="650" y="342"/>
                    <a:pt x="655" y="338"/>
                    <a:pt x="662" y="338"/>
                  </a:cubicBezTo>
                  <a:cubicBezTo>
                    <a:pt x="671" y="338"/>
                    <a:pt x="674" y="342"/>
                    <a:pt x="675" y="343"/>
                  </a:cubicBezTo>
                  <a:cubicBezTo>
                    <a:pt x="675" y="344"/>
                    <a:pt x="676" y="347"/>
                    <a:pt x="676" y="348"/>
                  </a:cubicBezTo>
                  <a:cubicBezTo>
                    <a:pt x="676" y="349"/>
                    <a:pt x="676" y="350"/>
                    <a:pt x="678" y="350"/>
                  </a:cubicBezTo>
                  <a:cubicBezTo>
                    <a:pt x="679" y="350"/>
                    <a:pt x="679" y="349"/>
                    <a:pt x="679" y="347"/>
                  </a:cubicBezTo>
                  <a:cubicBezTo>
                    <a:pt x="679" y="340"/>
                    <a:pt x="680" y="336"/>
                    <a:pt x="680" y="336"/>
                  </a:cubicBezTo>
                  <a:cubicBezTo>
                    <a:pt x="680" y="335"/>
                    <a:pt x="680" y="335"/>
                    <a:pt x="679" y="334"/>
                  </a:cubicBezTo>
                  <a:cubicBezTo>
                    <a:pt x="679" y="334"/>
                    <a:pt x="678" y="334"/>
                    <a:pt x="678" y="334"/>
                  </a:cubicBezTo>
                  <a:cubicBezTo>
                    <a:pt x="677" y="334"/>
                    <a:pt x="676" y="334"/>
                    <a:pt x="674" y="333"/>
                  </a:cubicBezTo>
                  <a:cubicBezTo>
                    <a:pt x="671" y="333"/>
                    <a:pt x="668" y="332"/>
                    <a:pt x="664" y="332"/>
                  </a:cubicBezTo>
                  <a:cubicBezTo>
                    <a:pt x="650" y="332"/>
                    <a:pt x="641" y="341"/>
                    <a:pt x="641" y="353"/>
                  </a:cubicBezTo>
                  <a:cubicBezTo>
                    <a:pt x="641" y="360"/>
                    <a:pt x="644" y="367"/>
                    <a:pt x="655" y="377"/>
                  </a:cubicBezTo>
                  <a:cubicBezTo>
                    <a:pt x="660" y="381"/>
                    <a:pt x="660" y="381"/>
                    <a:pt x="660" y="381"/>
                  </a:cubicBezTo>
                  <a:cubicBezTo>
                    <a:pt x="669" y="388"/>
                    <a:pt x="672" y="392"/>
                    <a:pt x="672" y="399"/>
                  </a:cubicBezTo>
                  <a:cubicBezTo>
                    <a:pt x="672" y="406"/>
                    <a:pt x="667" y="413"/>
                    <a:pt x="657" y="413"/>
                  </a:cubicBezTo>
                  <a:cubicBezTo>
                    <a:pt x="650" y="413"/>
                    <a:pt x="644" y="410"/>
                    <a:pt x="642" y="403"/>
                  </a:cubicBezTo>
                  <a:cubicBezTo>
                    <a:pt x="642" y="401"/>
                    <a:pt x="642" y="400"/>
                    <a:pt x="642" y="399"/>
                  </a:cubicBezTo>
                  <a:cubicBezTo>
                    <a:pt x="642" y="398"/>
                    <a:pt x="642" y="398"/>
                    <a:pt x="642" y="397"/>
                  </a:cubicBezTo>
                  <a:cubicBezTo>
                    <a:pt x="642" y="397"/>
                    <a:pt x="641" y="397"/>
                    <a:pt x="640" y="397"/>
                  </a:cubicBezTo>
                  <a:cubicBezTo>
                    <a:pt x="639" y="397"/>
                    <a:pt x="639" y="398"/>
                    <a:pt x="639" y="399"/>
                  </a:cubicBezTo>
                  <a:cubicBezTo>
                    <a:pt x="639" y="401"/>
                    <a:pt x="638" y="405"/>
                    <a:pt x="638" y="411"/>
                  </a:cubicBezTo>
                  <a:cubicBezTo>
                    <a:pt x="638" y="413"/>
                    <a:pt x="639" y="415"/>
                    <a:pt x="640" y="416"/>
                  </a:cubicBezTo>
                  <a:close/>
                  <a:moveTo>
                    <a:pt x="496" y="419"/>
                  </a:moveTo>
                  <a:cubicBezTo>
                    <a:pt x="502" y="419"/>
                    <a:pt x="508" y="417"/>
                    <a:pt x="513" y="414"/>
                  </a:cubicBezTo>
                  <a:cubicBezTo>
                    <a:pt x="521" y="408"/>
                    <a:pt x="523" y="400"/>
                    <a:pt x="523" y="395"/>
                  </a:cubicBezTo>
                  <a:cubicBezTo>
                    <a:pt x="523" y="386"/>
                    <a:pt x="519" y="379"/>
                    <a:pt x="507" y="369"/>
                  </a:cubicBezTo>
                  <a:cubicBezTo>
                    <a:pt x="504" y="367"/>
                    <a:pt x="504" y="367"/>
                    <a:pt x="504" y="367"/>
                  </a:cubicBezTo>
                  <a:cubicBezTo>
                    <a:pt x="493" y="359"/>
                    <a:pt x="491" y="355"/>
                    <a:pt x="491" y="350"/>
                  </a:cubicBezTo>
                  <a:cubicBezTo>
                    <a:pt x="491" y="342"/>
                    <a:pt x="496" y="338"/>
                    <a:pt x="503" y="338"/>
                  </a:cubicBezTo>
                  <a:cubicBezTo>
                    <a:pt x="513" y="338"/>
                    <a:pt x="515" y="342"/>
                    <a:pt x="516" y="343"/>
                  </a:cubicBezTo>
                  <a:cubicBezTo>
                    <a:pt x="516" y="344"/>
                    <a:pt x="517" y="347"/>
                    <a:pt x="517" y="348"/>
                  </a:cubicBezTo>
                  <a:cubicBezTo>
                    <a:pt x="517" y="349"/>
                    <a:pt x="517" y="350"/>
                    <a:pt x="519" y="350"/>
                  </a:cubicBezTo>
                  <a:cubicBezTo>
                    <a:pt x="521" y="350"/>
                    <a:pt x="521" y="349"/>
                    <a:pt x="521" y="347"/>
                  </a:cubicBezTo>
                  <a:cubicBezTo>
                    <a:pt x="521" y="340"/>
                    <a:pt x="521" y="336"/>
                    <a:pt x="521" y="336"/>
                  </a:cubicBezTo>
                  <a:cubicBezTo>
                    <a:pt x="521" y="335"/>
                    <a:pt x="521" y="335"/>
                    <a:pt x="520" y="334"/>
                  </a:cubicBezTo>
                  <a:cubicBezTo>
                    <a:pt x="520" y="334"/>
                    <a:pt x="519" y="334"/>
                    <a:pt x="519" y="334"/>
                  </a:cubicBezTo>
                  <a:cubicBezTo>
                    <a:pt x="518" y="334"/>
                    <a:pt x="517" y="334"/>
                    <a:pt x="515" y="333"/>
                  </a:cubicBezTo>
                  <a:cubicBezTo>
                    <a:pt x="513" y="333"/>
                    <a:pt x="509" y="332"/>
                    <a:pt x="505" y="332"/>
                  </a:cubicBezTo>
                  <a:cubicBezTo>
                    <a:pt x="491" y="332"/>
                    <a:pt x="482" y="341"/>
                    <a:pt x="482" y="353"/>
                  </a:cubicBezTo>
                  <a:cubicBezTo>
                    <a:pt x="482" y="360"/>
                    <a:pt x="485" y="367"/>
                    <a:pt x="496" y="377"/>
                  </a:cubicBezTo>
                  <a:cubicBezTo>
                    <a:pt x="501" y="381"/>
                    <a:pt x="501" y="381"/>
                    <a:pt x="501" y="381"/>
                  </a:cubicBezTo>
                  <a:cubicBezTo>
                    <a:pt x="510" y="388"/>
                    <a:pt x="513" y="392"/>
                    <a:pt x="513" y="399"/>
                  </a:cubicBezTo>
                  <a:cubicBezTo>
                    <a:pt x="513" y="406"/>
                    <a:pt x="509" y="413"/>
                    <a:pt x="499" y="413"/>
                  </a:cubicBezTo>
                  <a:cubicBezTo>
                    <a:pt x="492" y="413"/>
                    <a:pt x="485" y="410"/>
                    <a:pt x="484" y="403"/>
                  </a:cubicBezTo>
                  <a:cubicBezTo>
                    <a:pt x="483" y="401"/>
                    <a:pt x="483" y="400"/>
                    <a:pt x="483" y="399"/>
                  </a:cubicBezTo>
                  <a:cubicBezTo>
                    <a:pt x="483" y="398"/>
                    <a:pt x="484" y="398"/>
                    <a:pt x="483" y="397"/>
                  </a:cubicBezTo>
                  <a:cubicBezTo>
                    <a:pt x="483" y="397"/>
                    <a:pt x="482" y="397"/>
                    <a:pt x="482" y="397"/>
                  </a:cubicBezTo>
                  <a:cubicBezTo>
                    <a:pt x="480" y="397"/>
                    <a:pt x="480" y="398"/>
                    <a:pt x="480" y="399"/>
                  </a:cubicBezTo>
                  <a:cubicBezTo>
                    <a:pt x="480" y="401"/>
                    <a:pt x="479" y="405"/>
                    <a:pt x="479" y="411"/>
                  </a:cubicBezTo>
                  <a:cubicBezTo>
                    <a:pt x="479" y="413"/>
                    <a:pt x="480" y="415"/>
                    <a:pt x="482" y="416"/>
                  </a:cubicBezTo>
                  <a:cubicBezTo>
                    <a:pt x="482" y="415"/>
                    <a:pt x="482" y="415"/>
                    <a:pt x="482" y="415"/>
                  </a:cubicBezTo>
                  <a:cubicBezTo>
                    <a:pt x="482" y="416"/>
                    <a:pt x="482" y="416"/>
                    <a:pt x="482" y="416"/>
                  </a:cubicBezTo>
                  <a:cubicBezTo>
                    <a:pt x="486" y="418"/>
                    <a:pt x="491" y="419"/>
                    <a:pt x="496" y="4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2706688" y="1905000"/>
            <a:ext cx="371633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7" name="Rectangle 5"/>
          <p:cNvSpPr>
            <a:spLocks noChangeArrowheads="1"/>
          </p:cNvSpPr>
          <p:nvPr userDrawn="1"/>
        </p:nvSpPr>
        <p:spPr bwMode="auto">
          <a:xfrm>
            <a:off x="2709863" y="1905000"/>
            <a:ext cx="3713162" cy="298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2709863" y="3168650"/>
            <a:ext cx="3713162" cy="296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3" name="Group 2"/>
          <p:cNvGrpSpPr>
            <a:grpSpLocks/>
          </p:cNvGrpSpPr>
          <p:nvPr userDrawn="1"/>
        </p:nvGrpSpPr>
        <p:grpSpPr bwMode="auto">
          <a:xfrm>
            <a:off x="2708275" y="2260600"/>
            <a:ext cx="3714750" cy="842963"/>
            <a:chOff x="742" y="1424"/>
            <a:chExt cx="4264" cy="531"/>
          </a:xfrm>
        </p:grpSpPr>
        <p:sp>
          <p:nvSpPr>
            <p:cNvPr id="74" name="Line 3"/>
            <p:cNvSpPr>
              <a:spLocks noChangeShapeType="1"/>
            </p:cNvSpPr>
            <p:nvPr userDrawn="1"/>
          </p:nvSpPr>
          <p:spPr bwMode="auto">
            <a:xfrm>
              <a:off x="742" y="1424"/>
              <a:ext cx="4264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4"/>
            <p:cNvSpPr>
              <a:spLocks noChangeShapeType="1"/>
            </p:cNvSpPr>
            <p:nvPr userDrawn="1"/>
          </p:nvSpPr>
          <p:spPr bwMode="auto">
            <a:xfrm>
              <a:off x="742" y="1955"/>
              <a:ext cx="4264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7311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288" y="1484313"/>
            <a:ext cx="8064500" cy="4537075"/>
          </a:xfrm>
        </p:spPr>
        <p:txBody>
          <a:bodyPr/>
          <a:lstStyle>
            <a:lvl1pPr marL="231775" indent="-231775">
              <a:defRPr/>
            </a:lvl1pPr>
            <a:lvl2pPr marL="458788" indent="-225425" defTabSz="969963">
              <a:buFont typeface="Arial" pitchFamily="34" charset="0"/>
              <a:buChar char="•"/>
              <a:defRPr/>
            </a:lvl2pPr>
            <a:lvl3pPr marL="681038" indent="-2286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6BE3-C24E-41E0-9F18-9C015723A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44DF9-462B-48BE-B58E-2567733907B3}" type="datetime1">
              <a:rPr lang="fr-FR" smtClean="0"/>
              <a:pPr>
                <a:defRPr/>
              </a:pPr>
              <a:t>19/10/15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Women Chair project/msp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24C01-DAE9-410B-B4FB-A1F2FA1699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AF4FC-DACF-416C-AA7F-5293773CB94A}" type="datetime1">
              <a:rPr lang="fr-FR" smtClean="0"/>
              <a:pPr>
                <a:defRPr/>
              </a:pPr>
              <a:t>19/10/15</a:t>
            </a:fld>
            <a:endParaRPr lang="fr-F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Women Chair project/msp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91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5900" y="0"/>
            <a:ext cx="8135938" cy="593725"/>
          </a:xfrm>
          <a:prstGeom prst="rect">
            <a:avLst/>
          </a:prstGeom>
        </p:spPr>
        <p:txBody>
          <a:bodyPr vert="horz" lIns="0" tIns="0" rIns="0" bIns="3600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55650" y="2060575"/>
            <a:ext cx="7777163" cy="41767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0"/>
            <a:endParaRPr lang="fr-FR" dirty="0" smtClean="0"/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31" name="ZoneTexte 13"/>
          <p:cNvSpPr txBox="1">
            <a:spLocks noChangeArrowheads="1"/>
          </p:cNvSpPr>
          <p:nvPr/>
        </p:nvSpPr>
        <p:spPr bwMode="gray">
          <a:xfrm>
            <a:off x="107950" y="6524625"/>
            <a:ext cx="5032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ESSEC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0" y="593725"/>
            <a:ext cx="9144000" cy="2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 bwMode="gray">
          <a:xfrm>
            <a:off x="0" y="6502400"/>
            <a:ext cx="9144000" cy="2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034" name="Imag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6513" y="619125"/>
            <a:ext cx="9180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e la date 16"/>
          <p:cNvSpPr>
            <a:spLocks noGrp="1"/>
          </p:cNvSpPr>
          <p:nvPr>
            <p:ph type="dt" sz="half" idx="2"/>
          </p:nvPr>
        </p:nvSpPr>
        <p:spPr>
          <a:xfrm>
            <a:off x="6000760" y="6500834"/>
            <a:ext cx="1857388" cy="357166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24 septembre 2014</a:t>
            </a:r>
            <a:endParaRPr lang="fr-FR" dirty="0"/>
          </a:p>
        </p:txBody>
      </p:sp>
      <p:sp>
        <p:nvSpPr>
          <p:cNvPr id="12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532813" y="6526206"/>
            <a:ext cx="601662" cy="330200"/>
          </a:xfrm>
          <a:prstGeom prst="rect">
            <a:avLst/>
          </a:prstGeom>
        </p:spPr>
        <p:txBody>
          <a:bodyPr anchor="ctr"/>
          <a:lstStyle>
            <a:lvl1pPr algn="ctr">
              <a:defRPr sz="80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BE0585-6A4E-4561-8CAB-0B5922825D2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pied de page 18"/>
          <p:cNvSpPr>
            <a:spLocks noGrp="1"/>
          </p:cNvSpPr>
          <p:nvPr>
            <p:ph type="ftr" sz="quarter" idx="3"/>
          </p:nvPr>
        </p:nvSpPr>
        <p:spPr>
          <a:xfrm>
            <a:off x="857224" y="6500834"/>
            <a:ext cx="3286148" cy="357166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- TITRE DE LA PRÉSENTATION -</a:t>
            </a:r>
            <a:endParaRPr lang="fr-FR" dirty="0"/>
          </a:p>
        </p:txBody>
      </p:sp>
      <p:pic>
        <p:nvPicPr>
          <p:cNvPr id="14" name="Picture 10" descr="N_Essec_ecusson_HD.jpg"/>
          <p:cNvPicPr>
            <a:picLocks noChangeAspect="1"/>
          </p:cNvPicPr>
          <p:nvPr/>
        </p:nvPicPr>
        <p:blipFill>
          <a:blip r:embed="rId11"/>
          <a:srcRect l="9093" t="16670" r="18172" b="16656"/>
          <a:stretch>
            <a:fillRect/>
          </a:stretch>
        </p:blipFill>
        <p:spPr bwMode="auto">
          <a:xfrm>
            <a:off x="4286248" y="6532562"/>
            <a:ext cx="3238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 kern="1200" cap="all">
          <a:solidFill>
            <a:schemeClr val="accent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FS Lola ExtraBold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FS Lola ExtraBold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FS Lola ExtraBold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FS Lola ExtraBold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FS Lola ExtraBold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FS Lola ExtraBold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FS Lola ExtraBold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FS Lola ExtraBold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1600" kern="1200" cap="none" baseline="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algn="just" rtl="0" eaLnBrk="1" fontAlgn="base" hangingPunct="1">
        <a:spcBef>
          <a:spcPct val="0"/>
        </a:spcBef>
        <a:spcAft>
          <a:spcPct val="0"/>
        </a:spcAft>
        <a:buFont typeface="Arial" pitchFamily="34" charset="0"/>
        <a:defRPr sz="1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82563" indent="-182563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30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357188" indent="-177800" algn="l" rtl="0" eaLnBrk="1" fontAlgn="base" hangingPunct="1">
        <a:spcBef>
          <a:spcPct val="0"/>
        </a:spcBef>
        <a:spcAft>
          <a:spcPct val="0"/>
        </a:spcAft>
        <a:buSzPct val="13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630238" indent="-161925" algn="l" rtl="0" eaLnBrk="1" fontAlgn="base" hangingPunct="1">
        <a:spcBef>
          <a:spcPct val="0"/>
        </a:spcBef>
        <a:spcAft>
          <a:spcPct val="0"/>
        </a:spcAft>
        <a:buSzPct val="130000"/>
        <a:buFont typeface="FS Lola" charset="0"/>
        <a:buChar char="-"/>
        <a:defRPr sz="13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://www.cede-essec.fr/" TargetMode="Externa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qualitiqu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/>
          </p:cNvSpPr>
          <p:nvPr>
            <p:ph type="body" sz="quarter" idx="13"/>
          </p:nvPr>
        </p:nvSpPr>
        <p:spPr>
          <a:xfrm>
            <a:off x="215900" y="4653136"/>
            <a:ext cx="8748588" cy="900100"/>
          </a:xfrm>
        </p:spPr>
        <p:txBody>
          <a:bodyPr/>
          <a:lstStyle/>
          <a:p>
            <a:r>
              <a:rPr lang="fr-FR" sz="2000" dirty="0" smtClean="0"/>
              <a:t>Porté par la professeure </a:t>
            </a:r>
            <a:r>
              <a:rPr lang="fr-FR" sz="2000" dirty="0"/>
              <a:t>V</a:t>
            </a:r>
            <a:r>
              <a:rPr lang="fr-FR" sz="2000" dirty="0" smtClean="0"/>
              <a:t>iviane de Beaufort</a:t>
            </a:r>
          </a:p>
          <a:p>
            <a:r>
              <a:rPr lang="fr-FR" sz="2000" dirty="0" smtClean="0"/>
              <a:t>Au sein du Centre Européen de Droit et Economie de l’ESSEC </a:t>
            </a:r>
            <a:r>
              <a:rPr lang="fr-FR" sz="2000" dirty="0"/>
              <a:t>(www.cede-essec.fr </a:t>
            </a:r>
            <a:endParaRPr lang="fr-FR" sz="2000" dirty="0" smtClean="0"/>
          </a:p>
        </p:txBody>
      </p:sp>
      <p:sp>
        <p:nvSpPr>
          <p:cNvPr id="8194" name="Rectangle 5"/>
          <p:cNvSpPr>
            <a:spLocks noGrp="1"/>
          </p:cNvSpPr>
          <p:nvPr>
            <p:ph type="ctrTitle" idx="4294967295"/>
          </p:nvPr>
        </p:nvSpPr>
        <p:spPr>
          <a:xfrm>
            <a:off x="0" y="3212976"/>
            <a:ext cx="9144000" cy="1008112"/>
          </a:xfrm>
          <a:solidFill>
            <a:srgbClr val="177199">
              <a:alpha val="45098"/>
            </a:srgb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/>
            </a:r>
            <a:br>
              <a:rPr lang="fr-FR" sz="2400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Programme </a:t>
            </a:r>
            <a:r>
              <a:rPr lang="fr-FR" sz="2400" dirty="0">
                <a:solidFill>
                  <a:schemeClr val="bg1"/>
                </a:solidFill>
              </a:rPr>
              <a:t/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« </a:t>
            </a:r>
            <a:r>
              <a:rPr lang="fr-FR" sz="2400" dirty="0" err="1">
                <a:solidFill>
                  <a:schemeClr val="bg1"/>
                </a:solidFill>
              </a:rPr>
              <a:t>Governance</a:t>
            </a:r>
            <a:r>
              <a:rPr lang="fr-FR" sz="2400" dirty="0">
                <a:solidFill>
                  <a:schemeClr val="bg1"/>
                </a:solidFill>
              </a:rPr>
              <a:t>, </a:t>
            </a:r>
            <a:r>
              <a:rPr lang="fr-FR" sz="2400" dirty="0" smtClean="0">
                <a:solidFill>
                  <a:schemeClr val="bg1"/>
                </a:solidFill>
              </a:rPr>
              <a:t>Gender and </a:t>
            </a:r>
            <a:r>
              <a:rPr lang="fr-FR" sz="2400" dirty="0" err="1" smtClean="0">
                <a:solidFill>
                  <a:schemeClr val="bg1"/>
                </a:solidFill>
              </a:rPr>
              <a:t>Empowerment</a:t>
            </a:r>
            <a:r>
              <a:rPr lang="fr-FR" sz="2400" dirty="0">
                <a:solidFill>
                  <a:schemeClr val="bg1"/>
                </a:solidFill>
              </a:rPr>
              <a:t> </a:t>
            </a:r>
            <a:r>
              <a:rPr lang="fr-FR" sz="2400" dirty="0" smtClean="0">
                <a:solidFill>
                  <a:schemeClr val="bg1"/>
                </a:solidFill>
              </a:rPr>
              <a:t>»</a:t>
            </a:r>
            <a:br>
              <a:rPr lang="fr-FR" sz="2400" dirty="0" smtClean="0">
                <a:solidFill>
                  <a:schemeClr val="bg1"/>
                </a:solidFill>
              </a:rPr>
            </a:br>
            <a:endParaRPr lang="fr-F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5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593725"/>
          </a:xfrm>
        </p:spPr>
        <p:txBody>
          <a:bodyPr/>
          <a:lstStyle/>
          <a:p>
            <a:r>
              <a:rPr lang="fr-FR" sz="2000" dirty="0" smtClean="0"/>
              <a:t>Accélérer la mixité au sein de l’entreprise et des processus de gouvernance</a:t>
            </a:r>
            <a:endParaRPr lang="fr-FR" sz="20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59532" y="1268760"/>
            <a:ext cx="8424936" cy="50405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90500">
              <a:lnSpc>
                <a:spcPct val="100000"/>
              </a:lnSpc>
            </a:pPr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dirty="0">
                <a:solidFill>
                  <a:schemeClr val="tx1"/>
                </a:solidFill>
              </a:rPr>
              <a:t>crise </a:t>
            </a:r>
            <a:r>
              <a:rPr lang="fr-FR" dirty="0" smtClean="0">
                <a:solidFill>
                  <a:schemeClr val="tx1"/>
                </a:solidFill>
              </a:rPr>
              <a:t>que nous traversons est structurelle et démontre l’obsolescence </a:t>
            </a:r>
            <a:r>
              <a:rPr lang="fr-FR" dirty="0">
                <a:solidFill>
                  <a:schemeClr val="tx1"/>
                </a:solidFill>
              </a:rPr>
              <a:t>du </a:t>
            </a:r>
            <a:r>
              <a:rPr lang="fr-FR" dirty="0" smtClean="0">
                <a:solidFill>
                  <a:schemeClr val="tx1"/>
                </a:solidFill>
              </a:rPr>
              <a:t>modèle. Elle doit ouvrir </a:t>
            </a:r>
            <a:r>
              <a:rPr lang="fr-FR" dirty="0">
                <a:solidFill>
                  <a:schemeClr val="tx1"/>
                </a:solidFill>
              </a:rPr>
              <a:t>la voie à des </a:t>
            </a:r>
            <a:r>
              <a:rPr lang="fr-FR" dirty="0" smtClean="0">
                <a:solidFill>
                  <a:schemeClr val="tx1"/>
                </a:solidFill>
              </a:rPr>
              <a:t>changements profonds </a:t>
            </a:r>
            <a:r>
              <a:rPr lang="fr-FR" dirty="0">
                <a:solidFill>
                  <a:schemeClr val="tx1"/>
                </a:solidFill>
              </a:rPr>
              <a:t>des moteurs et </a:t>
            </a:r>
            <a:r>
              <a:rPr lang="fr-FR" dirty="0" smtClean="0">
                <a:solidFill>
                  <a:schemeClr val="tx1"/>
                </a:solidFill>
              </a:rPr>
              <a:t>processus </a:t>
            </a:r>
            <a:r>
              <a:rPr lang="fr-FR" dirty="0">
                <a:solidFill>
                  <a:schemeClr val="tx1"/>
                </a:solidFill>
              </a:rPr>
              <a:t>de </a:t>
            </a:r>
            <a:r>
              <a:rPr lang="fr-FR" dirty="0" smtClean="0">
                <a:solidFill>
                  <a:schemeClr val="tx1"/>
                </a:solidFill>
              </a:rPr>
              <a:t>gouvernance et remettre le rôle de l’homme au cœur du système</a:t>
            </a:r>
          </a:p>
          <a:p>
            <a:pPr marL="190500">
              <a:lnSpc>
                <a:spcPct val="100000"/>
              </a:lnSpc>
            </a:pPr>
            <a:endParaRPr lang="fr-FR" dirty="0" smtClean="0">
              <a:solidFill>
                <a:schemeClr val="tx1"/>
              </a:solidFill>
            </a:endParaRPr>
          </a:p>
          <a:p>
            <a:pPr marL="190500">
              <a:lnSpc>
                <a:spcPct val="100000"/>
              </a:lnSpc>
            </a:pPr>
            <a:r>
              <a:rPr lang="fr-FR" b="1" dirty="0" smtClean="0">
                <a:solidFill>
                  <a:schemeClr val="tx1"/>
                </a:solidFill>
              </a:rPr>
              <a:t>Au nombre des questions, celles de </a:t>
            </a:r>
            <a:r>
              <a:rPr lang="fr-FR" b="1" dirty="0">
                <a:solidFill>
                  <a:schemeClr val="tx1"/>
                </a:solidFill>
              </a:rPr>
              <a:t>la mixité se taille la part </a:t>
            </a:r>
            <a:r>
              <a:rPr lang="fr-FR" b="1" dirty="0" smtClean="0">
                <a:solidFill>
                  <a:schemeClr val="tx1"/>
                </a:solidFill>
              </a:rPr>
              <a:t>belle et interpelle désormais l’ensemble de notre économie et de notre société!</a:t>
            </a:r>
            <a:r>
              <a:rPr lang="fr-FR" sz="1800" dirty="0" smtClean="0"/>
              <a:t>.</a:t>
            </a:r>
            <a:endParaRPr lang="fr-FR" sz="1800" dirty="0"/>
          </a:p>
          <a:p>
            <a:pPr algn="ctr">
              <a:lnSpc>
                <a:spcPct val="100000"/>
              </a:lnSpc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7857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380238" cy="593725"/>
          </a:xfrm>
        </p:spPr>
        <p:txBody>
          <a:bodyPr/>
          <a:lstStyle/>
          <a:p>
            <a:pPr lvl="2"/>
            <a:r>
              <a:rPr lang="fr-FR" sz="1600" dirty="0" smtClean="0">
                <a:ea typeface="ＭＳ Ｐゴシック" pitchFamily="34" charset="-128"/>
              </a:rPr>
              <a:t/>
            </a:r>
            <a:br>
              <a:rPr lang="fr-FR" sz="1600" dirty="0" smtClean="0">
                <a:ea typeface="ＭＳ Ｐゴシック" pitchFamily="34" charset="-128"/>
              </a:rPr>
            </a:br>
            <a:r>
              <a:rPr lang="fr-FR" sz="1600" dirty="0" smtClean="0">
                <a:ea typeface="ＭＳ Ｐゴシック" pitchFamily="34" charset="-128"/>
              </a:rPr>
              <a:t>Pourquoi l’ESSEC ?</a:t>
            </a:r>
            <a:r>
              <a:rPr lang="fr-FR" sz="1600" dirty="0">
                <a:ea typeface="ＭＳ Ｐゴシック" pitchFamily="34" charset="-128"/>
                <a:cs typeface="Arial" pitchFamily="34" charset="0"/>
              </a:rPr>
              <a:t> Une MARQUE de REFERENCE </a:t>
            </a:r>
            <a:r>
              <a:rPr lang="fr-FR" sz="1600" dirty="0" smtClean="0">
                <a:ea typeface="ＭＳ Ｐゴシック" pitchFamily="34" charset="-128"/>
                <a:cs typeface="Arial" pitchFamily="34" charset="0"/>
              </a:rPr>
              <a:t>– Une Ecole ENGAGEE</a:t>
            </a:r>
            <a:r>
              <a:rPr lang="fr-FR" sz="1600" dirty="0">
                <a:ea typeface="ＭＳ Ｐゴシック" pitchFamily="34" charset="-128"/>
                <a:cs typeface="Arial" pitchFamily="34" charset="0"/>
              </a:rPr>
              <a:t/>
            </a:r>
            <a:br>
              <a:rPr lang="fr-FR" sz="1600" dirty="0">
                <a:ea typeface="ＭＳ Ｐゴシック" pitchFamily="34" charset="-128"/>
                <a:cs typeface="Arial" pitchFamily="34" charset="0"/>
              </a:rPr>
            </a:br>
            <a:endParaRPr lang="fr-FR" sz="1600" dirty="0" smtClean="0">
              <a:ea typeface="ＭＳ Ｐゴシック" pitchFamily="34" charset="-128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179512" y="1268760"/>
            <a:ext cx="8712968" cy="5184576"/>
          </a:xfrm>
        </p:spPr>
        <p:txBody>
          <a:bodyPr/>
          <a:lstStyle/>
          <a:p>
            <a:pPr marL="0" lvl="2" indent="0">
              <a:lnSpc>
                <a:spcPct val="90000"/>
              </a:lnSpc>
              <a:buClrTx/>
              <a:buSzTx/>
              <a:buNone/>
            </a:pPr>
            <a:r>
              <a:rPr lang="fr-FR" sz="2000" b="1" dirty="0" smtClean="0">
                <a:ea typeface="ＭＳ Ｐゴシック" pitchFamily="34" charset="-128"/>
                <a:cs typeface="Arial" pitchFamily="34" charset="0"/>
              </a:rPr>
              <a:t>Une </a:t>
            </a:r>
            <a:r>
              <a:rPr lang="fr-FR" sz="2000" b="1" dirty="0">
                <a:ea typeface="ＭＳ Ｐゴシック" pitchFamily="34" charset="-128"/>
                <a:cs typeface="Arial" pitchFamily="34" charset="0"/>
              </a:rPr>
              <a:t>MARQUE de REFERENCE </a:t>
            </a:r>
            <a:r>
              <a:rPr lang="fr-FR" sz="1600" b="1" dirty="0" smtClean="0">
                <a:ea typeface="ＭＳ Ｐゴシック" pitchFamily="34" charset="-128"/>
                <a:cs typeface="Arial" pitchFamily="34" charset="0"/>
              </a:rPr>
              <a:t>- Top </a:t>
            </a:r>
            <a:r>
              <a:rPr lang="fr-FR" sz="1600" b="1" dirty="0">
                <a:ea typeface="ＭＳ Ｐゴシック" pitchFamily="34" charset="-128"/>
                <a:cs typeface="Arial" pitchFamily="34" charset="0"/>
              </a:rPr>
              <a:t>15 mondial</a:t>
            </a:r>
            <a:r>
              <a:rPr lang="fr-FR" sz="1600" b="1" dirty="0">
                <a:cs typeface="Arial" pitchFamily="34" charset="0"/>
              </a:rPr>
              <a:t> </a:t>
            </a:r>
            <a:endParaRPr lang="fr-FR" sz="1600" b="1" dirty="0" smtClean="0">
              <a:cs typeface="Arial" pitchFamily="34" charset="0"/>
            </a:endParaRPr>
          </a:p>
          <a:p>
            <a:pPr marL="0" lvl="2" indent="0">
              <a:lnSpc>
                <a:spcPct val="90000"/>
              </a:lnSpc>
              <a:buClrTx/>
              <a:buSzTx/>
              <a:buNone/>
            </a:pPr>
            <a:r>
              <a:rPr lang="fr-FR" sz="1600" b="1" dirty="0" smtClean="0">
                <a:cs typeface="Arial" pitchFamily="34" charset="0"/>
              </a:rPr>
              <a:t> </a:t>
            </a:r>
            <a:r>
              <a:rPr lang="fr-FR" sz="1600" dirty="0">
                <a:ea typeface="ＭＳ Ｐゴシック" pitchFamily="34" charset="-128"/>
                <a:cs typeface="Arial" pitchFamily="34" charset="0"/>
              </a:rPr>
              <a:t>30 % d’étudiants internationaux et une présence dans le monde via un réseau </a:t>
            </a:r>
            <a:r>
              <a:rPr lang="fr-FR" sz="1600" dirty="0" err="1">
                <a:ea typeface="ＭＳ Ｐゴシック" pitchFamily="34" charset="-128"/>
                <a:cs typeface="Arial" pitchFamily="34" charset="0"/>
              </a:rPr>
              <a:t>alumni</a:t>
            </a:r>
            <a:r>
              <a:rPr lang="fr-FR" sz="1600" dirty="0">
                <a:ea typeface="ＭＳ Ｐゴシック" pitchFamily="34" charset="-128"/>
                <a:cs typeface="Arial" pitchFamily="34" charset="0"/>
              </a:rPr>
              <a:t> fort et le Campus de Singapour </a:t>
            </a:r>
          </a:p>
          <a:p>
            <a:pPr marL="271463" lvl="2">
              <a:buFont typeface="Arial" charset="0"/>
              <a:buChar char="•"/>
            </a:pPr>
            <a:r>
              <a:rPr lang="fr-FR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4200 étudiants/an</a:t>
            </a:r>
          </a:p>
          <a:p>
            <a:pPr marL="271463" lvl="2">
              <a:buFont typeface="Arial" charset="0"/>
              <a:buChar char="•"/>
            </a:pPr>
            <a:r>
              <a:rPr lang="fr-FR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6000 participants/an en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Executive</a:t>
            </a:r>
            <a:r>
              <a:rPr lang="fr-FR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Education</a:t>
            </a:r>
          </a:p>
          <a:p>
            <a:pPr marL="0" indent="0">
              <a:buNone/>
            </a:pPr>
            <a:endParaRPr lang="fr-FR" sz="20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tx1"/>
                </a:solidFill>
                <a:ea typeface="ＭＳ Ｐゴシック" pitchFamily="34" charset="-128"/>
              </a:rPr>
              <a:t>Une </a:t>
            </a:r>
            <a:r>
              <a:rPr lang="fr-FR" sz="2000" b="1" dirty="0">
                <a:solidFill>
                  <a:schemeClr val="tx1"/>
                </a:solidFill>
                <a:ea typeface="ＭＳ Ｐゴシック" pitchFamily="34" charset="-128"/>
              </a:rPr>
              <a:t>école engagée pour l’Egalité F/H</a:t>
            </a:r>
          </a:p>
          <a:p>
            <a:pPr marL="271463" lvl="2">
              <a:buFont typeface="Arial" charset="0"/>
              <a:buChar char="•"/>
            </a:pPr>
            <a:r>
              <a:rPr lang="fr-FR" sz="1600" dirty="0">
                <a:ea typeface="ＭＳ Ｐゴシック" pitchFamily="34" charset="-128"/>
                <a:cs typeface="Arial" pitchFamily="34" charset="0"/>
              </a:rPr>
              <a:t>A</a:t>
            </a:r>
            <a:r>
              <a:rPr lang="fr-FR" sz="1600" dirty="0" smtClean="0">
                <a:ea typeface="ＭＳ Ｐゴシック" pitchFamily="34" charset="-128"/>
                <a:cs typeface="Arial" pitchFamily="34" charset="0"/>
              </a:rPr>
              <a:t>dhésion </a:t>
            </a:r>
            <a:r>
              <a:rPr lang="fr-FR" sz="1600" dirty="0">
                <a:ea typeface="ＭＳ Ｐゴシック" pitchFamily="34" charset="-128"/>
                <a:cs typeface="Arial" pitchFamily="34" charset="0"/>
              </a:rPr>
              <a:t>à  la </a:t>
            </a:r>
            <a:r>
              <a:rPr lang="fr-FR" sz="1600" b="1" dirty="0">
                <a:ea typeface="ＭＳ Ｐゴシック" pitchFamily="34" charset="-128"/>
                <a:cs typeface="Arial" pitchFamily="34" charset="0"/>
              </a:rPr>
              <a:t>Charte Egalité de la Conférence des Grandes Ecoles en 2013, </a:t>
            </a:r>
            <a:r>
              <a:rPr lang="fr-FR" sz="1600" dirty="0">
                <a:ea typeface="ＭＳ Ｐゴシック" pitchFamily="34" charset="-128"/>
                <a:cs typeface="Arial" pitchFamily="34" charset="0"/>
              </a:rPr>
              <a:t>dont </a:t>
            </a:r>
            <a:r>
              <a:rPr lang="fr-FR" sz="1600" dirty="0" err="1">
                <a:ea typeface="ＭＳ Ｐゴシック" pitchFamily="34" charset="-128"/>
                <a:cs typeface="Arial" pitchFamily="34" charset="0"/>
              </a:rPr>
              <a:t>VdB</a:t>
            </a:r>
            <a:r>
              <a:rPr lang="fr-FR" sz="1600" dirty="0">
                <a:ea typeface="ＭＳ Ｐゴシック" pitchFamily="34" charset="-128"/>
                <a:cs typeface="Arial" pitchFamily="34" charset="0"/>
              </a:rPr>
              <a:t> est la professeure </a:t>
            </a:r>
            <a:r>
              <a:rPr lang="fr-FR" sz="1600" dirty="0" smtClean="0">
                <a:ea typeface="ＭＳ Ｐゴシック" pitchFamily="34" charset="-128"/>
                <a:cs typeface="Arial" pitchFamily="34" charset="0"/>
              </a:rPr>
              <a:t>référente :Conférences</a:t>
            </a:r>
            <a:r>
              <a:rPr lang="fr-FR" sz="1600" dirty="0">
                <a:ea typeface="ＭＳ Ｐゴシック" pitchFamily="34" charset="-128"/>
                <a:cs typeface="Arial" pitchFamily="34" charset="0"/>
              </a:rPr>
              <a:t>, Ateliers de sensibilisation auprès </a:t>
            </a:r>
            <a:r>
              <a:rPr lang="fr-FR" sz="1600" dirty="0" smtClean="0">
                <a:ea typeface="ＭＳ Ｐゴシック" pitchFamily="34" charset="-128"/>
                <a:cs typeface="Arial" pitchFamily="34" charset="0"/>
              </a:rPr>
              <a:t>des étudiants - accompagnement </a:t>
            </a:r>
            <a:r>
              <a:rPr lang="fr-FR" sz="1600" dirty="0">
                <a:ea typeface="ＭＳ Ｐゴシック" pitchFamily="34" charset="-128"/>
                <a:cs typeface="Arial" pitchFamily="34" charset="0"/>
              </a:rPr>
              <a:t>différencié des </a:t>
            </a:r>
            <a:r>
              <a:rPr lang="fr-FR" sz="1600" dirty="0" err="1">
                <a:ea typeface="ＭＳ Ｐゴシック" pitchFamily="34" charset="-128"/>
                <a:cs typeface="Arial" pitchFamily="34" charset="0"/>
              </a:rPr>
              <a:t>étudiantEs</a:t>
            </a:r>
            <a:r>
              <a:rPr lang="fr-FR" sz="1600" dirty="0">
                <a:ea typeface="ＭＳ Ｐゴシック" pitchFamily="34" charset="-128"/>
                <a:cs typeface="Arial" pitchFamily="34" charset="0"/>
              </a:rPr>
              <a:t> (Atelier sur la négociation de </a:t>
            </a:r>
            <a:r>
              <a:rPr lang="fr-FR" sz="1600" dirty="0" smtClean="0">
                <a:ea typeface="ＭＳ Ｐゴシック" pitchFamily="34" charset="-128"/>
                <a:cs typeface="Arial" pitchFamily="34" charset="0"/>
              </a:rPr>
              <a:t>salaire et </a:t>
            </a:r>
            <a:r>
              <a:rPr lang="fr-FR" sz="1600" dirty="0">
                <a:ea typeface="ＭＳ Ｐゴシック" pitchFamily="34" charset="-128"/>
                <a:cs typeface="Arial" pitchFamily="34" charset="0"/>
              </a:rPr>
              <a:t>la Carrière, liens avec le Club ESSEC WOMEN ALUMNI)</a:t>
            </a:r>
          </a:p>
          <a:p>
            <a:pPr marL="271463" lvl="2">
              <a:buFont typeface="Arial" charset="0"/>
              <a:buChar char="•"/>
            </a:pPr>
            <a:r>
              <a:rPr lang="fr-FR" sz="1600" b="1" dirty="0">
                <a:ea typeface="ＭＳ Ｐゴシック" pitchFamily="34" charset="-128"/>
                <a:cs typeface="Arial" pitchFamily="34" charset="0"/>
              </a:rPr>
              <a:t>Les 3 </a:t>
            </a:r>
            <a:r>
              <a:rPr lang="fr-FR" sz="1600" b="1" dirty="0" err="1">
                <a:ea typeface="ＭＳ Ｐゴシック" pitchFamily="34" charset="-128"/>
                <a:cs typeface="Arial" pitchFamily="34" charset="0"/>
              </a:rPr>
              <a:t>Women</a:t>
            </a:r>
            <a:r>
              <a:rPr lang="fr-FR" sz="1600" b="1" dirty="0">
                <a:ea typeface="ＭＳ Ｐゴシック" pitchFamily="34" charset="-128"/>
                <a:cs typeface="Arial" pitchFamily="34" charset="0"/>
              </a:rPr>
              <a:t>-ESSEC </a:t>
            </a:r>
            <a:r>
              <a:rPr lang="fr-FR" sz="1600" dirty="0">
                <a:ea typeface="ＭＳ Ｐゴシック" pitchFamily="34" charset="-128"/>
                <a:cs typeface="Arial" pitchFamily="34" charset="0"/>
              </a:rPr>
              <a:t>programmes </a:t>
            </a:r>
            <a:r>
              <a:rPr lang="fr-FR" sz="1600" dirty="0" err="1">
                <a:ea typeface="ＭＳ Ｐゴシック" pitchFamily="34" charset="-128"/>
                <a:cs typeface="Arial" pitchFamily="34" charset="0"/>
              </a:rPr>
              <a:t>Executive</a:t>
            </a:r>
            <a:r>
              <a:rPr lang="fr-FR" sz="1600" dirty="0">
                <a:ea typeface="ＭＳ Ｐゴシック" pitchFamily="34" charset="-128"/>
                <a:cs typeface="Arial" pitchFamily="34" charset="0"/>
              </a:rPr>
              <a:t> </a:t>
            </a:r>
            <a:endParaRPr lang="fr-FR" sz="1600" dirty="0">
              <a:ea typeface="ＭＳ Ｐゴシック" pitchFamily="34" charset="-128"/>
            </a:endParaRPr>
          </a:p>
          <a:p>
            <a:pPr marL="271463" lvl="2">
              <a:buFont typeface="Arial" charset="0"/>
              <a:buChar char="•"/>
            </a:pPr>
            <a:r>
              <a:rPr lang="fr-FR" sz="1600" b="1" dirty="0">
                <a:ea typeface="ＭＳ Ｐゴシック" pitchFamily="34" charset="-128"/>
              </a:rPr>
              <a:t>La Chaire “Leadership &amp; </a:t>
            </a:r>
            <a:r>
              <a:rPr lang="fr-FR" sz="1600" b="1" dirty="0" err="1">
                <a:ea typeface="ＭＳ Ｐゴシック" pitchFamily="34" charset="-128"/>
              </a:rPr>
              <a:t>Diversity</a:t>
            </a:r>
            <a:r>
              <a:rPr lang="fr-FR" sz="1600" b="1" dirty="0">
                <a:ea typeface="ＭＳ Ｐゴシック" pitchFamily="34" charset="-128"/>
              </a:rPr>
              <a:t>  </a:t>
            </a:r>
            <a:r>
              <a:rPr lang="fr-FR" sz="1600" dirty="0">
                <a:ea typeface="ＭＳ Ｐゴシック" pitchFamily="34" charset="-128"/>
              </a:rPr>
              <a:t>en connexion sur les </a:t>
            </a:r>
            <a:r>
              <a:rPr lang="fr-FR" sz="1600" dirty="0" err="1">
                <a:ea typeface="ＭＳ Ｐゴシック" pitchFamily="34" charset="-128"/>
              </a:rPr>
              <a:t>Gender</a:t>
            </a:r>
            <a:r>
              <a:rPr lang="fr-FR" sz="1600" dirty="0">
                <a:ea typeface="ＭＳ Ｐゴシック" pitchFamily="34" charset="-128"/>
              </a:rPr>
              <a:t> issues et le </a:t>
            </a:r>
            <a:r>
              <a:rPr lang="fr-FR" sz="1600" b="1" dirty="0">
                <a:ea typeface="ＭＳ Ｐゴシック" pitchFamily="34" charset="-128"/>
              </a:rPr>
              <a:t>Centre d’Excellence RSE</a:t>
            </a:r>
          </a:p>
          <a:p>
            <a:pPr marL="271463" lvl="2">
              <a:buFont typeface="Arial" charset="0"/>
              <a:buChar char="•"/>
            </a:pPr>
            <a:r>
              <a:rPr lang="fr-FR" sz="1600" dirty="0" smtClean="0">
                <a:ea typeface="ＭＳ Ｐゴシック" pitchFamily="34" charset="-128"/>
              </a:rPr>
              <a:t>Liens avec les Centre </a:t>
            </a:r>
            <a:r>
              <a:rPr lang="fr-FR" sz="1600" dirty="0">
                <a:ea typeface="ＭＳ Ｐゴシック" pitchFamily="34" charset="-128"/>
              </a:rPr>
              <a:t>d’Excellence </a:t>
            </a:r>
            <a:r>
              <a:rPr lang="fr-FR" sz="1600" b="1" dirty="0">
                <a:ea typeface="ＭＳ Ｐゴシック" pitchFamily="34" charset="-128"/>
              </a:rPr>
              <a:t>« International Global </a:t>
            </a:r>
            <a:r>
              <a:rPr lang="fr-FR" sz="1600" b="1" dirty="0" err="1">
                <a:ea typeface="ＭＳ Ｐゴシック" pitchFamily="34" charset="-128"/>
              </a:rPr>
              <a:t>Governance</a:t>
            </a:r>
            <a:r>
              <a:rPr lang="fr-FR" sz="1600" b="1" dirty="0">
                <a:ea typeface="ＭＳ Ｐゴシック" pitchFamily="34" charset="-128"/>
              </a:rPr>
              <a:t> </a:t>
            </a:r>
            <a:r>
              <a:rPr lang="fr-FR" sz="1600" b="1" dirty="0" smtClean="0">
                <a:ea typeface="ＭＳ Ｐゴシック" pitchFamily="34" charset="-128"/>
              </a:rPr>
              <a:t>«, « Impact </a:t>
            </a:r>
            <a:r>
              <a:rPr lang="fr-FR" sz="1600" b="1" dirty="0" err="1" smtClean="0">
                <a:ea typeface="ＭＳ Ｐゴシック" pitchFamily="34" charset="-128"/>
              </a:rPr>
              <a:t>entrepreneurship</a:t>
            </a:r>
            <a:r>
              <a:rPr lang="fr-FR" sz="1600" b="1" dirty="0" smtClean="0">
                <a:ea typeface="ＭＳ Ｐゴシック" pitchFamily="34" charset="-128"/>
              </a:rPr>
              <a:t> », « </a:t>
            </a:r>
            <a:r>
              <a:rPr lang="fr-FR" sz="1600" b="1" dirty="0" smtClean="0"/>
              <a:t>Management Société » </a:t>
            </a:r>
            <a:endParaRPr lang="fr-FR" sz="1600" b="1" dirty="0" smtClean="0"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77B6BE3-C24E-41E0-9F18-9C015723AE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276522" y="0"/>
            <a:ext cx="8568952" cy="659036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participer au programme </a:t>
            </a:r>
            <a:r>
              <a:rPr lang="fr-FR" dirty="0"/>
              <a:t>«</a:t>
            </a:r>
            <a:r>
              <a:rPr lang="fr-FR" dirty="0" err="1"/>
              <a:t>Governance</a:t>
            </a:r>
            <a:r>
              <a:rPr lang="fr-FR" dirty="0" smtClean="0"/>
              <a:t>, </a:t>
            </a:r>
            <a:r>
              <a:rPr lang="fr-FR" dirty="0" err="1" smtClean="0"/>
              <a:t>women</a:t>
            </a:r>
            <a:r>
              <a:rPr lang="fr-FR" dirty="0" smtClean="0"/>
              <a:t> &amp; </a:t>
            </a:r>
            <a:r>
              <a:rPr lang="fr-FR" dirty="0" err="1"/>
              <a:t>Empowerment</a:t>
            </a:r>
            <a:r>
              <a:rPr lang="fr-FR" dirty="0"/>
              <a:t> </a:t>
            </a:r>
            <a:endParaRPr lang="fr-FR" dirty="0" smtClean="0"/>
          </a:p>
        </p:txBody>
      </p:sp>
      <p:sp>
        <p:nvSpPr>
          <p:cNvPr id="10244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71BEB8-8E09-4BC9-AF43-87BE8EEB5343}" type="slidenum">
              <a:rPr lang="fr-FR" smtClean="0"/>
              <a:pPr/>
              <a:t>4</a:t>
            </a:fld>
            <a:endParaRPr lang="fr-FR" dirty="0" smtClean="0"/>
          </a:p>
        </p:txBody>
      </p:sp>
      <p:sp>
        <p:nvSpPr>
          <p:cNvPr id="10245" name="Espace réservé de la date 2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EAAAB407-37AE-4D58-9291-78EFCD883B13}" type="datetime1">
              <a:rPr lang="fr-FR" smtClean="0"/>
              <a:pPr/>
              <a:t>19/10/15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07785" y="1124744"/>
            <a:ext cx="8756703" cy="53285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 MEMBRES </a:t>
            </a:r>
          </a:p>
          <a:p>
            <a:endParaRPr lang="fr-F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nventer ensemble, un parcours </a:t>
            </a:r>
            <a:r>
              <a:rPr lang="fr-FR" sz="1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spécifiqueparmi</a:t>
            </a:r>
            <a:r>
              <a:rPr lang="fr-F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fr-FR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Conférences &amp; Interventions au sein de l’entreprise pour aider à la réflexion sur les actions  es/ Mixité, captation des Talents, montée des femmes dans les Conseils (et Comex / Codir). 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Ateliers dédiés aux dirigeants sur des sujets de Gouvernance  et /ou de Mixité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Participation à des recherches au sein du  programme - le CEDE dispose d’un réseau étendu d’experts et œuvre en partenariat avec divers instituts, universités, etc.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Formations dédiées en  intra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arifs partenaires pour les  programmes </a:t>
            </a:r>
            <a:r>
              <a:rPr lang="fr-FR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Women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EXEC 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arifs partenaires pour des évènements ESSEC avec des étudiants</a:t>
            </a:r>
          </a:p>
          <a:p>
            <a:pPr marL="285750" indent="-285750">
              <a:buFontTx/>
              <a:buChar char="-"/>
            </a:pP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flipH="1">
            <a:off x="-1692696" y="4725144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EC9700"/>
                </a:solidFill>
              </a:rPr>
              <a:t> </a:t>
            </a:r>
            <a:r>
              <a:rPr lang="fr-FR" sz="2400" b="1" dirty="0" smtClean="0">
                <a:solidFill>
                  <a:srgbClr val="EC9700"/>
                </a:solidFill>
              </a:rPr>
              <a:t>        </a:t>
            </a:r>
            <a:endParaRPr lang="fr-FR" sz="3600" b="1" dirty="0">
              <a:solidFill>
                <a:srgbClr val="EC97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42673"/>
              </p:ext>
            </p:extLst>
          </p:nvPr>
        </p:nvGraphicFramePr>
        <p:xfrm>
          <a:off x="107503" y="1484784"/>
          <a:ext cx="8820980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490"/>
                <a:gridCol w="4410490"/>
              </a:tblGrid>
              <a:tr h="2592288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Participent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 débat sur les nouveaux modèles de gouvernance  au sein du « Club » </a:t>
                      </a:r>
                    </a:p>
                    <a:p>
                      <a:endParaRPr lang="fr-FR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Séminaires/ Ateliers du CEDE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pour 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échanger sur les bonnes pratiques de Gouvernance (comparaisons,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veille avec l’accès au groupe </a:t>
                      </a: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linked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 Administratrices et Dirigeantes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mais aussi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l’Entrepreneuriat au Féminin, la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captation des Talents de la nouvelle Génération,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les Carrières au Féminin, la MIXITE …selon les centres d’intérêt.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Valorisent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leur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Marque employeur  du fait de l’association au programme</a:t>
                      </a:r>
                    </a:p>
                    <a:p>
                      <a:endParaRPr lang="fr-FR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Bénéficient de l’image de sérieux académique de l’Ecole et du CEDE et de la réputation de la professeure Viviane de Beaufort et sa capacité à porter les sujets et préconisations auprès des décideurs à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échelle de l’Union européenne, en France mais aussi dans d’autres pays qui partagent ces préoccupations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90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Gouvernance du programme et soutiens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24C01-DAE9-410B-B4FB-A1F2FA16995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343D91-6C07-4285-9915-023E1C5CB16C}" type="datetime1">
              <a:rPr lang="fr-FR" smtClean="0"/>
              <a:pPr>
                <a:defRPr/>
              </a:pPr>
              <a:t>19/10/15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04048" y="1556792"/>
            <a:ext cx="3888432" cy="15841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fr-FR" sz="14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ntreprises fondatrices contribuant avec le dispositif du Mécénat autour de la professeure dirigeant le programme « </a:t>
            </a:r>
            <a:r>
              <a:rPr lang="fr-FR" sz="14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Governance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, </a:t>
            </a:r>
            <a:r>
              <a:rPr lang="fr-FR" sz="14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law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Gender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&amp; </a:t>
            </a:r>
            <a:r>
              <a:rPr lang="fr-FR" sz="14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Empowerment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 »inscrit au sein du CEDE- ESSEC </a:t>
            </a:r>
            <a:endParaRPr lang="fr-FR" sz="14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1682" y="3501008"/>
            <a:ext cx="7056782" cy="8640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 CEDE dispose de partenaires en communication qui selon l’exercice peuvent intervenir pour renforcer la notoriété de telle ou telle opération ou aider à la mener à bien</a:t>
            </a:r>
            <a:endParaRPr lang="fr-FR" sz="14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1772816"/>
            <a:ext cx="4464496" cy="1368152"/>
          </a:xfrm>
          <a:prstGeom prst="rect">
            <a:avLst/>
          </a:prstGeom>
          <a:gradFill>
            <a:gsLst>
              <a:gs pos="0">
                <a:schemeClr val="accent1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CLUB  qui donne le « La »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4725144"/>
            <a:ext cx="7344817" cy="17281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 Programme du CEDE a des liens forts avec les Réseaux professionnels féminins (voir liste sur les  3 plaquettes </a:t>
            </a:r>
            <a:r>
              <a:rPr lang="fr-FR" sz="14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Essec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Women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Exec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et des experts en gouvernance, </a:t>
            </a:r>
            <a:r>
              <a:rPr lang="fr-FR" sz="14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mixité,entrepreneuriat</a:t>
            </a:r>
            <a:endParaRPr lang="fr-FR" sz="1400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Et… 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travaille avec une équipe d’experts en réseau : Karima </a:t>
            </a:r>
            <a:r>
              <a:rPr lang="fr-FR" sz="1400" b="1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ouaiss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de l’IAE Poitiers, 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Gender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Gap Grader ,</a:t>
            </a:r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etc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, MS RH ESSEC, 3 Centre d’Excellence ESSEC…</a:t>
            </a:r>
            <a:endParaRPr lang="fr-FR" sz="1400" b="1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3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3563888" y="4365104"/>
            <a:ext cx="5328592" cy="1769368"/>
          </a:xfrm>
          <a:prstGeom prst="roundRect">
            <a:avLst>
              <a:gd name="adj" fmla="val 92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Viviane de Beaufort, une pionnière à forte notoriété </a:t>
            </a:r>
            <a:endParaRPr lang="fr-FR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3888" y="1412775"/>
            <a:ext cx="5455096" cy="280831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Experte sur </a:t>
            </a:r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questions </a:t>
            </a:r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gouvernance 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avec une approche comparative,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endParaRPr lang="fr-FR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Engagée </a:t>
            </a:r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pour la promotion de la mixité, 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Viviane de Beaufort a fondé et dirige les programmes </a:t>
            </a:r>
            <a:r>
              <a:rPr lang="fr-FR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Women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ESSEC et publie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« </a:t>
            </a:r>
            <a:r>
              <a:rPr lang="fr-FR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Law </a:t>
            </a:r>
            <a:r>
              <a:rPr lang="fr-FR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Gender</a:t>
            </a:r>
            <a:r>
              <a:rPr lang="fr-FR" sz="1300" i="1" dirty="0" smtClean="0">
                <a:latin typeface="Arial" pitchFamily="34" charset="0"/>
                <a:cs typeface="Arial" pitchFamily="34" charset="0"/>
              </a:rPr>
              <a:t> », est </a:t>
            </a:r>
            <a:r>
              <a:rPr lang="fr-FR" sz="1300" i="1" dirty="0" err="1" smtClean="0">
                <a:latin typeface="Arial" pitchFamily="34" charset="0"/>
                <a:cs typeface="Arial" pitchFamily="34" charset="0"/>
              </a:rPr>
              <a:t>Référente</a:t>
            </a:r>
            <a:r>
              <a:rPr lang="fr-FR" sz="1300" i="1" dirty="0" smtClean="0">
                <a:latin typeface="Arial" pitchFamily="34" charset="0"/>
                <a:cs typeface="Arial" pitchFamily="34" charset="0"/>
              </a:rPr>
              <a:t> Egalite H/F pour l’ESSEC </a:t>
            </a:r>
            <a:endParaRPr lang="fr-FR" sz="13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endParaRPr lang="fr-FR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Fait </a:t>
            </a:r>
            <a:r>
              <a:rPr lang="en-US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partie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réseaux</a:t>
            </a:r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professionnels</a:t>
            </a:r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féminins</a:t>
            </a:r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REFERENTS (PWN Global, </a:t>
            </a:r>
            <a:r>
              <a:rPr lang="en-US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WIL,Femmes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Ingénieurs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FFA,Cercle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Inter’Elles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Women’s Forum ,etc.) ,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a des liens avec les </a:t>
            </a:r>
            <a:r>
              <a:rPr lang="en-US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institutionnels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nationaux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Secrétariat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d’Etat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aux </a:t>
            </a:r>
            <a:r>
              <a:rPr lang="en-US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Droits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la Femme</a:t>
            </a:r>
            <a:r>
              <a:rPr 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en-US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européens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(Global Women Be Board Ready) 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77B6BE3-C24E-41E0-9F18-9C015723AE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B144DF9-462B-48BE-B58E-2567733907B3}" type="datetime1">
              <a:rPr lang="fr-FR" smtClean="0"/>
              <a:pPr>
                <a:defRPr/>
              </a:pPr>
              <a:t>19/10/15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4876800"/>
            <a:ext cx="1143000" cy="685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120" y="4647982"/>
            <a:ext cx="990600" cy="278679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36306" y="3068960"/>
            <a:ext cx="3240294" cy="3240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Docteure en Droit, professeure titulaire à l’ESSEC Business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School</a:t>
            </a:r>
            <a:r>
              <a:rPr lang="fr-FR" sz="1400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Chaire Jean Monnet, Co-directrice du cursus DROIT et du Centre Européen de Droit et d’Economie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hlinkClick r:id="rId4"/>
              </a:rPr>
              <a:t>www.cede-essec.fr</a:t>
            </a:r>
            <a:r>
              <a:rPr lang="fr-FR" sz="1400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Expert auprès de l’Union Européenne.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Membre de nombreux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Think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tanks et réseaux.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Chevalier</a:t>
            </a:r>
            <a:r>
              <a:rPr kumimoji="0" lang="fr-FR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de l'Ordre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du Mérite.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lang="fr-FR" sz="1400" kern="0" dirty="0" smtClean="0">
                <a:latin typeface="Arial" pitchFamily="34" charset="0"/>
                <a:cs typeface="Arial" pitchFamily="34" charset="0"/>
              </a:rPr>
              <a:t>Identifiée comme une des 10 femmes en France réputées sur </a:t>
            </a:r>
            <a:r>
              <a:rPr lang="fr-FR" sz="1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kern="0" dirty="0" smtClean="0">
                <a:latin typeface="Arial" pitchFamily="34" charset="0"/>
                <a:cs typeface="Arial" pitchFamily="34" charset="0"/>
              </a:rPr>
              <a:t>le sujet GENDER .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4607" y="549478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Blog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148064" y="5029200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@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vdbeaufort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48064" y="4597678"/>
            <a:ext cx="36107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latin typeface="Arial" pitchFamily="34" charset="0"/>
                <a:cs typeface="Arial" pitchFamily="34" charset="0"/>
              </a:rPr>
              <a:t>http://www.linkedin.com/groups/Administratrices-Dirigeantes-3816734?trk=myg_ugrp_ovr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8064" y="5445224"/>
            <a:ext cx="36556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50" u="sng" dirty="0" err="1" smtClean="0">
                <a:latin typeface="Arial" pitchFamily="34" charset="0"/>
                <a:cs typeface="Arial" pitchFamily="34" charset="0"/>
              </a:rPr>
              <a:t>https://sites.google.com/a/essec.edu/viviane-de-beaufort/engagement-women/leadership-au-feminin</a:t>
            </a:r>
            <a:endParaRPr lang="en-US" sz="1200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ebeaufort\Google Drive\mini cv vdb et photos in case\VivianneDeBeaufort_pho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" y="1052736"/>
            <a:ext cx="3311491" cy="180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6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/>
              <a:t>S</a:t>
            </a:r>
            <a:r>
              <a:rPr lang="fr-FR" sz="1600" dirty="0" smtClean="0"/>
              <a:t>es Actifs</a:t>
            </a:r>
            <a:endParaRPr lang="fr-FR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1520" y="1340768"/>
            <a:ext cx="8568952" cy="489654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fr-FR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fr-FR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liens avec 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thinks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tanks pertinents: </a:t>
            </a:r>
            <a:r>
              <a:rPr lang="fr-FR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uropean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orporate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overnance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Institute, Club Recherche 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IFA, </a:t>
            </a:r>
            <a:r>
              <a:rPr lang="fr-FR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Ecoda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Cercle des Administrateurs, IOD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, Femmes et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Gouvernance…</a:t>
            </a:r>
            <a:endParaRPr lang="fr-FR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fr-FR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 Programmes EXECUTIVE dédiés adressant 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3 niveaux des “freins moteurs” : évolution des 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carrières, entrepreneuriat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accès aux 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fonctions de direction et aux fonctions de gouvernance au sein des Conseils.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fr-FR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usage maitrisé des Réseaux sociaux, une visibilité, le sens de la communication et des RP 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 d’elle un 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leader 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d’opinion: </a:t>
            </a:r>
            <a:r>
              <a:rPr lang="fr-FR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 groupe </a:t>
            </a:r>
            <a:r>
              <a:rPr lang="fr-FR" sz="1300" dirty="0" err="1">
                <a:latin typeface="Arial" pitchFamily="34" charset="0"/>
                <a:cs typeface="Arial" pitchFamily="34" charset="0"/>
              </a:rPr>
              <a:t>L</a:t>
            </a:r>
            <a:r>
              <a:rPr lang="fr-FR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inked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Administratrices et 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Dirigeantes, 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membre actif de 50 groupes sur 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l’Europe, 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gouvernance, la mixité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Twitteuse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aguerrie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fr-FR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programme de recherches dédié au  </a:t>
            </a:r>
            <a:r>
              <a:rPr lang="fr-FR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Centre Européen de Droit et Economie 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(www. Cede-essec.edu) qui ose la “</a:t>
            </a:r>
            <a:r>
              <a:rPr lang="fr-FR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gender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</a:pPr>
            <a:endParaRPr lang="fr-FR" sz="13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</a:pPr>
            <a:r>
              <a:rPr lang="fr-FR" sz="1300" dirty="0" smtClean="0">
                <a:latin typeface="Arial" pitchFamily="34" charset="0"/>
                <a:cs typeface="Arial" pitchFamily="34" charset="0"/>
              </a:rPr>
              <a:t>Exemples : </a:t>
            </a:r>
          </a:p>
          <a:p>
            <a:r>
              <a:rPr lang="en-GB" sz="1400" cap="small" dirty="0" smtClean="0">
                <a:latin typeface="Arial" pitchFamily="34" charset="0"/>
                <a:cs typeface="Arial" pitchFamily="34" charset="0"/>
              </a:rPr>
              <a:t>-Women On boards: Sharing a Rigorous Vision of the Functioning of Boards, Demanding a New Model of Corporate Governance</a:t>
            </a:r>
            <a:r>
              <a:rPr lang="fr-FR" sz="1400" u="sng" cap="sm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AU" sz="14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AU" sz="1400" b="1" cap="sm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400" i="1" dirty="0" smtClean="0">
                <a:latin typeface="Arial" pitchFamily="34" charset="0"/>
                <a:cs typeface="Arial" pitchFamily="34" charset="0"/>
              </a:rPr>
              <a:t>Journal of Research in Gender Studies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400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 4(1), 2014, pp. 101-140, ISSN: 2164-0262)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-Administrateur(e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 au Féminin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avec C. Lambert, E.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Wob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). Paris (France): EUROPEANPWN-Paris ,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-Les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réseaux féminins - Chapitre 33 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L’Encyclopédie des diversités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Avec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Véronique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Morali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-Edi EMS- Pages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263 à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267-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février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-Créatrices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et relation au financement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QUALITIQUE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N° 245, septembre 2013, p.47 à 53.</a:t>
            </a:r>
            <a:r>
              <a:rPr lang="fr-FR" sz="1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www.qualitique.com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400" dirty="0"/>
          </a:p>
          <a:p>
            <a:endParaRPr lang="fr-FR" sz="1400" dirty="0"/>
          </a:p>
          <a:p>
            <a:pPr marL="0" indent="0">
              <a:lnSpc>
                <a:spcPct val="100000"/>
              </a:lnSpc>
              <a:buClr>
                <a:schemeClr val="accent1"/>
              </a:buClr>
            </a:pPr>
            <a:endParaRPr lang="fr-FR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fr-FR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77B6BE3-C24E-41E0-9F18-9C015723AE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B144DF9-462B-48BE-B58E-2567733907B3}" type="datetime1">
              <a:rPr lang="fr-FR" smtClean="0"/>
              <a:pPr>
                <a:defRPr/>
              </a:pPr>
              <a:t>19/10/15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8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0"/>
            <a:ext cx="8746976" cy="1124744"/>
          </a:xfrm>
        </p:spPr>
        <p:txBody>
          <a:bodyPr anchor="ctr">
            <a:norm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Un ACCES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privilegie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’assise pédagogique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(CF.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leaflets</a:t>
            </a:r>
            <a:r>
              <a:rPr lang="fr-FR" sz="120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programmes)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/>
            </a:r>
            <a:br>
              <a:rPr lang="fr-FR" sz="1600" dirty="0">
                <a:latin typeface="Arial" pitchFamily="34" charset="0"/>
                <a:cs typeface="Arial" pitchFamily="34" charset="0"/>
              </a:rPr>
            </a:b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24C01-DAE9-410B-B4FB-A1F2FA16995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5E59DBE-5830-46DC-B8AE-6A9E301A73EA}" type="datetime1">
              <a:rPr lang="fr-FR" smtClean="0"/>
              <a:pPr>
                <a:defRPr/>
              </a:pPr>
              <a:t>19/10/15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Women Chair project/msp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084168" y="3140968"/>
            <a:ext cx="2794000" cy="151216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3663" lvl="1"/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programme certifiant pour les femmes </a:t>
            </a:r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appelées </a:t>
            </a:r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prendre des fonctions </a:t>
            </a:r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d’administratrice </a:t>
            </a:r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 à monter dans les espaces de </a:t>
            </a:r>
            <a:r>
              <a:rPr lang="fr-F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dirigeance</a:t>
            </a:r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Une formation qui allie fondamentaux / réflexion sur la gouvernance et travail sur les postures. Un réseau.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248" y="3140968"/>
            <a:ext cx="2743200" cy="151216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1"/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programme certifiant pour donner de l’ambition à celles qui portent un projet et veulent inventer leur avenir. Innovant avec du e-learning et un accompagnement. Soutenu par les réseaux d’entrepreneuriat au féminin.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3848" y="3140968"/>
            <a:ext cx="2743200" cy="151216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1">
              <a:tabLst>
                <a:tab pos="88900" algn="l"/>
              </a:tabLst>
            </a:pPr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Pour </a:t>
            </a:r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celles </a:t>
            </a:r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plus juniors ou celles ‘en panne’ dans leur carrière qui </a:t>
            </a:r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souhaitent acquérir des clés pour booster </a:t>
            </a:r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leur parcours &amp; négocier les virages, d’adapter aux codes. Avec des coaches et sociologues. 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9448" y="2172865"/>
            <a:ext cx="2755032" cy="936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1600" b="1" dirty="0" err="1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Women</a:t>
            </a:r>
            <a:r>
              <a:rPr lang="fr-FR" sz="1600" b="1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Be </a:t>
            </a:r>
            <a:r>
              <a:rPr lang="fr-FR" sz="1600" b="1" dirty="0" err="1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European</a:t>
            </a:r>
            <a:r>
              <a:rPr lang="fr-FR" sz="1600" b="1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Board</a:t>
            </a:r>
            <a:r>
              <a:rPr lang="fr-FR" sz="1600" b="1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Ready</a:t>
            </a:r>
            <a:endParaRPr lang="fr-FR" sz="1600" b="1" dirty="0" smtClean="0">
              <a:solidFill>
                <a:srgbClr val="00B0F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fr-FR" sz="1100" b="1" dirty="0" smtClean="0">
              <a:solidFill>
                <a:srgbClr val="00B0F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High </a:t>
            </a:r>
            <a:r>
              <a:rPr lang="fr-FR" sz="1400" dirty="0" err="1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level</a:t>
            </a:r>
            <a:r>
              <a:rPr lang="fr-FR" sz="1400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Executive</a:t>
            </a:r>
            <a:r>
              <a:rPr lang="fr-FR" sz="1400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US" sz="1400" dirty="0">
              <a:solidFill>
                <a:srgbClr val="00B0F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248" y="2172865"/>
            <a:ext cx="2743200" cy="968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Entreprendre </a:t>
            </a:r>
            <a:endParaRPr lang="fr-FR" sz="1600" b="1" dirty="0" smtClean="0">
              <a:solidFill>
                <a:srgbClr val="00B0F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Au Féminin </a:t>
            </a:r>
          </a:p>
          <a:p>
            <a:pPr algn="ctr">
              <a:spcAft>
                <a:spcPts val="0"/>
              </a:spcAft>
            </a:pPr>
            <a:endParaRPr lang="fr-FR" sz="1000" b="1" dirty="0" smtClean="0">
              <a:solidFill>
                <a:srgbClr val="00B0F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 err="1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Executive</a:t>
            </a:r>
            <a:r>
              <a:rPr lang="fr-FR" sz="1400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et Formation initiale </a:t>
            </a:r>
            <a:endParaRPr lang="en-US" sz="1400" dirty="0">
              <a:solidFill>
                <a:srgbClr val="00B0F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9128" y="2172865"/>
            <a:ext cx="2743200" cy="936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Séminaire 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Femmes </a:t>
            </a:r>
            <a:r>
              <a:rPr lang="fr-FR" sz="1600" b="1" dirty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et </a:t>
            </a:r>
            <a:r>
              <a:rPr lang="fr-FR" sz="1600" b="1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Talents</a:t>
            </a:r>
          </a:p>
          <a:p>
            <a:pPr algn="ctr">
              <a:spcAft>
                <a:spcPts val="0"/>
              </a:spcAft>
            </a:pPr>
            <a:r>
              <a:rPr lang="fr-FR" b="1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sz="1400" dirty="0" err="1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Executive</a:t>
            </a:r>
            <a:r>
              <a:rPr lang="fr-FR" sz="1400" dirty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et </a:t>
            </a:r>
            <a:r>
              <a:rPr lang="fr-FR" sz="1400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Formation initiale </a:t>
            </a:r>
            <a:endParaRPr lang="fr-FR" sz="1400" dirty="0">
              <a:solidFill>
                <a:srgbClr val="00B0F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99592" y="13407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 WOMEN-ESSEC</a:t>
            </a:r>
            <a:r>
              <a:rPr lang="en-GB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programmes 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pour </a:t>
            </a:r>
            <a:r>
              <a:rPr lang="en-GB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accompagner</a:t>
            </a:r>
            <a:r>
              <a:rPr lang="en-GB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les femmes tout au long de </a:t>
            </a:r>
            <a:r>
              <a:rPr lang="en-GB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leur</a:t>
            </a:r>
            <a:r>
              <a:rPr lang="en-GB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carrière</a:t>
            </a:r>
            <a:endParaRPr lang="en-GB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t="18521" b="43908"/>
          <a:stretch/>
        </p:blipFill>
        <p:spPr>
          <a:xfrm>
            <a:off x="323528" y="4617186"/>
            <a:ext cx="2727920" cy="140410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/>
          <a:srcRect t="9512" b="12424"/>
          <a:stretch/>
        </p:blipFill>
        <p:spPr>
          <a:xfrm>
            <a:off x="3275856" y="4624288"/>
            <a:ext cx="2664296" cy="1384300"/>
          </a:xfrm>
          <a:prstGeom prst="rect">
            <a:avLst/>
          </a:prstGeom>
        </p:spPr>
      </p:pic>
      <p:pic>
        <p:nvPicPr>
          <p:cNvPr id="2" name="Image 1" descr="boa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53136"/>
            <a:ext cx="279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9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France">
  <a:themeElements>
    <a:clrScheme name="Essec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2099D1"/>
      </a:accent1>
      <a:accent2>
        <a:srgbClr val="177199"/>
      </a:accent2>
      <a:accent3>
        <a:srgbClr val="146082"/>
      </a:accent3>
      <a:accent4>
        <a:srgbClr val="0F4861"/>
      </a:accent4>
      <a:accent5>
        <a:srgbClr val="0C3B50"/>
      </a:accent5>
      <a:accent6>
        <a:srgbClr val="061D28"/>
      </a:accent6>
      <a:hlink>
        <a:srgbClr val="000000"/>
      </a:hlink>
      <a:folHlink>
        <a:srgbClr val="000000"/>
      </a:folHlink>
    </a:clrScheme>
    <a:fontScheme name="FS-Lola">
      <a:majorFont>
        <a:latin typeface="FS Lola ExtraBold"/>
        <a:ea typeface=""/>
        <a:cs typeface=""/>
      </a:majorFont>
      <a:minorFont>
        <a:latin typeface="FS Lo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France</Template>
  <TotalTime>663</TotalTime>
  <Words>1152</Words>
  <Application>Microsoft Macintosh PowerPoint</Application>
  <PresentationFormat>Présentation à l'écran (4:3)</PresentationFormat>
  <Paragraphs>119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Masque France</vt:lpstr>
      <vt:lpstr> Programme  « Governance, Gender and Empowerment » </vt:lpstr>
      <vt:lpstr>Accélérer la mixité au sein de l’entreprise et des processus de gouvernance</vt:lpstr>
      <vt:lpstr> Pourquoi l’ESSEC ? Une MARQUE de REFERENCE – Une Ecole ENGAGEE </vt:lpstr>
      <vt:lpstr> participer au programme «Governance, women &amp; Empowerment </vt:lpstr>
      <vt:lpstr>Gouvernance du programme et soutiens </vt:lpstr>
      <vt:lpstr> Viviane de Beaufort, une pionnière à forte notoriété </vt:lpstr>
      <vt:lpstr>Ses Actifs</vt:lpstr>
      <vt:lpstr>Un ACCES privilegie à l’assise pédagogique (CF. leaflets  programmes)  </vt:lpstr>
    </vt:vector>
  </TitlesOfParts>
  <Manager>Essec</Manager>
  <Company>Groupe ESSEC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>Essec</dc:subject>
  <dc:creator>bretonc</dc:creator>
  <cp:lastModifiedBy>HHH GGGG</cp:lastModifiedBy>
  <cp:revision>92</cp:revision>
  <cp:lastPrinted>2014-10-29T17:26:03Z</cp:lastPrinted>
  <dcterms:created xsi:type="dcterms:W3CDTF">2014-09-24T15:13:46Z</dcterms:created>
  <dcterms:modified xsi:type="dcterms:W3CDTF">2015-10-19T15:23:38Z</dcterms:modified>
</cp:coreProperties>
</file>