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8" r:id="rId3"/>
    <p:sldId id="259" r:id="rId4"/>
    <p:sldId id="257" r:id="rId5"/>
    <p:sldId id="269" r:id="rId6"/>
    <p:sldId id="261" r:id="rId7"/>
    <p:sldId id="262" r:id="rId8"/>
    <p:sldId id="263" r:id="rId9"/>
    <p:sldId id="264" r:id="rId10"/>
    <p:sldId id="265" r:id="rId11"/>
    <p:sldId id="266" r:id="rId12"/>
    <p:sldId id="267" r:id="rId13"/>
    <p:sldId id="270" r:id="rId14"/>
    <p:sldId id="271" r:id="rId15"/>
    <p:sldId id="268" r:id="rId16"/>
    <p:sldId id="272" r:id="rId17"/>
    <p:sldId id="273" r:id="rId18"/>
    <p:sldId id="274" r:id="rId19"/>
    <p:sldId id="276" r:id="rId20"/>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0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40714E33-08DD-45E0-9147-345EBD0548B8}" type="datetimeFigureOut">
              <a:rPr lang="fr-FR" smtClean="0"/>
              <a:t>06/03/2015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7198658-6265-476F-AD36-4D178FC3DF8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714E33-08DD-45E0-9147-345EBD0548B8}"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98658-6265-476F-AD36-4D178FC3DF8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714E33-08DD-45E0-9147-345EBD0548B8}"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98658-6265-476F-AD36-4D178FC3DF8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40714E33-08DD-45E0-9147-345EBD0548B8}" type="datetimeFigureOut">
              <a:rPr lang="fr-FR" smtClean="0"/>
              <a:t>06/03/2015</a:t>
            </a:fld>
            <a:endParaRPr lang="fr-FR"/>
          </a:p>
        </p:txBody>
      </p:sp>
      <p:sp>
        <p:nvSpPr>
          <p:cNvPr id="9" name="Espace réservé du numéro de diapositive 8"/>
          <p:cNvSpPr>
            <a:spLocks noGrp="1"/>
          </p:cNvSpPr>
          <p:nvPr>
            <p:ph type="sldNum" sz="quarter" idx="15"/>
          </p:nvPr>
        </p:nvSpPr>
        <p:spPr/>
        <p:txBody>
          <a:bodyPr rtlCol="0"/>
          <a:lstStyle/>
          <a:p>
            <a:fld id="{17198658-6265-476F-AD36-4D178FC3DF8E}"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0714E33-08DD-45E0-9147-345EBD0548B8}" type="datetimeFigureOut">
              <a:rPr lang="fr-FR" smtClean="0"/>
              <a:t>06/03/2015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7198658-6265-476F-AD36-4D178FC3DF8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40714E33-08DD-45E0-9147-345EBD0548B8}" type="datetimeFigureOut">
              <a:rPr lang="fr-FR" smtClean="0"/>
              <a:t>06/03/2015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198658-6265-476F-AD36-4D178FC3DF8E}"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40714E33-08DD-45E0-9147-345EBD0548B8}" type="datetimeFigureOut">
              <a:rPr lang="fr-FR" smtClean="0"/>
              <a:t>06/03/2015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198658-6265-476F-AD36-4D178FC3DF8E}"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40714E33-08DD-45E0-9147-345EBD0548B8}" type="datetimeFigureOut">
              <a:rPr lang="fr-FR" smtClean="0"/>
              <a:t>06/03/2015</a:t>
            </a:fld>
            <a:endParaRPr lang="fr-FR"/>
          </a:p>
        </p:txBody>
      </p:sp>
      <p:sp>
        <p:nvSpPr>
          <p:cNvPr id="7" name="Espace réservé du numéro de diapositive 6"/>
          <p:cNvSpPr>
            <a:spLocks noGrp="1"/>
          </p:cNvSpPr>
          <p:nvPr>
            <p:ph type="sldNum" sz="quarter" idx="11"/>
          </p:nvPr>
        </p:nvSpPr>
        <p:spPr/>
        <p:txBody>
          <a:bodyPr rtlCol="0"/>
          <a:lstStyle/>
          <a:p>
            <a:fld id="{17198658-6265-476F-AD36-4D178FC3DF8E}"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714E33-08DD-45E0-9147-345EBD0548B8}" type="datetimeFigureOut">
              <a:rPr lang="fr-FR" smtClean="0"/>
              <a:t>06/03/2015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198658-6265-476F-AD36-4D178FC3DF8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40714E33-08DD-45E0-9147-345EBD0548B8}" type="datetimeFigureOut">
              <a:rPr lang="fr-FR" smtClean="0"/>
              <a:t>06/03/2015</a:t>
            </a:fld>
            <a:endParaRPr lang="fr-FR"/>
          </a:p>
        </p:txBody>
      </p:sp>
      <p:sp>
        <p:nvSpPr>
          <p:cNvPr id="22" name="Espace réservé du numéro de diapositive 21"/>
          <p:cNvSpPr>
            <a:spLocks noGrp="1"/>
          </p:cNvSpPr>
          <p:nvPr>
            <p:ph type="sldNum" sz="quarter" idx="15"/>
          </p:nvPr>
        </p:nvSpPr>
        <p:spPr/>
        <p:txBody>
          <a:bodyPr rtlCol="0"/>
          <a:lstStyle/>
          <a:p>
            <a:fld id="{17198658-6265-476F-AD36-4D178FC3DF8E}"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0714E33-08DD-45E0-9147-345EBD0548B8}" type="datetimeFigureOut">
              <a:rPr lang="fr-FR" smtClean="0"/>
              <a:t>06/03/2015</a:t>
            </a:fld>
            <a:endParaRPr lang="fr-FR"/>
          </a:p>
        </p:txBody>
      </p:sp>
      <p:sp>
        <p:nvSpPr>
          <p:cNvPr id="18" name="Espace réservé du numéro de diapositive 17"/>
          <p:cNvSpPr>
            <a:spLocks noGrp="1"/>
          </p:cNvSpPr>
          <p:nvPr>
            <p:ph type="sldNum" sz="quarter" idx="11"/>
          </p:nvPr>
        </p:nvSpPr>
        <p:spPr/>
        <p:txBody>
          <a:bodyPr rtlCol="0"/>
          <a:lstStyle/>
          <a:p>
            <a:fld id="{17198658-6265-476F-AD36-4D178FC3DF8E}"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714E33-08DD-45E0-9147-345EBD0548B8}" type="datetimeFigureOut">
              <a:rPr lang="fr-FR" smtClean="0"/>
              <a:t>06/03/2015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198658-6265-476F-AD36-4D178FC3DF8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gnes-bricard.co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483768" y="3212976"/>
            <a:ext cx="6172200" cy="797474"/>
          </a:xfrm>
        </p:spPr>
        <p:txBody>
          <a:bodyPr>
            <a:normAutofit fontScale="90000"/>
          </a:bodyPr>
          <a:lstStyle/>
          <a:p>
            <a:pPr algn="ctr"/>
            <a:r>
              <a:rPr lang="fr-FR" dirty="0" smtClean="0">
                <a:solidFill>
                  <a:schemeClr val="tx1"/>
                </a:solidFill>
                <a:latin typeface="+mn-lt"/>
              </a:rPr>
              <a:t>Lundi 9 mars 2015 </a:t>
            </a:r>
            <a:br>
              <a:rPr lang="fr-FR" dirty="0" smtClean="0">
                <a:solidFill>
                  <a:schemeClr val="tx1"/>
                </a:solidFill>
                <a:latin typeface="+mn-lt"/>
              </a:rPr>
            </a:br>
            <a:r>
              <a:rPr lang="fr-FR" dirty="0" smtClean="0">
                <a:solidFill>
                  <a:schemeClr val="tx1"/>
                </a:solidFill>
                <a:latin typeface="+mn-lt"/>
              </a:rPr>
              <a:t>a 18h 30 </a:t>
            </a:r>
            <a:endParaRPr lang="fr-FR" dirty="0">
              <a:solidFill>
                <a:schemeClr val="tx1"/>
              </a:solidFill>
              <a:latin typeface="+mn-lt"/>
            </a:endParaRPr>
          </a:p>
        </p:txBody>
      </p:sp>
      <p:sp>
        <p:nvSpPr>
          <p:cNvPr id="11" name="ZoneTexte 10"/>
          <p:cNvSpPr txBox="1"/>
          <p:nvPr/>
        </p:nvSpPr>
        <p:spPr>
          <a:xfrm>
            <a:off x="1866081" y="609278"/>
            <a:ext cx="6840760" cy="769441"/>
          </a:xfrm>
          <a:prstGeom prst="rect">
            <a:avLst/>
          </a:prstGeom>
          <a:noFill/>
        </p:spPr>
        <p:txBody>
          <a:bodyPr wrap="square" rtlCol="0">
            <a:spAutoFit/>
          </a:bodyPr>
          <a:lstStyle/>
          <a:p>
            <a:pPr algn="ctr"/>
            <a:r>
              <a:rPr lang="fr-FR" sz="4400" dirty="0" smtClean="0">
                <a:effectLst>
                  <a:outerShdw blurRad="38100" dist="38100" dir="2700000" algn="tl">
                    <a:srgbClr val="000000">
                      <a:alpha val="43137"/>
                    </a:srgbClr>
                  </a:outerShdw>
                </a:effectLst>
              </a:rPr>
              <a:t>Journée de la Femme</a:t>
            </a:r>
            <a:endParaRPr lang="fr-FR" sz="4400" dirty="0">
              <a:effectLst>
                <a:outerShdw blurRad="38100" dist="38100" dir="2700000" algn="tl">
                  <a:srgbClr val="000000">
                    <a:alpha val="43137"/>
                  </a:srgbClr>
                </a:outerShdw>
              </a:effectLst>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875" y="1255609"/>
            <a:ext cx="2736303" cy="1152128"/>
          </a:xfrm>
          <a:prstGeom prst="rect">
            <a:avLst/>
          </a:prstGeom>
        </p:spPr>
      </p:pic>
      <p:pic>
        <p:nvPicPr>
          <p:cNvPr id="1026" name="Imag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97" y="6021288"/>
            <a:ext cx="1486975" cy="55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25" y="6009673"/>
            <a:ext cx="696650" cy="54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050" y="5929096"/>
            <a:ext cx="551706" cy="6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5"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6641" y="6009674"/>
            <a:ext cx="969454" cy="49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5" y="6009673"/>
            <a:ext cx="1200150" cy="55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6021287"/>
            <a:ext cx="1141288" cy="52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7"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7380" y="4725144"/>
            <a:ext cx="1573988" cy="6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8"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0924" y="4655631"/>
            <a:ext cx="147942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40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2472" y="548680"/>
            <a:ext cx="7776864" cy="461665"/>
          </a:xfrm>
          <a:prstGeom prst="rect">
            <a:avLst/>
          </a:prstGeom>
          <a:noFill/>
        </p:spPr>
        <p:txBody>
          <a:bodyPr wrap="square" rtlCol="0">
            <a:spAutoFit/>
          </a:bodyPr>
          <a:lstStyle/>
          <a:p>
            <a:r>
              <a:rPr lang="fr-FR" sz="2400" b="1" u="sng" dirty="0"/>
              <a:t>7. </a:t>
            </a:r>
            <a:r>
              <a:rPr lang="fr-FR" sz="2400" b="1" u="sng" dirty="0" smtClean="0"/>
              <a:t>Montage </a:t>
            </a:r>
            <a:r>
              <a:rPr lang="fr-FR" sz="2400" b="1" u="sng" dirty="0"/>
              <a:t>du dossier  </a:t>
            </a:r>
            <a:r>
              <a:rPr lang="fr-FR" sz="2400" dirty="0"/>
              <a:t>	</a:t>
            </a:r>
            <a:r>
              <a:rPr lang="fr-FR" dirty="0"/>
              <a:t>	</a:t>
            </a:r>
          </a:p>
        </p:txBody>
      </p:sp>
      <p:sp>
        <p:nvSpPr>
          <p:cNvPr id="3" name="ZoneTexte 2"/>
          <p:cNvSpPr txBox="1"/>
          <p:nvPr/>
        </p:nvSpPr>
        <p:spPr>
          <a:xfrm>
            <a:off x="1063040" y="1844824"/>
            <a:ext cx="7181368" cy="3046988"/>
          </a:xfrm>
          <a:prstGeom prst="rect">
            <a:avLst/>
          </a:prstGeom>
          <a:noFill/>
        </p:spPr>
        <p:txBody>
          <a:bodyPr wrap="square" rtlCol="0">
            <a:spAutoFit/>
          </a:bodyPr>
          <a:lstStyle/>
          <a:p>
            <a:r>
              <a:rPr lang="fr-FR" sz="2400" b="1" u="sng" dirty="0" smtClean="0"/>
              <a:t>8. Pensez à vous assurer </a:t>
            </a:r>
          </a:p>
          <a:p>
            <a:endParaRPr lang="fr-FR" sz="2400" b="1" dirty="0"/>
          </a:p>
          <a:p>
            <a:pPr marL="342900" indent="-342900">
              <a:buFont typeface="Wingdings" panose="05000000000000000000" pitchFamily="2" charset="2"/>
              <a:buChar char="ü"/>
            </a:pPr>
            <a:r>
              <a:rPr lang="fr-FR" sz="2400" b="1" dirty="0" smtClean="0"/>
              <a:t>RC IARD </a:t>
            </a:r>
          </a:p>
          <a:p>
            <a:pPr marL="342900" indent="-342900">
              <a:buFont typeface="Wingdings" panose="05000000000000000000" pitchFamily="2" charset="2"/>
              <a:buChar char="ü"/>
            </a:pPr>
            <a:r>
              <a:rPr lang="fr-FR" sz="2400" b="1" dirty="0" smtClean="0"/>
              <a:t>RC Professionnelle </a:t>
            </a:r>
          </a:p>
          <a:p>
            <a:pPr marL="342900" indent="-342900">
              <a:buFont typeface="Wingdings" panose="05000000000000000000" pitchFamily="2" charset="2"/>
              <a:buChar char="ü"/>
            </a:pPr>
            <a:r>
              <a:rPr lang="fr-FR" sz="2400" b="1" dirty="0" smtClean="0"/>
              <a:t>RC Mandataire dirigeants µ</a:t>
            </a:r>
          </a:p>
          <a:p>
            <a:r>
              <a:rPr lang="fr-FR" sz="2400" b="1" dirty="0" smtClean="0"/>
              <a:t>    </a:t>
            </a:r>
            <a:r>
              <a:rPr lang="fr-FR" sz="2400" b="1" i="1" dirty="0" smtClean="0"/>
              <a:t>(avec l’assurance santé économique des   </a:t>
            </a:r>
          </a:p>
          <a:p>
            <a:r>
              <a:rPr lang="fr-FR" sz="2400" b="1" i="1" dirty="0"/>
              <a:t>  </a:t>
            </a:r>
            <a:r>
              <a:rPr lang="fr-FR" sz="2400" b="1" i="1" dirty="0" smtClean="0"/>
              <a:t>  entreprises pour soigner votre entreprise)</a:t>
            </a:r>
          </a:p>
          <a:p>
            <a:pPr marL="342900" indent="-342900">
              <a:buFont typeface="Wingdings" panose="05000000000000000000" pitchFamily="2" charset="2"/>
              <a:buChar char="ü"/>
            </a:pPr>
            <a:r>
              <a:rPr lang="fr-FR" sz="2400" b="1" dirty="0" smtClean="0"/>
              <a:t>Autres assurances matériels </a:t>
            </a:r>
            <a:endParaRPr lang="fr-FR" sz="2400" b="1" dirty="0"/>
          </a:p>
        </p:txBody>
      </p:sp>
    </p:spTree>
    <p:extLst>
      <p:ext uri="{BB962C8B-B14F-4D97-AF65-F5344CB8AC3E}">
        <p14:creationId xmlns:p14="http://schemas.microsoft.com/office/powerpoint/2010/main" val="402314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1412776"/>
            <a:ext cx="6480720" cy="3312368"/>
          </a:xfrm>
        </p:spPr>
        <p:txBody>
          <a:bodyPr>
            <a:noAutofit/>
          </a:bodyPr>
          <a:lstStyle/>
          <a:p>
            <a:pPr algn="ctr"/>
            <a:r>
              <a:rPr lang="fr-FR" sz="5400" dirty="0" smtClean="0"/>
              <a:t>FICHE CREATEUR D’ENTREPRISES</a:t>
            </a:r>
            <a:br>
              <a:rPr lang="fr-FR" sz="5400" dirty="0" smtClean="0"/>
            </a:br>
            <a:endParaRPr lang="fr-FR" sz="5400" dirty="0"/>
          </a:p>
        </p:txBody>
      </p:sp>
    </p:spTree>
    <p:extLst>
      <p:ext uri="{BB962C8B-B14F-4D97-AF65-F5344CB8AC3E}">
        <p14:creationId xmlns:p14="http://schemas.microsoft.com/office/powerpoint/2010/main" val="159874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88640"/>
            <a:ext cx="5472608" cy="6768752"/>
          </a:xfrm>
          <a:prstGeom prst="rect">
            <a:avLst/>
          </a:prstGeom>
        </p:spPr>
      </p:pic>
    </p:spTree>
    <p:extLst>
      <p:ext uri="{BB962C8B-B14F-4D97-AF65-F5344CB8AC3E}">
        <p14:creationId xmlns:p14="http://schemas.microsoft.com/office/powerpoint/2010/main" val="347293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15616" y="332656"/>
            <a:ext cx="5544616" cy="6336704"/>
          </a:xfrm>
        </p:spPr>
      </p:pic>
    </p:spTree>
    <p:extLst>
      <p:ext uri="{BB962C8B-B14F-4D97-AF65-F5344CB8AC3E}">
        <p14:creationId xmlns:p14="http://schemas.microsoft.com/office/powerpoint/2010/main" val="3698253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49" y="332656"/>
            <a:ext cx="4848301" cy="6048672"/>
          </a:xfrm>
          <a:prstGeom prst="rect">
            <a:avLst/>
          </a:prstGeom>
        </p:spPr>
      </p:pic>
    </p:spTree>
    <p:extLst>
      <p:ext uri="{BB962C8B-B14F-4D97-AF65-F5344CB8AC3E}">
        <p14:creationId xmlns:p14="http://schemas.microsoft.com/office/powerpoint/2010/main" val="1437813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1844824"/>
            <a:ext cx="6462464" cy="2744326"/>
          </a:xfrm>
        </p:spPr>
        <p:txBody>
          <a:bodyPr>
            <a:noAutofit/>
          </a:bodyPr>
          <a:lstStyle/>
          <a:p>
            <a:pPr algn="ctr"/>
            <a:r>
              <a:rPr lang="fr-FR" sz="5400" dirty="0" smtClean="0"/>
              <a:t>FICHE REPRENEUR D’ENTREPRISES</a:t>
            </a:r>
            <a:endParaRPr lang="fr-FR" sz="5400" dirty="0"/>
          </a:p>
        </p:txBody>
      </p:sp>
    </p:spTree>
    <p:extLst>
      <p:ext uri="{BB962C8B-B14F-4D97-AF65-F5344CB8AC3E}">
        <p14:creationId xmlns:p14="http://schemas.microsoft.com/office/powerpoint/2010/main" val="1264495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49" y="188640"/>
            <a:ext cx="4848301" cy="6264696"/>
          </a:xfrm>
          <a:prstGeom prst="rect">
            <a:avLst/>
          </a:prstGeom>
        </p:spPr>
      </p:pic>
    </p:spTree>
    <p:extLst>
      <p:ext uri="{BB962C8B-B14F-4D97-AF65-F5344CB8AC3E}">
        <p14:creationId xmlns:p14="http://schemas.microsoft.com/office/powerpoint/2010/main" val="168354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49" y="332656"/>
            <a:ext cx="4848301" cy="6120680"/>
          </a:xfrm>
          <a:prstGeom prst="rect">
            <a:avLst/>
          </a:prstGeom>
        </p:spPr>
      </p:pic>
    </p:spTree>
    <p:extLst>
      <p:ext uri="{BB962C8B-B14F-4D97-AF65-F5344CB8AC3E}">
        <p14:creationId xmlns:p14="http://schemas.microsoft.com/office/powerpoint/2010/main" val="215892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49" y="476672"/>
            <a:ext cx="4848301" cy="6048672"/>
          </a:xfrm>
          <a:prstGeom prst="rect">
            <a:avLst/>
          </a:prstGeom>
        </p:spPr>
      </p:pic>
    </p:spTree>
    <p:extLst>
      <p:ext uri="{BB962C8B-B14F-4D97-AF65-F5344CB8AC3E}">
        <p14:creationId xmlns:p14="http://schemas.microsoft.com/office/powerpoint/2010/main" val="2285855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1124744"/>
            <a:ext cx="6172200" cy="3312368"/>
          </a:xfrm>
        </p:spPr>
        <p:txBody>
          <a:bodyPr>
            <a:noAutofit/>
          </a:bodyPr>
          <a:lstStyle/>
          <a:p>
            <a:pPr algn="ctr"/>
            <a:r>
              <a:rPr lang="fr-FR" sz="4800" dirty="0" smtClean="0"/>
              <a:t>QUESTIONS </a:t>
            </a:r>
            <a:br>
              <a:rPr lang="fr-FR" sz="4800" dirty="0" smtClean="0"/>
            </a:br>
            <a:r>
              <a:rPr lang="fr-FR" sz="4800" dirty="0"/>
              <a:t>-</a:t>
            </a:r>
            <a:r>
              <a:rPr lang="fr-FR" sz="4800" dirty="0" smtClean="0"/>
              <a:t/>
            </a:r>
            <a:br>
              <a:rPr lang="fr-FR" sz="4800" dirty="0" smtClean="0"/>
            </a:br>
            <a:r>
              <a:rPr lang="fr-FR" sz="4800" dirty="0" smtClean="0"/>
              <a:t>REPONSES</a:t>
            </a:r>
            <a:br>
              <a:rPr lang="fr-FR" sz="4800" dirty="0" smtClean="0"/>
            </a:br>
            <a:endParaRPr lang="fr-FR" sz="4800" dirty="0"/>
          </a:p>
        </p:txBody>
      </p:sp>
    </p:spTree>
    <p:extLst>
      <p:ext uri="{BB962C8B-B14F-4D97-AF65-F5344CB8AC3E}">
        <p14:creationId xmlns:p14="http://schemas.microsoft.com/office/powerpoint/2010/main" val="250131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76672"/>
            <a:ext cx="7467600" cy="1143000"/>
          </a:xfrm>
        </p:spPr>
        <p:txBody>
          <a:bodyPr>
            <a:normAutofit/>
          </a:bodyPr>
          <a:lstStyle/>
          <a:p>
            <a:pPr algn="ctr"/>
            <a:r>
              <a:rPr lang="fr-FR" sz="5400" b="1" dirty="0"/>
              <a:t>Agnes Bricard</a:t>
            </a:r>
            <a:endParaRPr lang="fr-FR" sz="4800" b="1" dirty="0"/>
          </a:p>
        </p:txBody>
      </p:sp>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87624" y="2924944"/>
            <a:ext cx="2016224" cy="2662555"/>
          </a:xfrm>
          <a:prstGeom prst="rect">
            <a:avLst/>
          </a:prstGeom>
        </p:spPr>
      </p:pic>
      <p:sp>
        <p:nvSpPr>
          <p:cNvPr id="6" name="ZoneTexte 5"/>
          <p:cNvSpPr txBox="1"/>
          <p:nvPr/>
        </p:nvSpPr>
        <p:spPr>
          <a:xfrm>
            <a:off x="1187624" y="1844824"/>
            <a:ext cx="7344816" cy="369332"/>
          </a:xfrm>
          <a:prstGeom prst="rect">
            <a:avLst/>
          </a:prstGeom>
          <a:noFill/>
        </p:spPr>
        <p:txBody>
          <a:bodyPr wrap="square" rtlCol="0">
            <a:spAutoFit/>
          </a:bodyPr>
          <a:lstStyle/>
          <a:p>
            <a:r>
              <a:rPr lang="fr-FR" dirty="0" smtClean="0">
                <a:solidFill>
                  <a:schemeClr val="tx2">
                    <a:lumMod val="75000"/>
                  </a:schemeClr>
                </a:solidFill>
              </a:rPr>
              <a:t>Présidente d’Honneur de la Fédération Femmes Administrateurs </a:t>
            </a:r>
            <a:endParaRPr lang="fr-FR" dirty="0">
              <a:solidFill>
                <a:schemeClr val="tx2">
                  <a:lumMod val="75000"/>
                </a:schemeClr>
              </a:solidFill>
            </a:endParaRPr>
          </a:p>
        </p:txBody>
      </p:sp>
      <p:sp>
        <p:nvSpPr>
          <p:cNvPr id="7" name="ZoneTexte 6"/>
          <p:cNvSpPr txBox="1"/>
          <p:nvPr/>
        </p:nvSpPr>
        <p:spPr>
          <a:xfrm>
            <a:off x="3851920" y="4941168"/>
            <a:ext cx="4320480" cy="646331"/>
          </a:xfrm>
          <a:prstGeom prst="rect">
            <a:avLst/>
          </a:prstGeom>
          <a:noFill/>
        </p:spPr>
        <p:txBody>
          <a:bodyPr wrap="square" rtlCol="0">
            <a:spAutoFit/>
          </a:bodyPr>
          <a:lstStyle/>
          <a:p>
            <a:pPr algn="ctr"/>
            <a:r>
              <a:rPr lang="fr-FR" dirty="0" smtClean="0"/>
              <a:t>Blog : </a:t>
            </a:r>
            <a:r>
              <a:rPr lang="fr-FR" dirty="0" smtClean="0">
                <a:hlinkClick r:id="rId3"/>
              </a:rPr>
              <a:t>www.agnes-bricard.com</a:t>
            </a:r>
            <a:endParaRPr lang="fr-FR" dirty="0" smtClean="0"/>
          </a:p>
          <a:p>
            <a:pPr algn="ctr"/>
            <a:r>
              <a:rPr lang="fr-FR" dirty="0" smtClean="0"/>
              <a:t>Email : </a:t>
            </a:r>
            <a:r>
              <a:rPr lang="fr-FR" dirty="0" smtClean="0"/>
              <a:t>agnes.bricard@orange.fr</a:t>
            </a:r>
            <a:endParaRPr lang="fr-FR" dirty="0"/>
          </a:p>
        </p:txBody>
      </p:sp>
    </p:spTree>
    <p:extLst>
      <p:ext uri="{BB962C8B-B14F-4D97-AF65-F5344CB8AC3E}">
        <p14:creationId xmlns:p14="http://schemas.microsoft.com/office/powerpoint/2010/main" val="141401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836712"/>
            <a:ext cx="7704856" cy="3173738"/>
          </a:xfrm>
        </p:spPr>
        <p:txBody>
          <a:bodyPr>
            <a:normAutofit/>
          </a:bodyPr>
          <a:lstStyle/>
          <a:p>
            <a:pPr algn="ctr"/>
            <a:r>
              <a:rPr lang="fr-FR" sz="3200" dirty="0"/>
              <a:t>Les étapes préalables de préparation et d’évaluation</a:t>
            </a:r>
            <a:br>
              <a:rPr lang="fr-FR" sz="3200" dirty="0"/>
            </a:br>
            <a:r>
              <a:rPr lang="fr-FR" sz="3200" dirty="0"/>
              <a:t>pour mettre en place les financements nécessaires </a:t>
            </a:r>
            <a:br>
              <a:rPr lang="fr-FR" sz="3200" dirty="0"/>
            </a:br>
            <a:r>
              <a:rPr lang="fr-FR" sz="3200" dirty="0"/>
              <a:t>à votre projet</a:t>
            </a:r>
            <a:br>
              <a:rPr lang="fr-FR" sz="3200" dirty="0"/>
            </a:br>
            <a:endParaRPr lang="fr-FR" dirty="0"/>
          </a:p>
        </p:txBody>
      </p:sp>
      <p:sp>
        <p:nvSpPr>
          <p:cNvPr id="3" name="Sous-titre 2"/>
          <p:cNvSpPr>
            <a:spLocks noGrp="1"/>
          </p:cNvSpPr>
          <p:nvPr>
            <p:ph type="subTitle" idx="1"/>
          </p:nvPr>
        </p:nvSpPr>
        <p:spPr/>
        <p:txBody>
          <a:bodyPr/>
          <a:lstStyle/>
          <a:p>
            <a:pPr algn="ctr"/>
            <a:r>
              <a:rPr lang="fr-FR" i="1" cap="small" dirty="0"/>
              <a:t>L’entrepreneur doit préparer son projet de financement en vue de convaincre </a:t>
            </a:r>
            <a:r>
              <a:rPr lang="fr-FR" i="1" dirty="0"/>
              <a:t> </a:t>
            </a:r>
            <a:r>
              <a:rPr lang="fr-FR" i="1" cap="small" dirty="0"/>
              <a:t>financeurs ou investisseurs</a:t>
            </a:r>
            <a:endParaRPr lang="fr-FR" i="1" dirty="0"/>
          </a:p>
          <a:p>
            <a:pPr algn="ctr"/>
            <a:endParaRPr lang="fr-FR" dirty="0"/>
          </a:p>
        </p:txBody>
      </p:sp>
    </p:spTree>
    <p:extLst>
      <p:ext uri="{BB962C8B-B14F-4D97-AF65-F5344CB8AC3E}">
        <p14:creationId xmlns:p14="http://schemas.microsoft.com/office/powerpoint/2010/main" val="276502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80920" cy="2232248"/>
          </a:xfrm>
        </p:spPr>
        <p:txBody>
          <a:bodyPr>
            <a:normAutofit fontScale="90000"/>
          </a:bodyPr>
          <a:lstStyle/>
          <a:p>
            <a:pPr algn="ct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sz="2700" dirty="0"/>
          </a:p>
        </p:txBody>
      </p:sp>
      <p:sp>
        <p:nvSpPr>
          <p:cNvPr id="3" name="Espace réservé du contenu 2"/>
          <p:cNvSpPr>
            <a:spLocks noGrp="1"/>
          </p:cNvSpPr>
          <p:nvPr>
            <p:ph sz="quarter" idx="1"/>
          </p:nvPr>
        </p:nvSpPr>
        <p:spPr>
          <a:xfrm>
            <a:off x="827584" y="2204864"/>
            <a:ext cx="7467600" cy="792088"/>
          </a:xfrm>
        </p:spPr>
        <p:txBody>
          <a:bodyPr>
            <a:normAutofit/>
          </a:bodyPr>
          <a:lstStyle/>
          <a:p>
            <a:pPr marL="0" indent="0" algn="ctr">
              <a:buNone/>
            </a:pPr>
            <a:r>
              <a:rPr lang="fr-FR" b="1" dirty="0"/>
              <a:t> </a:t>
            </a:r>
            <a:endParaRPr lang="fr-FR" b="1" dirty="0" smtClean="0"/>
          </a:p>
          <a:p>
            <a:endParaRPr lang="fr-FR" dirty="0"/>
          </a:p>
          <a:p>
            <a:pPr marL="457200" indent="-457200">
              <a:buFont typeface="+mj-lt"/>
              <a:buAutoNum type="arabicPeriod"/>
            </a:pPr>
            <a:endParaRPr lang="fr-FR" dirty="0"/>
          </a:p>
        </p:txBody>
      </p:sp>
      <p:sp>
        <p:nvSpPr>
          <p:cNvPr id="5" name="ZoneTexte 4"/>
          <p:cNvSpPr txBox="1"/>
          <p:nvPr/>
        </p:nvSpPr>
        <p:spPr>
          <a:xfrm>
            <a:off x="395536" y="980728"/>
            <a:ext cx="7920880" cy="3785652"/>
          </a:xfrm>
          <a:prstGeom prst="rect">
            <a:avLst/>
          </a:prstGeom>
          <a:noFill/>
        </p:spPr>
        <p:txBody>
          <a:bodyPr wrap="square" rtlCol="0">
            <a:spAutoFit/>
          </a:bodyPr>
          <a:lstStyle/>
          <a:p>
            <a:pPr marL="342900" lvl="0" indent="-342900">
              <a:buFont typeface="+mj-lt"/>
              <a:buAutoNum type="arabicPeriod"/>
            </a:pPr>
            <a:r>
              <a:rPr lang="fr-FR" sz="2400" b="1" u="sng" dirty="0"/>
              <a:t>Présenter votre projet  </a:t>
            </a:r>
            <a:r>
              <a:rPr lang="fr-FR" sz="2400" dirty="0"/>
              <a:t>de façon à le crédibiliser pour donner confiance aux investisseurs / financeurs (votre parcours, celui de vos associés, votre projet, votre étude de marché…….).</a:t>
            </a:r>
          </a:p>
          <a:p>
            <a:r>
              <a:rPr lang="fr-FR" sz="2400" dirty="0"/>
              <a:t> </a:t>
            </a:r>
            <a:endParaRPr lang="fr-FR" sz="2400" dirty="0" smtClean="0"/>
          </a:p>
          <a:p>
            <a:endParaRPr lang="fr-FR" sz="2400" dirty="0"/>
          </a:p>
          <a:p>
            <a:pPr lvl="0" indent="354013"/>
            <a:r>
              <a:rPr lang="fr-FR" sz="2400" dirty="0" smtClean="0"/>
              <a:t>Il </a:t>
            </a:r>
            <a:r>
              <a:rPr lang="fr-FR" sz="2400" dirty="0"/>
              <a:t>est important de valoriser l’expérience et la </a:t>
            </a:r>
            <a:r>
              <a:rPr lang="fr-FR" sz="2400" dirty="0" smtClean="0"/>
              <a:t> </a:t>
            </a:r>
          </a:p>
          <a:p>
            <a:pPr lvl="0" indent="354013"/>
            <a:r>
              <a:rPr lang="fr-FR" sz="2400" dirty="0" smtClean="0"/>
              <a:t>crédibilité </a:t>
            </a:r>
            <a:r>
              <a:rPr lang="fr-FR" sz="2400" dirty="0"/>
              <a:t>du porteur de projet, du chef </a:t>
            </a:r>
            <a:r>
              <a:rPr lang="fr-FR" sz="2400" dirty="0" smtClean="0"/>
              <a:t> </a:t>
            </a:r>
          </a:p>
          <a:p>
            <a:pPr lvl="0" indent="354013"/>
            <a:r>
              <a:rPr lang="fr-FR" sz="2400" dirty="0" smtClean="0"/>
              <a:t>d’entreprises</a:t>
            </a:r>
            <a:r>
              <a:rPr lang="fr-FR" sz="2400" dirty="0"/>
              <a:t>...., c’est le capital immatériel.</a:t>
            </a:r>
          </a:p>
          <a:p>
            <a:pPr indent="354013"/>
            <a:r>
              <a:rPr lang="fr-FR" sz="2400" dirty="0"/>
              <a:t> </a:t>
            </a:r>
          </a:p>
        </p:txBody>
      </p:sp>
    </p:spTree>
    <p:extLst>
      <p:ext uri="{BB962C8B-B14F-4D97-AF65-F5344CB8AC3E}">
        <p14:creationId xmlns:p14="http://schemas.microsoft.com/office/powerpoint/2010/main" val="9442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386610"/>
          </a:xfrm>
        </p:spPr>
        <p:txBody>
          <a:bodyPr>
            <a:noAutofit/>
          </a:bodyPr>
          <a:lstStyle/>
          <a:p>
            <a:pPr lvl="0"/>
            <a:r>
              <a:rPr lang="fr-FR" sz="2000" b="1" u="sng" dirty="0" smtClean="0">
                <a:solidFill>
                  <a:schemeClr val="tx1"/>
                </a:solidFill>
              </a:rPr>
              <a:t>2</a:t>
            </a:r>
            <a:r>
              <a:rPr lang="fr-FR" sz="2000" b="1" u="sng" cap="none" dirty="0" smtClean="0">
                <a:solidFill>
                  <a:schemeClr val="tx1"/>
                </a:solidFill>
              </a:rPr>
              <a:t>. Identifier </a:t>
            </a:r>
            <a:r>
              <a:rPr lang="fr-FR" sz="2000" b="1" u="sng" cap="none" dirty="0">
                <a:solidFill>
                  <a:schemeClr val="tx1"/>
                </a:solidFill>
              </a:rPr>
              <a:t>des besoins </a:t>
            </a:r>
            <a:r>
              <a:rPr lang="fr-FR" sz="2000" b="1" u="sng" cap="none" dirty="0" smtClean="0">
                <a:solidFill>
                  <a:schemeClr val="tx1"/>
                </a:solidFill>
              </a:rPr>
              <a:t>financiers</a:t>
            </a:r>
            <a:br>
              <a:rPr lang="fr-FR" sz="2000" b="1" u="sng" cap="none" dirty="0" smtClean="0">
                <a:solidFill>
                  <a:schemeClr val="tx1"/>
                </a:solidFill>
              </a:rPr>
            </a:br>
            <a:r>
              <a:rPr lang="fr-FR" sz="2000" u="sng" cap="none" dirty="0">
                <a:solidFill>
                  <a:schemeClr val="tx1"/>
                </a:solidFill>
              </a:rPr>
              <a:t/>
            </a:r>
            <a:br>
              <a:rPr lang="fr-FR" sz="2000" u="sng" cap="none" dirty="0">
                <a:solidFill>
                  <a:schemeClr val="tx1"/>
                </a:solidFill>
              </a:rPr>
            </a:br>
            <a:r>
              <a:rPr lang="fr-FR" sz="2000" cap="none" dirty="0">
                <a:solidFill>
                  <a:schemeClr val="tx1"/>
                </a:solidFill>
              </a:rPr>
              <a:t>A </a:t>
            </a:r>
            <a:r>
              <a:rPr lang="fr-FR" sz="2000" cap="none" dirty="0" smtClean="0">
                <a:solidFill>
                  <a:schemeClr val="tx1"/>
                </a:solidFill>
              </a:rPr>
              <a:t>partir de </a:t>
            </a:r>
            <a:r>
              <a:rPr lang="fr-FR" sz="2000" cap="none" dirty="0">
                <a:solidFill>
                  <a:schemeClr val="tx1"/>
                </a:solidFill>
              </a:rPr>
              <a:t>l’analyse du projet (création, développement, croissance externe, ..) établissement d’un </a:t>
            </a:r>
            <a:r>
              <a:rPr lang="fr-FR" sz="2000" b="1" cap="none" dirty="0">
                <a:solidFill>
                  <a:schemeClr val="tx1"/>
                </a:solidFill>
              </a:rPr>
              <a:t>budget d’investissement</a:t>
            </a:r>
            <a:r>
              <a:rPr lang="fr-FR" sz="2000" cap="none" dirty="0">
                <a:solidFill>
                  <a:schemeClr val="tx1"/>
                </a:solidFill>
              </a:rPr>
              <a:t> et d’un </a:t>
            </a:r>
            <a:r>
              <a:rPr lang="fr-FR" sz="2000" b="1" cap="none" dirty="0">
                <a:solidFill>
                  <a:schemeClr val="tx1"/>
                </a:solidFill>
              </a:rPr>
              <a:t>budget de fonctionnement exploitation à traduire ensuite en trésorerie.</a:t>
            </a:r>
            <a:r>
              <a:rPr lang="fr-FR" sz="2000" cap="none" dirty="0">
                <a:solidFill>
                  <a:schemeClr val="tx1"/>
                </a:solidFill>
              </a:rPr>
              <a:t/>
            </a:r>
            <a:br>
              <a:rPr lang="fr-FR" sz="2000" cap="none" dirty="0">
                <a:solidFill>
                  <a:schemeClr val="tx1"/>
                </a:solidFill>
              </a:rPr>
            </a:br>
            <a:r>
              <a:rPr lang="fr-FR" sz="2000" b="1" cap="none" dirty="0">
                <a:solidFill>
                  <a:schemeClr val="tx1"/>
                </a:solidFill>
              </a:rPr>
              <a:t> </a:t>
            </a:r>
            <a:r>
              <a:rPr lang="fr-FR" sz="2000" cap="none" dirty="0">
                <a:solidFill>
                  <a:schemeClr val="tx1"/>
                </a:solidFill>
              </a:rPr>
              <a:t/>
            </a:r>
            <a:br>
              <a:rPr lang="fr-FR" sz="2000" cap="none" dirty="0">
                <a:solidFill>
                  <a:schemeClr val="tx1"/>
                </a:solidFill>
              </a:rPr>
            </a:br>
            <a:r>
              <a:rPr lang="fr-FR" sz="2000" cap="none" dirty="0" smtClean="0">
                <a:solidFill>
                  <a:schemeClr val="tx1"/>
                </a:solidFill>
              </a:rPr>
              <a:t>      Ne </a:t>
            </a:r>
            <a:r>
              <a:rPr lang="fr-FR" sz="2000" cap="none" dirty="0">
                <a:solidFill>
                  <a:schemeClr val="tx1"/>
                </a:solidFill>
              </a:rPr>
              <a:t>pas hésiter à consulter le site APCE pour les </a:t>
            </a:r>
            <a:r>
              <a:rPr lang="fr-FR" sz="2000" cap="none" dirty="0" smtClean="0">
                <a:solidFill>
                  <a:schemeClr val="tx1"/>
                </a:solidFill>
              </a:rPr>
              <a:t>    </a:t>
            </a:r>
            <a:br>
              <a:rPr lang="fr-FR" sz="2000" cap="none" dirty="0" smtClean="0">
                <a:solidFill>
                  <a:schemeClr val="tx1"/>
                </a:solidFill>
              </a:rPr>
            </a:br>
            <a:r>
              <a:rPr lang="fr-FR" sz="2000" cap="none" dirty="0">
                <a:solidFill>
                  <a:schemeClr val="tx1"/>
                </a:solidFill>
              </a:rPr>
              <a:t> </a:t>
            </a:r>
            <a:r>
              <a:rPr lang="fr-FR" sz="2000" cap="none" dirty="0" smtClean="0">
                <a:solidFill>
                  <a:schemeClr val="tx1"/>
                </a:solidFill>
              </a:rPr>
              <a:t>     modèles </a:t>
            </a:r>
            <a:r>
              <a:rPr lang="fr-FR" sz="2000" cap="none" dirty="0">
                <a:solidFill>
                  <a:schemeClr val="tx1"/>
                </a:solidFill>
              </a:rPr>
              <a:t>présentés (www.apce.com).</a:t>
            </a:r>
            <a:br>
              <a:rPr lang="fr-FR" sz="2000" cap="none" dirty="0">
                <a:solidFill>
                  <a:schemeClr val="tx1"/>
                </a:solidFill>
              </a:rPr>
            </a:br>
            <a:r>
              <a:rPr lang="fr-FR" sz="2000" b="1" cap="none" dirty="0">
                <a:solidFill>
                  <a:schemeClr val="tx1"/>
                </a:solidFill>
              </a:rPr>
              <a:t> </a:t>
            </a:r>
            <a:r>
              <a:rPr lang="fr-FR" sz="2000" b="1" cap="none" dirty="0" smtClean="0">
                <a:solidFill>
                  <a:schemeClr val="tx1"/>
                </a:solidFill>
              </a:rPr>
              <a:t/>
            </a:r>
            <a:br>
              <a:rPr lang="fr-FR" sz="2000" b="1" cap="none" dirty="0" smtClean="0">
                <a:solidFill>
                  <a:schemeClr val="tx1"/>
                </a:solidFill>
              </a:rPr>
            </a:br>
            <a:r>
              <a:rPr lang="fr-FR" sz="2000" cap="none" dirty="0">
                <a:solidFill>
                  <a:schemeClr val="tx1"/>
                </a:solidFill>
              </a:rPr>
              <a:t/>
            </a:r>
            <a:br>
              <a:rPr lang="fr-FR" sz="2000" cap="none" dirty="0">
                <a:solidFill>
                  <a:schemeClr val="tx1"/>
                </a:solidFill>
              </a:rPr>
            </a:br>
            <a:r>
              <a:rPr lang="fr-FR" sz="1200" b="1" i="1" u="sng" cap="none" dirty="0">
                <a:solidFill>
                  <a:schemeClr val="tx1"/>
                </a:solidFill>
              </a:rPr>
              <a:t>Remarque</a:t>
            </a:r>
            <a:r>
              <a:rPr lang="fr-FR" sz="1200" b="1" i="1" cap="none" dirty="0">
                <a:solidFill>
                  <a:schemeClr val="tx1"/>
                </a:solidFill>
              </a:rPr>
              <a:t> : Calcul du besoin d’investissement (budget d’investissement et sans oublier les frais annexes tel que les honoraires d’intermédiaires agences, avocats …. Droit d’enregistrement, dépôt de garantie pour un bail souscrit…),</a:t>
            </a:r>
            <a:r>
              <a:rPr lang="fr-FR" sz="1200" cap="none" dirty="0">
                <a:solidFill>
                  <a:schemeClr val="tx1"/>
                </a:solidFill>
              </a:rPr>
              <a:t/>
            </a:r>
            <a:br>
              <a:rPr lang="fr-FR" sz="1200" cap="none" dirty="0">
                <a:solidFill>
                  <a:schemeClr val="tx1"/>
                </a:solidFill>
              </a:rPr>
            </a:br>
            <a:r>
              <a:rPr lang="fr-FR" sz="1200" b="1" i="1" cap="none" dirty="0">
                <a:solidFill>
                  <a:schemeClr val="tx1"/>
                </a:solidFill>
              </a:rPr>
              <a:t>et le financement du stock initial,</a:t>
            </a:r>
            <a:r>
              <a:rPr lang="fr-FR" sz="1200" cap="none" dirty="0">
                <a:solidFill>
                  <a:schemeClr val="tx1"/>
                </a:solidFill>
              </a:rPr>
              <a:t/>
            </a:r>
            <a:br>
              <a:rPr lang="fr-FR" sz="1200" cap="none" dirty="0">
                <a:solidFill>
                  <a:schemeClr val="tx1"/>
                </a:solidFill>
              </a:rPr>
            </a:br>
            <a:r>
              <a:rPr lang="fr-FR" sz="1200" b="1" i="1" cap="none" dirty="0">
                <a:solidFill>
                  <a:schemeClr val="tx1"/>
                </a:solidFill>
              </a:rPr>
              <a:t>ainsi que le besoin de fond de roulement (budget de fonctionnement exploitation) que l’on doit traduire en trésorerie pour connaitre les besoins de financement du poste client diminuer du poste fournisseurs qui représente des ressources tant que ces derniers n’ont pas été payés (l’argent reste dans l’entreprise).</a:t>
            </a:r>
            <a:r>
              <a:rPr lang="fr-FR" sz="1200" cap="none" dirty="0">
                <a:solidFill>
                  <a:schemeClr val="tx1"/>
                </a:solidFill>
              </a:rPr>
              <a:t/>
            </a:r>
            <a:br>
              <a:rPr lang="fr-FR" sz="1200" cap="none" dirty="0">
                <a:solidFill>
                  <a:schemeClr val="tx1"/>
                </a:solidFill>
              </a:rPr>
            </a:br>
            <a:r>
              <a:rPr lang="fr-FR" sz="1200" cap="none" dirty="0" smtClean="0">
                <a:solidFill>
                  <a:schemeClr val="tx1"/>
                </a:solidFill>
              </a:rPr>
              <a:t/>
            </a:r>
            <a:br>
              <a:rPr lang="fr-FR" sz="1200" cap="none" dirty="0" smtClean="0">
                <a:solidFill>
                  <a:schemeClr val="tx1"/>
                </a:solidFill>
              </a:rPr>
            </a:br>
            <a:endParaRPr lang="fr-FR" sz="1200" cap="none" dirty="0">
              <a:solidFill>
                <a:schemeClr val="tx1"/>
              </a:solidFill>
            </a:endParaRPr>
          </a:p>
        </p:txBody>
      </p:sp>
      <p:sp>
        <p:nvSpPr>
          <p:cNvPr id="4" name="Flèche droite 3"/>
          <p:cNvSpPr/>
          <p:nvPr/>
        </p:nvSpPr>
        <p:spPr>
          <a:xfrm>
            <a:off x="617330" y="270892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990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764704"/>
            <a:ext cx="7560840" cy="5632311"/>
          </a:xfrm>
          <a:prstGeom prst="rect">
            <a:avLst/>
          </a:prstGeom>
          <a:noFill/>
        </p:spPr>
        <p:txBody>
          <a:bodyPr wrap="square" rtlCol="0">
            <a:spAutoFit/>
          </a:bodyPr>
          <a:lstStyle/>
          <a:p>
            <a:r>
              <a:rPr lang="fr-FR" sz="2400" b="1" u="sng" dirty="0"/>
              <a:t>3</a:t>
            </a:r>
            <a:r>
              <a:rPr lang="fr-FR" sz="2400" b="1" u="sng" dirty="0" smtClean="0"/>
              <a:t>.</a:t>
            </a:r>
            <a:r>
              <a:rPr lang="fr-FR" sz="2400" u="sng" dirty="0" smtClean="0"/>
              <a:t> </a:t>
            </a:r>
            <a:r>
              <a:rPr lang="fr-FR" sz="2400" b="1" u="sng" dirty="0"/>
              <a:t>Calculer la capacité de remboursement</a:t>
            </a:r>
            <a:r>
              <a:rPr lang="fr-FR" sz="2400" u="sng" dirty="0"/>
              <a:t> </a:t>
            </a:r>
            <a:r>
              <a:rPr lang="fr-FR" sz="2400" dirty="0"/>
              <a:t>à partir des prévisionnels ou business plan réaliste </a:t>
            </a:r>
            <a:endParaRPr lang="fr-FR" sz="2400" dirty="0" smtClean="0"/>
          </a:p>
          <a:p>
            <a:r>
              <a:rPr lang="fr-FR" sz="2400" dirty="0" smtClean="0"/>
              <a:t>(</a:t>
            </a:r>
            <a:r>
              <a:rPr lang="fr-FR" sz="2400" dirty="0"/>
              <a:t>si emprunts) ou </a:t>
            </a:r>
            <a:r>
              <a:rPr lang="fr-FR" sz="2400" b="1" dirty="0"/>
              <a:t>évaluer les modalités de sortie des investisseurs</a:t>
            </a:r>
            <a:r>
              <a:rPr lang="fr-FR" sz="2400" dirty="0"/>
              <a:t> (tour de table) </a:t>
            </a:r>
          </a:p>
          <a:p>
            <a:r>
              <a:rPr lang="fr-FR" sz="2400" dirty="0"/>
              <a:t> </a:t>
            </a:r>
          </a:p>
          <a:p>
            <a:pPr lvl="0"/>
            <a:r>
              <a:rPr lang="fr-FR" sz="2400" i="1" dirty="0"/>
              <a:t>Il est nécessaire </a:t>
            </a:r>
            <a:r>
              <a:rPr lang="fr-FR" sz="2400" i="1" dirty="0" smtClean="0"/>
              <a:t>:</a:t>
            </a:r>
          </a:p>
          <a:p>
            <a:pPr lvl="0"/>
            <a:endParaRPr lang="fr-FR" sz="2400" i="1" dirty="0"/>
          </a:p>
          <a:p>
            <a:pPr marL="342900" lvl="0" indent="-342900">
              <a:buFontTx/>
              <a:buChar char="-"/>
            </a:pPr>
            <a:r>
              <a:rPr lang="fr-FR" sz="2400" dirty="0" smtClean="0"/>
              <a:t>de </a:t>
            </a:r>
            <a:r>
              <a:rPr lang="fr-FR" sz="2400" dirty="0"/>
              <a:t>rédiger les hypothèses (Chiffre d’affaires, marge, frais fixes..,) qui fondent vos éléments chiffrés du business plan</a:t>
            </a:r>
            <a:r>
              <a:rPr lang="fr-FR" sz="2400" dirty="0" smtClean="0"/>
              <a:t>,</a:t>
            </a:r>
          </a:p>
          <a:p>
            <a:pPr marL="342900" lvl="0" indent="-342900">
              <a:buFontTx/>
              <a:buChar char="-"/>
            </a:pPr>
            <a:endParaRPr lang="fr-FR" sz="2400" dirty="0"/>
          </a:p>
          <a:p>
            <a:pPr marL="342900" lvl="0" indent="-342900">
              <a:buFontTx/>
              <a:buChar char="-"/>
            </a:pPr>
            <a:r>
              <a:rPr lang="fr-FR" sz="2400" dirty="0" smtClean="0"/>
              <a:t>de </a:t>
            </a:r>
            <a:r>
              <a:rPr lang="fr-FR" sz="2400" dirty="0"/>
              <a:t>montrer ce que votre budget d’investissement </a:t>
            </a:r>
            <a:r>
              <a:rPr lang="fr-FR" sz="2400" dirty="0" smtClean="0"/>
              <a:t>   </a:t>
            </a:r>
          </a:p>
          <a:p>
            <a:pPr lvl="0"/>
            <a:r>
              <a:rPr lang="fr-FR" sz="2400" dirty="0"/>
              <a:t> </a:t>
            </a:r>
            <a:r>
              <a:rPr lang="fr-FR" sz="2400" dirty="0" smtClean="0"/>
              <a:t>   </a:t>
            </a:r>
            <a:r>
              <a:rPr lang="fr-FR" sz="2400" dirty="0" smtClean="0"/>
              <a:t>va </a:t>
            </a:r>
            <a:r>
              <a:rPr lang="fr-FR" sz="2400" dirty="0"/>
              <a:t>permettre de gagner en termes de chiffre </a:t>
            </a:r>
            <a:r>
              <a:rPr lang="fr-FR" sz="2400" dirty="0" smtClean="0"/>
              <a:t>   </a:t>
            </a:r>
          </a:p>
          <a:p>
            <a:pPr lvl="0"/>
            <a:r>
              <a:rPr lang="fr-FR" sz="2400" dirty="0"/>
              <a:t> </a:t>
            </a:r>
            <a:r>
              <a:rPr lang="fr-FR" sz="2400" dirty="0" smtClean="0"/>
              <a:t>   </a:t>
            </a:r>
            <a:r>
              <a:rPr lang="fr-FR" sz="2400" dirty="0" smtClean="0"/>
              <a:t>d’affaires </a:t>
            </a:r>
            <a:r>
              <a:rPr lang="fr-FR" sz="2400" dirty="0"/>
              <a:t>et de rentabilité.</a:t>
            </a:r>
          </a:p>
          <a:p>
            <a:r>
              <a:rPr lang="fr-FR" sz="2400" dirty="0"/>
              <a:t> </a:t>
            </a:r>
          </a:p>
        </p:txBody>
      </p:sp>
    </p:spTree>
    <p:extLst>
      <p:ext uri="{BB962C8B-B14F-4D97-AF65-F5344CB8AC3E}">
        <p14:creationId xmlns:p14="http://schemas.microsoft.com/office/powerpoint/2010/main" val="213141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908720"/>
            <a:ext cx="7632848" cy="4893647"/>
          </a:xfrm>
          <a:prstGeom prst="rect">
            <a:avLst/>
          </a:prstGeom>
          <a:noFill/>
        </p:spPr>
        <p:txBody>
          <a:bodyPr wrap="square" rtlCol="0">
            <a:spAutoFit/>
          </a:bodyPr>
          <a:lstStyle/>
          <a:p>
            <a:r>
              <a:rPr lang="fr-FR" sz="2400" b="1" u="sng" dirty="0" smtClean="0"/>
              <a:t>4. Déterminer </a:t>
            </a:r>
            <a:r>
              <a:rPr lang="fr-FR" sz="2400" b="1" u="sng" dirty="0"/>
              <a:t>les différentes modalités de financement </a:t>
            </a:r>
            <a:endParaRPr lang="fr-FR" sz="2400" b="1" u="sng" dirty="0" smtClean="0"/>
          </a:p>
          <a:p>
            <a:endParaRPr lang="fr-FR" sz="2400" dirty="0"/>
          </a:p>
          <a:p>
            <a:pPr lvl="0"/>
            <a:r>
              <a:rPr lang="fr-FR" sz="2400" dirty="0" smtClean="0"/>
              <a:t>-   Apport </a:t>
            </a:r>
            <a:r>
              <a:rPr lang="fr-FR" sz="2400" dirty="0"/>
              <a:t>en capital 		 </a:t>
            </a:r>
          </a:p>
          <a:p>
            <a:pPr lvl="0"/>
            <a:r>
              <a:rPr lang="fr-FR" sz="2400" dirty="0" smtClean="0"/>
              <a:t>-   Apport </a:t>
            </a:r>
            <a:r>
              <a:rPr lang="fr-FR" sz="2400" dirty="0"/>
              <a:t>en compte courant</a:t>
            </a:r>
          </a:p>
          <a:p>
            <a:pPr lvl="0"/>
            <a:r>
              <a:rPr lang="fr-FR" sz="2400" dirty="0" smtClean="0"/>
              <a:t>-   Subventions </a:t>
            </a:r>
            <a:r>
              <a:rPr lang="fr-FR" sz="2400" dirty="0"/>
              <a:t>et aides publiques</a:t>
            </a:r>
          </a:p>
          <a:p>
            <a:pPr lvl="0"/>
            <a:r>
              <a:rPr lang="fr-FR" sz="2400" dirty="0" smtClean="0"/>
              <a:t>-   Concours </a:t>
            </a:r>
            <a:r>
              <a:rPr lang="fr-FR" sz="2400" dirty="0"/>
              <a:t>bancaires, emprunts</a:t>
            </a:r>
          </a:p>
          <a:p>
            <a:pPr marL="342900" lvl="0" indent="-342900">
              <a:buFontTx/>
              <a:buChar char="-"/>
            </a:pPr>
            <a:r>
              <a:rPr lang="fr-FR" sz="2400" dirty="0" smtClean="0"/>
              <a:t>Prêts </a:t>
            </a:r>
            <a:r>
              <a:rPr lang="fr-FR" sz="2400" dirty="0"/>
              <a:t>d’honneurs à la création, de croissance </a:t>
            </a:r>
            <a:r>
              <a:rPr lang="fr-FR" sz="2400" dirty="0" smtClean="0"/>
              <a:t>  </a:t>
            </a:r>
          </a:p>
          <a:p>
            <a:pPr lvl="0"/>
            <a:r>
              <a:rPr lang="fr-FR" sz="2400" dirty="0"/>
              <a:t> </a:t>
            </a:r>
            <a:r>
              <a:rPr lang="fr-FR" sz="2400" dirty="0" smtClean="0"/>
              <a:t>   (</a:t>
            </a:r>
            <a:r>
              <a:rPr lang="fr-FR" sz="2400" dirty="0"/>
              <a:t>développement) des réseaux d’accompagnement</a:t>
            </a:r>
          </a:p>
          <a:p>
            <a:pPr marL="342900" lvl="0" indent="-342900">
              <a:buFontTx/>
              <a:buChar char="-"/>
            </a:pPr>
            <a:r>
              <a:rPr lang="fr-FR" sz="2400" dirty="0" smtClean="0"/>
              <a:t>Tour </a:t>
            </a:r>
            <a:r>
              <a:rPr lang="fr-FR" sz="2400" dirty="0"/>
              <a:t>de table d’investisseur </a:t>
            </a:r>
            <a:endParaRPr lang="fr-FR" sz="2400" dirty="0" smtClean="0"/>
          </a:p>
          <a:p>
            <a:pPr lvl="0"/>
            <a:r>
              <a:rPr lang="fr-FR" sz="2400" dirty="0"/>
              <a:t> </a:t>
            </a:r>
            <a:r>
              <a:rPr lang="fr-FR" sz="2400" dirty="0" smtClean="0"/>
              <a:t>   </a:t>
            </a:r>
            <a:r>
              <a:rPr lang="fr-FR" sz="2400" dirty="0" smtClean="0"/>
              <a:t>(</a:t>
            </a:r>
            <a:r>
              <a:rPr lang="fr-FR" sz="2400" dirty="0" err="1"/>
              <a:t>Crowdfunding</a:t>
            </a:r>
            <a:r>
              <a:rPr lang="fr-FR" sz="2400" dirty="0"/>
              <a:t>, </a:t>
            </a:r>
            <a:r>
              <a:rPr lang="fr-FR" sz="2400" dirty="0" smtClean="0"/>
              <a:t>Business </a:t>
            </a:r>
            <a:r>
              <a:rPr lang="fr-FR" sz="2400" dirty="0" err="1"/>
              <a:t>Angels</a:t>
            </a:r>
            <a:r>
              <a:rPr lang="fr-FR" sz="2400" dirty="0"/>
              <a:t>, Capital </a:t>
            </a:r>
            <a:r>
              <a:rPr lang="fr-FR" sz="2400" dirty="0" smtClean="0"/>
              <a:t>   </a:t>
            </a:r>
          </a:p>
          <a:p>
            <a:pPr lvl="0"/>
            <a:r>
              <a:rPr lang="fr-FR" sz="2400" dirty="0"/>
              <a:t> </a:t>
            </a:r>
            <a:r>
              <a:rPr lang="fr-FR" sz="2400" dirty="0" smtClean="0"/>
              <a:t>    </a:t>
            </a:r>
            <a:r>
              <a:rPr lang="fr-FR" sz="2400" dirty="0" smtClean="0"/>
              <a:t>Investissement</a:t>
            </a:r>
            <a:r>
              <a:rPr lang="fr-FR" sz="2400" dirty="0"/>
              <a:t>).</a:t>
            </a:r>
          </a:p>
          <a:p>
            <a:r>
              <a:rPr lang="fr-FR" sz="2400" dirty="0"/>
              <a:t> </a:t>
            </a:r>
          </a:p>
        </p:txBody>
      </p:sp>
    </p:spTree>
    <p:extLst>
      <p:ext uri="{BB962C8B-B14F-4D97-AF65-F5344CB8AC3E}">
        <p14:creationId xmlns:p14="http://schemas.microsoft.com/office/powerpoint/2010/main" val="152462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692696"/>
            <a:ext cx="8136904" cy="5632311"/>
          </a:xfrm>
          <a:prstGeom prst="rect">
            <a:avLst/>
          </a:prstGeom>
          <a:noFill/>
        </p:spPr>
        <p:txBody>
          <a:bodyPr wrap="square" rtlCol="0">
            <a:spAutoFit/>
          </a:bodyPr>
          <a:lstStyle/>
          <a:p>
            <a:r>
              <a:rPr lang="fr-FR" b="1" u="sng" dirty="0" smtClean="0"/>
              <a:t>5. Prenez </a:t>
            </a:r>
            <a:r>
              <a:rPr lang="fr-FR" b="1" u="sng" dirty="0"/>
              <a:t>en compte la Notation Banque de France  les cotations des banques et des assureurs crédits (entreprises post création</a:t>
            </a:r>
            <a:r>
              <a:rPr lang="fr-FR" b="1" u="sng" dirty="0" smtClean="0"/>
              <a:t>)</a:t>
            </a:r>
          </a:p>
          <a:p>
            <a:endParaRPr lang="fr-FR" dirty="0"/>
          </a:p>
          <a:p>
            <a:r>
              <a:rPr lang="fr-FR" dirty="0">
                <a:sym typeface="Wingdings"/>
              </a:rPr>
              <a:t></a:t>
            </a:r>
            <a:r>
              <a:rPr lang="fr-FR" dirty="0"/>
              <a:t> car les banques comme les investisseurs en tiennent compte pour vous accorder ou </a:t>
            </a:r>
            <a:r>
              <a:rPr lang="fr-FR" dirty="0" smtClean="0"/>
              <a:t>non le </a:t>
            </a:r>
            <a:r>
              <a:rPr lang="fr-FR" dirty="0"/>
              <a:t>financement.</a:t>
            </a:r>
          </a:p>
          <a:p>
            <a:r>
              <a:rPr lang="fr-FR" b="1" dirty="0"/>
              <a:t> </a:t>
            </a:r>
            <a:endParaRPr lang="fr-FR" sz="2400" dirty="0"/>
          </a:p>
          <a:p>
            <a:pPr marL="171450" lvl="0" indent="-171450">
              <a:buFont typeface="Wingdings" panose="05000000000000000000" pitchFamily="2" charset="2"/>
              <a:buChar char="q"/>
            </a:pPr>
            <a:r>
              <a:rPr lang="fr-FR" sz="1200" b="1" u="dbl" dirty="0"/>
              <a:t>BANQUE DE FRANCE</a:t>
            </a:r>
            <a:endParaRPr lang="fr-FR" sz="1200" dirty="0"/>
          </a:p>
          <a:p>
            <a:r>
              <a:rPr lang="fr-FR" sz="1200" b="1" dirty="0"/>
              <a:t> </a:t>
            </a:r>
            <a:endParaRPr lang="fr-FR" sz="1200" dirty="0"/>
          </a:p>
          <a:p>
            <a:pPr marL="536575" lvl="0" indent="-171450">
              <a:buFont typeface="Wingdings" panose="05000000000000000000" pitchFamily="2" charset="2"/>
              <a:buChar char="ü"/>
            </a:pPr>
            <a:r>
              <a:rPr lang="fr-FR" sz="1200" u="sng" dirty="0" smtClean="0"/>
              <a:t>A </a:t>
            </a:r>
            <a:r>
              <a:rPr lang="fr-FR" sz="1200" u="sng" dirty="0"/>
              <a:t>LA CREATION</a:t>
            </a:r>
            <a:r>
              <a:rPr lang="fr-FR" sz="1200" dirty="0"/>
              <a:t> : Attention vous êtes notés ! Avant même votre création, et avant d’envisager le financement de votre projet, l’entrepreneur doit connaître sa Notation Banque de France dite «</a:t>
            </a:r>
            <a:r>
              <a:rPr lang="fr-FR" sz="1200" b="1" dirty="0"/>
              <a:t> Indicateur du dirigeant </a:t>
            </a:r>
            <a:r>
              <a:rPr lang="fr-FR" sz="1200" dirty="0"/>
              <a:t>» car elle pourrait l’empêcher d’obtenir son financement. </a:t>
            </a:r>
          </a:p>
          <a:p>
            <a:r>
              <a:rPr lang="fr-FR" sz="1200" dirty="0"/>
              <a:t> </a:t>
            </a:r>
          </a:p>
          <a:p>
            <a:pPr marL="536575" lvl="0" indent="-171450">
              <a:buFont typeface="Wingdings" panose="05000000000000000000" pitchFamily="2" charset="2"/>
              <a:buChar char="ü"/>
            </a:pPr>
            <a:r>
              <a:rPr lang="fr-FR" sz="1200" u="sng" dirty="0"/>
              <a:t>LORS DU DEVELOPPEMENT </a:t>
            </a:r>
            <a:r>
              <a:rPr lang="fr-FR" sz="1200" dirty="0"/>
              <a:t>: De même l’entrepreneur doit connaître la </a:t>
            </a:r>
            <a:r>
              <a:rPr lang="fr-FR" sz="1200" b="1" dirty="0"/>
              <a:t>cotation Banque de France de son entreprise</a:t>
            </a:r>
            <a:r>
              <a:rPr lang="fr-FR" sz="1200" dirty="0"/>
              <a:t> pour éviter le risque de refus de prêt. Cette cotation est susceptible d’être discutée lors d’un rendez-vous avec la banque du dirigeant</a:t>
            </a:r>
            <a:r>
              <a:rPr lang="fr-FR" sz="1200" dirty="0" smtClean="0"/>
              <a:t>.</a:t>
            </a:r>
          </a:p>
          <a:p>
            <a:pPr marL="536575" lvl="0" indent="-171450">
              <a:buFont typeface="Wingdings" panose="05000000000000000000" pitchFamily="2" charset="2"/>
              <a:buChar char="ü"/>
            </a:pPr>
            <a:endParaRPr lang="fr-FR" sz="1200" dirty="0"/>
          </a:p>
          <a:p>
            <a:r>
              <a:rPr lang="fr-FR" sz="1200" i="1" dirty="0">
                <a:sym typeface="Wingdings"/>
              </a:rPr>
              <a:t> </a:t>
            </a:r>
            <a:r>
              <a:rPr lang="fr-FR" sz="1200" i="1" dirty="0" smtClean="0">
                <a:sym typeface="Wingdings"/>
              </a:rPr>
              <a:t>    </a:t>
            </a:r>
            <a:r>
              <a:rPr lang="fr-FR" sz="1200" i="1" dirty="0" smtClean="0"/>
              <a:t>N ’hésitez </a:t>
            </a:r>
            <a:r>
              <a:rPr lang="fr-FR" sz="1200" i="1" dirty="0"/>
              <a:t>pas à prendre rendez-vous avec la Banque de France pour lui apporter tout fait  </a:t>
            </a:r>
          </a:p>
          <a:p>
            <a:r>
              <a:rPr lang="fr-FR" sz="1200" i="1" dirty="0"/>
              <a:t>     </a:t>
            </a:r>
            <a:r>
              <a:rPr lang="fr-FR" sz="1200" i="1" dirty="0" smtClean="0"/>
              <a:t>   nouveau </a:t>
            </a:r>
            <a:r>
              <a:rPr lang="fr-FR" sz="1200" i="1" dirty="0"/>
              <a:t>(augmentation de capital, contrat d’affacturage…..) susceptible de </a:t>
            </a:r>
            <a:r>
              <a:rPr lang="fr-FR" sz="1200" i="1" dirty="0" smtClean="0"/>
              <a:t>rehausser </a:t>
            </a:r>
            <a:r>
              <a:rPr lang="fr-FR" sz="1200" i="1" dirty="0"/>
              <a:t>votre note.</a:t>
            </a:r>
          </a:p>
          <a:p>
            <a:r>
              <a:rPr lang="fr-FR" sz="1200" dirty="0"/>
              <a:t> </a:t>
            </a:r>
          </a:p>
          <a:p>
            <a:pPr marL="171450" lvl="0" indent="-171450">
              <a:buFont typeface="Wingdings" panose="05000000000000000000" pitchFamily="2" charset="2"/>
              <a:buChar char="q"/>
            </a:pPr>
            <a:r>
              <a:rPr lang="fr-FR" sz="1200" b="1" u="dbl" dirty="0"/>
              <a:t>BANQUE</a:t>
            </a:r>
            <a:r>
              <a:rPr lang="fr-FR" sz="1200" b="1" dirty="0"/>
              <a:t> : </a:t>
            </a:r>
            <a:r>
              <a:rPr lang="fr-FR" sz="1200" dirty="0"/>
              <a:t>Il existe également une notation par les banques dès lors que l’activité est exercée à titre professionnel, commerçant, industriel. Elle peut être demandée à tout moment depuis 2011 par simple courrier à la banque.</a:t>
            </a:r>
          </a:p>
          <a:p>
            <a:r>
              <a:rPr lang="fr-FR" sz="1200" dirty="0"/>
              <a:t> </a:t>
            </a:r>
          </a:p>
          <a:p>
            <a:r>
              <a:rPr lang="fr-FR" sz="1200" dirty="0"/>
              <a:t> </a:t>
            </a:r>
          </a:p>
          <a:p>
            <a:pPr marL="171450" lvl="0" indent="-171450">
              <a:buFont typeface="Wingdings" panose="05000000000000000000" pitchFamily="2" charset="2"/>
              <a:buChar char="q"/>
            </a:pPr>
            <a:r>
              <a:rPr lang="fr-FR" sz="1200" b="1" u="dbl" dirty="0"/>
              <a:t>ASSUREURS CREDIT</a:t>
            </a:r>
            <a:r>
              <a:rPr lang="fr-FR" sz="1200" dirty="0"/>
              <a:t> : Les assureurs crédit donnent également sur le site internet une notation des entreprises.</a:t>
            </a:r>
          </a:p>
          <a:p>
            <a:r>
              <a:rPr lang="fr-FR" sz="1200" b="1" dirty="0"/>
              <a:t> </a:t>
            </a:r>
            <a:endParaRPr lang="fr-FR" sz="1200" dirty="0"/>
          </a:p>
        </p:txBody>
      </p:sp>
    </p:spTree>
    <p:extLst>
      <p:ext uri="{BB962C8B-B14F-4D97-AF65-F5344CB8AC3E}">
        <p14:creationId xmlns:p14="http://schemas.microsoft.com/office/powerpoint/2010/main" val="90124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8064896" cy="5878532"/>
          </a:xfrm>
          <a:prstGeom prst="rect">
            <a:avLst/>
          </a:prstGeom>
          <a:noFill/>
        </p:spPr>
        <p:txBody>
          <a:bodyPr wrap="square" rtlCol="0">
            <a:spAutoFit/>
          </a:bodyPr>
          <a:lstStyle/>
          <a:p>
            <a:r>
              <a:rPr lang="fr-FR" sz="2000" b="1" u="sng" dirty="0" smtClean="0"/>
              <a:t>6. Connaitre </a:t>
            </a:r>
            <a:r>
              <a:rPr lang="fr-FR" sz="2000" b="1" u="sng" dirty="0"/>
              <a:t>les garanties pouvant être données aux financeurs </a:t>
            </a:r>
            <a:r>
              <a:rPr lang="fr-FR" sz="2000" dirty="0" smtClean="0"/>
              <a:t>(</a:t>
            </a:r>
            <a:r>
              <a:rPr lang="fr-FR" sz="2000" dirty="0"/>
              <a:t>sociétés de cautionnement mutuel), en évitant votre engagement sur vos biens personnels (dit caution personnelle).</a:t>
            </a:r>
          </a:p>
          <a:p>
            <a:r>
              <a:rPr lang="fr-FR" sz="2000" dirty="0"/>
              <a:t>		</a:t>
            </a:r>
          </a:p>
          <a:p>
            <a:pPr marL="811213" lvl="0" indent="-342900">
              <a:buFont typeface="Wingdings" panose="05000000000000000000" pitchFamily="2" charset="2"/>
              <a:buChar char="q"/>
            </a:pPr>
            <a:r>
              <a:rPr lang="fr-FR" sz="2000" dirty="0"/>
              <a:t>Les </a:t>
            </a:r>
            <a:r>
              <a:rPr lang="fr-FR" sz="2000" b="1" dirty="0"/>
              <a:t>sociétés de garantie</a:t>
            </a:r>
            <a:r>
              <a:rPr lang="fr-FR" sz="2000" dirty="0"/>
              <a:t> (ou fonds de garantie) : SIAGI pour les artisans, BPI France (ex SOFARIS) pour les commerçants, </a:t>
            </a:r>
            <a:r>
              <a:rPr lang="fr-FR" sz="2000" dirty="0" err="1"/>
              <a:t>Interfimo</a:t>
            </a:r>
            <a:r>
              <a:rPr lang="fr-FR" sz="2000" dirty="0"/>
              <a:t> pour les professions libérales et pharmaciens, SACCEF pour la Caisse d’ Epargne</a:t>
            </a:r>
            <a:r>
              <a:rPr lang="fr-FR" sz="2000" dirty="0" smtClean="0"/>
              <a:t>.</a:t>
            </a:r>
          </a:p>
          <a:p>
            <a:pPr marL="811213" lvl="0" indent="-342900"/>
            <a:endParaRPr lang="fr-FR" sz="2000" dirty="0"/>
          </a:p>
          <a:p>
            <a:pPr marL="811213" indent="-342900">
              <a:buFont typeface="Wingdings" panose="05000000000000000000" pitchFamily="2" charset="2"/>
              <a:buChar char="q"/>
            </a:pPr>
            <a:r>
              <a:rPr lang="fr-FR" sz="2000" b="1" dirty="0"/>
              <a:t>Autres fonds de garantie</a:t>
            </a:r>
            <a:r>
              <a:rPr lang="fr-FR" sz="2000" dirty="0"/>
              <a:t> : Européen, d’Etat ou Régions ; dès lors qu’il y a création d’emplois</a:t>
            </a:r>
            <a:r>
              <a:rPr lang="fr-FR" sz="2000" dirty="0" smtClean="0"/>
              <a:t>.</a:t>
            </a:r>
          </a:p>
          <a:p>
            <a:pPr marL="811213" indent="-342900"/>
            <a:endParaRPr lang="fr-FR" sz="2000" dirty="0"/>
          </a:p>
          <a:p>
            <a:pPr marL="811213" indent="-342900">
              <a:buFont typeface="Wingdings" panose="05000000000000000000" pitchFamily="2" charset="2"/>
              <a:buChar char="q"/>
            </a:pPr>
            <a:r>
              <a:rPr lang="fr-FR" sz="2000" b="1" dirty="0"/>
              <a:t>Fonds de garantie liés au profil de l’entreprise </a:t>
            </a:r>
            <a:r>
              <a:rPr lang="fr-FR" sz="2000" dirty="0"/>
              <a:t>(entreprise sociale, solidaire… chômeurs) : France Active.</a:t>
            </a:r>
          </a:p>
          <a:p>
            <a:r>
              <a:rPr lang="fr-FR" sz="2000" dirty="0"/>
              <a:t>		</a:t>
            </a:r>
          </a:p>
          <a:p>
            <a:r>
              <a:rPr lang="fr-FR" sz="2000" b="1" i="1" u="sng" dirty="0"/>
              <a:t>Remarque</a:t>
            </a:r>
            <a:r>
              <a:rPr lang="fr-FR" sz="2000" b="1" i="1" dirty="0"/>
              <a:t> :	 Les garanties sont limitées en 30 et 80 % du montant emprunté et s’il doit y avoir une garantie personnelle, elle est limitée au différentiel. </a:t>
            </a:r>
            <a:endParaRPr lang="fr-FR" sz="2000" dirty="0"/>
          </a:p>
          <a:p>
            <a:r>
              <a:rPr lang="fr-FR" sz="1600" dirty="0"/>
              <a:t> </a:t>
            </a:r>
            <a:endParaRPr lang="fr-FR" dirty="0"/>
          </a:p>
        </p:txBody>
      </p:sp>
    </p:spTree>
    <p:extLst>
      <p:ext uri="{BB962C8B-B14F-4D97-AF65-F5344CB8AC3E}">
        <p14:creationId xmlns:p14="http://schemas.microsoft.com/office/powerpoint/2010/main" val="924226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237</TotalTime>
  <Words>239</Words>
  <Application>Microsoft Office PowerPoint</Application>
  <PresentationFormat>Affichage à l'écran (4:3)</PresentationFormat>
  <Paragraphs>81</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Oriel</vt:lpstr>
      <vt:lpstr>Lundi 9 mars 2015  a 18h 30 </vt:lpstr>
      <vt:lpstr>Agnes Bricard</vt:lpstr>
      <vt:lpstr>Les étapes préalables de préparation et d’évaluation pour mettre en place les financements nécessaires  à votre projet </vt:lpstr>
      <vt:lpstr>                </vt:lpstr>
      <vt:lpstr>2. Identifier des besoins financiers  A partir de l’analyse du projet (création, développement, croissance externe, ..) établissement d’un budget d’investissement et d’un budget de fonctionnement exploitation à traduire ensuite en trésorerie.         Ne pas hésiter à consulter le site APCE pour les            modèles présentés (www.apce.com).    Remarque : Calcul du besoin d’investissement (budget d’investissement et sans oublier les frais annexes tel que les honoraires d’intermédiaires agences, avocats …. Droit d’enregistrement, dépôt de garantie pour un bail souscrit…), et le financement du stock initial, ainsi que le besoin de fond de roulement (budget de fonctionnement exploitation) que l’on doit traduire en trésorerie pour connaitre les besoins de financement du poste client diminuer du poste fournisseurs qui représente des ressources tant que ces derniers n’ont pas été payés (l’argent reste dans l’entreprise).  </vt:lpstr>
      <vt:lpstr>Présentation PowerPoint</vt:lpstr>
      <vt:lpstr>Présentation PowerPoint</vt:lpstr>
      <vt:lpstr>Présentation PowerPoint</vt:lpstr>
      <vt:lpstr>Présentation PowerPoint</vt:lpstr>
      <vt:lpstr>Présentation PowerPoint</vt:lpstr>
      <vt:lpstr>FICHE CREATEUR D’ENTREPRISES </vt:lpstr>
      <vt:lpstr>Présentation PowerPoint</vt:lpstr>
      <vt:lpstr>Présentation PowerPoint</vt:lpstr>
      <vt:lpstr>Présentation PowerPoint</vt:lpstr>
      <vt:lpstr>FICHE REPRENEUR D’ENTREPRISES</vt:lpstr>
      <vt:lpstr>Présentation PowerPoint</vt:lpstr>
      <vt:lpstr>Présentation PowerPoint</vt:lpstr>
      <vt:lpstr>Présentation PowerPoint</vt:lpstr>
      <vt:lpstr>QUESTIONS  - REPONSES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Agnes Bricard</dc:title>
  <dc:creator>C Marques</dc:creator>
  <cp:lastModifiedBy>C Marques</cp:lastModifiedBy>
  <cp:revision>19</cp:revision>
  <cp:lastPrinted>2015-03-06T12:27:28Z</cp:lastPrinted>
  <dcterms:created xsi:type="dcterms:W3CDTF">2015-03-05T15:40:45Z</dcterms:created>
  <dcterms:modified xsi:type="dcterms:W3CDTF">2015-03-06T13:48:17Z</dcterms:modified>
</cp:coreProperties>
</file>