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54" r:id="rId2"/>
    <p:sldId id="550" r:id="rId3"/>
    <p:sldId id="551" r:id="rId4"/>
    <p:sldId id="561" r:id="rId5"/>
    <p:sldId id="552" r:id="rId6"/>
    <p:sldId id="553" r:id="rId7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85BD"/>
    <a:srgbClr val="7094F8"/>
    <a:srgbClr val="69D8FF"/>
    <a:srgbClr val="003399"/>
    <a:srgbClr val="0033CC"/>
    <a:srgbClr val="CCCCFF"/>
    <a:srgbClr val="3366FF"/>
    <a:srgbClr val="3366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67" autoAdjust="0"/>
    <p:restoredTop sz="74139" autoAdjust="0"/>
  </p:normalViewPr>
  <p:slideViewPr>
    <p:cSldViewPr>
      <p:cViewPr>
        <p:scale>
          <a:sx n="80" d="100"/>
          <a:sy n="80" d="100"/>
        </p:scale>
        <p:origin x="-316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9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9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3BCBFB-541D-4141-86FA-A8535734D40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620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9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5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9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AC5DEA-5998-FB41-BEED-8BDE3FF272D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686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E9D1A-ABED-8F41-B65B-9CC5426F4621}" type="slidenum">
              <a:rPr lang="fr-FR"/>
              <a:pPr/>
              <a:t>1</a:t>
            </a:fld>
            <a:endParaRPr lang="fr-F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Agnès </a:t>
            </a:r>
            <a:r>
              <a:rPr lang="fr-FR" dirty="0" err="1" smtClean="0"/>
              <a:t>Bricard</a:t>
            </a:r>
            <a:r>
              <a:rPr lang="fr-FR" dirty="0" smtClean="0"/>
              <a:t> passe la parole à FP en lui disant : à ce propos Florian si ma mémoire est bonne </a:t>
            </a:r>
            <a:r>
              <a:rPr lang="fr-FR" dirty="0" err="1" smtClean="0"/>
              <a:t>Infogreffe</a:t>
            </a:r>
            <a:r>
              <a:rPr lang="fr-FR" dirty="0" smtClean="0"/>
              <a:t> propose une service de préventions des difficultés n’est ce pas ? </a:t>
            </a:r>
          </a:p>
          <a:p>
            <a:r>
              <a:rPr lang="fr-FR" dirty="0" smtClean="0"/>
              <a:t>FP</a:t>
            </a:r>
            <a:r>
              <a:rPr lang="fr-FR" baseline="0" dirty="0" smtClean="0"/>
              <a:t> : Oui tout à fait Agnès 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749AC-2968-4895-AECD-E482A7C98B5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093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Agnès </a:t>
            </a:r>
            <a:r>
              <a:rPr lang="fr-FR" dirty="0" err="1" smtClean="0"/>
              <a:t>Bricard</a:t>
            </a:r>
            <a:r>
              <a:rPr lang="fr-FR" dirty="0" smtClean="0"/>
              <a:t> passe la parole à FP en lui disant : à ce propos Florian si ma mémoire est bonne </a:t>
            </a:r>
            <a:r>
              <a:rPr lang="fr-FR" dirty="0" err="1" smtClean="0"/>
              <a:t>Infogreffe</a:t>
            </a:r>
            <a:r>
              <a:rPr lang="fr-FR" dirty="0" smtClean="0"/>
              <a:t> propose une service de préventions des difficultés n’est ce pas ? </a:t>
            </a:r>
          </a:p>
          <a:p>
            <a:r>
              <a:rPr lang="fr-FR" dirty="0" smtClean="0"/>
              <a:t>FP</a:t>
            </a:r>
            <a:r>
              <a:rPr lang="fr-FR" baseline="0" dirty="0" smtClean="0"/>
              <a:t> : Oui tout à fait Agnès 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749AC-2968-4895-AECD-E482A7C98B5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09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B30295-31CA-B345-9CD4-8A8C1D46F7D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2ED16D-431C-D84F-8E7A-F596CF5DA9E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974EC6-4927-5E49-805D-77B2CCA9871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99715A-FF9D-424D-836B-190756A8933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813A5EA-5C55-7E47-B655-7494B267516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B8FC2-1E4A-4F42-8A1C-A095C230EE0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4C2A790-6966-CA4A-88D2-E6B39C57C57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C2BF15-D9D3-8146-A582-271DA91184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273C4B-86E6-A143-9C06-32BBD768F09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D9F321-B3BD-1343-9B04-D019D8CD762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57B6D70-CCBB-E14E-BA8B-35C421495A2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Masque PowerBasA"/>
          <p:cNvPicPr>
            <a:picLocks noChangeAspect="1" noChangeArrowheads="1"/>
          </p:cNvPicPr>
          <p:nvPr/>
        </p:nvPicPr>
        <p:blipFill>
          <a:blip r:embed="rId13"/>
          <a:srcRect t="1390"/>
          <a:stretch>
            <a:fillRect/>
          </a:stretch>
        </p:blipFill>
        <p:spPr bwMode="auto">
          <a:xfrm>
            <a:off x="609600" y="5943600"/>
            <a:ext cx="8456613" cy="7000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DIN-Light" charset="0"/>
              </a:defRPr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DIN-Light" charset="0"/>
              </a:defRPr>
            </a:lvl1pPr>
          </a:lstStyle>
          <a:p>
            <a:fld id="{5DB3F28E-4002-CE4E-9CE0-6F993507A25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DIN-Bold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itchFamily="-106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fontAlgn="base">
        <a:spcBef>
          <a:spcPct val="20000"/>
        </a:spcBef>
        <a:spcAft>
          <a:spcPct val="0"/>
        </a:spcAft>
        <a:buFont typeface="Wingdings" pitchFamily="-106" charset="2"/>
        <a:buChar char="ü"/>
        <a:defRPr sz="2000">
          <a:solidFill>
            <a:schemeClr val="tx1"/>
          </a:solidFill>
          <a:latin typeface="DIN-Light" charset="0"/>
          <a:ea typeface="+mn-ea"/>
        </a:defRPr>
      </a:lvl2pPr>
      <a:lvl3pPr marL="1257300" indent="-342900" algn="l" rtl="0" fontAlgn="base">
        <a:spcBef>
          <a:spcPct val="20000"/>
        </a:spcBef>
        <a:spcAft>
          <a:spcPct val="0"/>
        </a:spcAft>
        <a:buFont typeface="Wingdings" pitchFamily="-106" charset="2"/>
        <a:buChar char="Ø"/>
        <a:defRPr>
          <a:solidFill>
            <a:schemeClr val="tx1"/>
          </a:solidFill>
          <a:latin typeface="DIN-Light" charset="0"/>
          <a:ea typeface="+mn-ea"/>
        </a:defRPr>
      </a:lvl3pPr>
      <a:lvl4pPr marL="1676400" indent="-3048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DIN-Light" charset="0"/>
          <a:ea typeface="+mn-ea"/>
        </a:defRPr>
      </a:lvl4pPr>
      <a:lvl5pPr marL="2171700" indent="-3048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Arial" pitchFamily="-106" charset="0"/>
          <a:ea typeface="+mn-ea"/>
        </a:defRPr>
      </a:lvl5pPr>
      <a:lvl6pPr marL="2628900" indent="-3048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Arial" pitchFamily="-106" charset="0"/>
          <a:ea typeface="+mn-ea"/>
        </a:defRPr>
      </a:lvl6pPr>
      <a:lvl7pPr marL="3086100" indent="-3048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Arial" pitchFamily="-106" charset="0"/>
          <a:ea typeface="+mn-ea"/>
        </a:defRPr>
      </a:lvl7pPr>
      <a:lvl8pPr marL="3543300" indent="-3048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Arial" pitchFamily="-106" charset="0"/>
          <a:ea typeface="+mn-ea"/>
        </a:defRPr>
      </a:lvl8pPr>
      <a:lvl9pPr marL="4000500" indent="-3048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Arial" pitchFamily="-106" charset="0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381328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27584" y="2053297"/>
            <a:ext cx="81062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0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Prévenir les difficultés financières et les risques</a:t>
            </a:r>
          </a:p>
          <a:p>
            <a:r>
              <a:rPr lang="fr-FR" sz="3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fr-FR" sz="30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our optimiser la pérennité de l’entreprise</a:t>
            </a:r>
            <a:endParaRPr lang="en-US" sz="30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Connecteur droit 2"/>
          <p:cNvCxnSpPr>
            <a:cxnSpLocks noChangeShapeType="1"/>
          </p:cNvCxnSpPr>
          <p:nvPr/>
        </p:nvCxnSpPr>
        <p:spPr bwMode="auto">
          <a:xfrm>
            <a:off x="827584" y="3068960"/>
            <a:ext cx="789024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" name="Rectangle 3"/>
          <p:cNvSpPr/>
          <p:nvPr/>
        </p:nvSpPr>
        <p:spPr>
          <a:xfrm>
            <a:off x="5601990" y="3672579"/>
            <a:ext cx="2529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fr-FR" dirty="0" smtClean="0"/>
              <a:t>Agnès BRICARD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12976"/>
            <a:ext cx="2279675" cy="138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85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9594" y="692696"/>
            <a:ext cx="8170878" cy="5184576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2800" dirty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Dès la </a:t>
            </a:r>
            <a:r>
              <a:rPr lang="fr-FR" sz="2800" dirty="0" smtClean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création, </a:t>
            </a:r>
            <a:r>
              <a:rPr lang="fr-FR" sz="2800" dirty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la prévention 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2800" dirty="0">
              <a:solidFill>
                <a:schemeClr val="bg2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En souscrivant une assurance santé économique pour vous permettre de vous soigner au moment des difficultés financières</a:t>
            </a:r>
          </a:p>
          <a:p>
            <a:pPr marL="0" indent="0">
              <a:buNone/>
            </a:pPr>
            <a:r>
              <a:rPr lang="fr-F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fr-FR" sz="2000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et de connaître les solutions existantes</a:t>
            </a:r>
          </a:p>
          <a:p>
            <a:pPr marL="0" indent="0">
              <a:buNone/>
            </a:pPr>
            <a:endParaRPr lang="fr-FR" sz="2800" b="1" i="1" dirty="0">
              <a:solidFill>
                <a:srgbClr val="0066FF"/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2800" b="1" i="1" dirty="0" smtClean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fr-FR" sz="2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45509" y="6483349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066FF"/>
                </a:solidFill>
                <a:latin typeface="Calibri" panose="020F0502020204030204" pitchFamily="34" charset="0"/>
              </a:rPr>
              <a:t>Blog : www.agnes-bricard.com      -  Email : Agnes.bricard@orange.fr</a:t>
            </a:r>
          </a:p>
          <a:p>
            <a:endParaRPr lang="fr-FR" sz="900" dirty="0">
              <a:latin typeface="Calibri" panose="020F0502020204030204" pitchFamily="34" charset="0"/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406039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9280"/>
            <a:ext cx="977965" cy="59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rganigramme : Alternative 1"/>
          <p:cNvSpPr/>
          <p:nvPr/>
        </p:nvSpPr>
        <p:spPr bwMode="auto">
          <a:xfrm>
            <a:off x="1259632" y="3501008"/>
            <a:ext cx="7056784" cy="62483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6" charset="0"/>
                <a:ea typeface="ＭＳ Ｐゴシック" pitchFamily="-106" charset="-128"/>
                <a:cs typeface="ＭＳ Ｐゴシック" pitchFamily="-106" charset="-128"/>
              </a:rPr>
              <a:t>A quoi aurais-</a:t>
            </a:r>
            <a:r>
              <a:rPr lang="fr-FR" dirty="0" smtClean="0"/>
              <a:t>je droit quand j’en aurais besoin ? 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7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0" dirty="0">
                <a:latin typeface="Calibri" pitchFamily="34" charset="0"/>
                <a:cs typeface="Calibri" pitchFamily="34" charset="0"/>
              </a:rPr>
              <a:t>FICHE TECHNIQUE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1</a:t>
            </a:r>
            <a:r>
              <a:rPr lang="fr-FR" sz="16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/ Couverture par la compagnie d’assurance des honoraires des experts de crise au moment où l’entreprise connait des difficultés financières et avant la cessation de paiements </a:t>
            </a:r>
            <a:endParaRPr lang="fr-FR" sz="1600" b="1" kern="1200" dirty="0" smtClean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  <a:cs typeface="Calibri" pitchFamily="34" charset="0"/>
            </a:endParaRPr>
          </a:p>
          <a:p>
            <a:pPr marL="0" indent="0" algn="just">
              <a:buNone/>
            </a:pPr>
            <a:endParaRPr lang="fr-FR" sz="1600" b="1" kern="1200" dirty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</a:endParaRPr>
          </a:p>
          <a:p>
            <a:pPr marL="0" indent="0">
              <a:buNone/>
            </a:pPr>
            <a:r>
              <a:rPr lang="fr-FR" sz="1600" dirty="0" smtClean="0">
                <a:latin typeface="Calibri" panose="020F0502020204030204" pitchFamily="34" charset="0"/>
              </a:rPr>
              <a:t>Les </a:t>
            </a:r>
            <a:r>
              <a:rPr lang="fr-FR" sz="1600" dirty="0">
                <a:latin typeface="Calibri" panose="020F0502020204030204" pitchFamily="34" charset="0"/>
              </a:rPr>
              <a:t>experts de crise sont </a:t>
            </a:r>
            <a:r>
              <a:rPr lang="fr-FR" sz="1600" u="sng" dirty="0">
                <a:latin typeface="Calibri" panose="020F0502020204030204" pitchFamily="34" charset="0"/>
              </a:rPr>
              <a:t>les experts comptables, les avocats </a:t>
            </a:r>
            <a:r>
              <a:rPr lang="fr-FR" sz="1600" dirty="0">
                <a:latin typeface="Calibri" panose="020F0502020204030204" pitchFamily="34" charset="0"/>
              </a:rPr>
              <a:t>(y compris ceux de l’entreprise), </a:t>
            </a:r>
            <a:r>
              <a:rPr lang="fr-FR" sz="1600" u="sng" dirty="0">
                <a:latin typeface="Calibri" panose="020F0502020204030204" pitchFamily="34" charset="0"/>
              </a:rPr>
              <a:t>les mandataires </a:t>
            </a:r>
            <a:r>
              <a:rPr lang="fr-FR" sz="1600" u="sng" dirty="0" smtClean="0">
                <a:latin typeface="Calibri" panose="020F0502020204030204" pitchFamily="34" charset="0"/>
              </a:rPr>
              <a:t>ad’ hoc, </a:t>
            </a:r>
            <a:r>
              <a:rPr lang="fr-FR" sz="1600" u="sng" dirty="0">
                <a:latin typeface="Calibri" panose="020F0502020204030204" pitchFamily="34" charset="0"/>
              </a:rPr>
              <a:t>les conciliateurs</a:t>
            </a:r>
            <a:r>
              <a:rPr lang="fr-FR" sz="1600" dirty="0">
                <a:latin typeface="Calibri" panose="020F0502020204030204" pitchFamily="34" charset="0"/>
              </a:rPr>
              <a:t>…</a:t>
            </a:r>
          </a:p>
          <a:p>
            <a:pPr marL="0" indent="0" algn="just">
              <a:buNone/>
            </a:pPr>
            <a:r>
              <a:rPr lang="fr-FR" sz="1600" b="1" dirty="0">
                <a:latin typeface="Calibri" panose="020F0502020204030204" pitchFamily="34" charset="0"/>
              </a:rPr>
              <a:t> </a:t>
            </a:r>
          </a:p>
          <a:p>
            <a:pPr indent="261938" algn="just">
              <a:buBlip>
                <a:blip r:embed="rId3"/>
              </a:buBlip>
            </a:pPr>
            <a:r>
              <a:rPr lang="fr-FR" sz="16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2 Modes opératoires pour se soigner avec un étalement des dettes :</a:t>
            </a:r>
          </a:p>
          <a:p>
            <a:pPr marL="0" indent="0" algn="just">
              <a:buNone/>
            </a:pPr>
            <a:r>
              <a:rPr lang="fr-FR" sz="1600" b="1" dirty="0">
                <a:latin typeface="Calibri" panose="020F0502020204030204" pitchFamily="34" charset="0"/>
              </a:rPr>
              <a:t> </a:t>
            </a:r>
            <a:r>
              <a:rPr lang="fr-FR" sz="1600" b="1" dirty="0" smtClean="0">
                <a:latin typeface="Calibri" panose="020F0502020204030204" pitchFamily="34" charset="0"/>
              </a:rPr>
              <a:t>       	</a:t>
            </a:r>
          </a:p>
          <a:p>
            <a:pPr marL="0" indent="0" algn="just">
              <a:buNone/>
            </a:pPr>
            <a:r>
              <a:rPr lang="fr-FR" sz="1600" b="1" dirty="0">
                <a:latin typeface="Calibri" panose="020F0502020204030204" pitchFamily="34" charset="0"/>
              </a:rPr>
              <a:t>	</a:t>
            </a:r>
            <a:endParaRPr lang="fr-FR" sz="1600" b="1" dirty="0" smtClean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400" dirty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400" dirty="0" smtClean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400" dirty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600" dirty="0">
                <a:latin typeface="Calibri" panose="020F0502020204030204" pitchFamily="34" charset="0"/>
              </a:rPr>
              <a:t> </a:t>
            </a:r>
          </a:p>
          <a:p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45509" y="6434851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066FF"/>
                </a:solidFill>
                <a:latin typeface="Calibri" panose="020F0502020204030204" pitchFamily="34" charset="0"/>
              </a:rPr>
              <a:t>Blog : www.agnes-bricard.com      -  Email : Agnes.bricard@orange.fr</a:t>
            </a:r>
          </a:p>
          <a:p>
            <a:endParaRPr lang="fr-FR" sz="900" dirty="0">
              <a:latin typeface="Calibri" panose="020F0502020204030204" pitchFamily="34" charset="0"/>
            </a:endParaRP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406039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9280"/>
            <a:ext cx="977965" cy="59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rganigramme : Alternative 3"/>
          <p:cNvSpPr/>
          <p:nvPr/>
        </p:nvSpPr>
        <p:spPr bwMode="auto">
          <a:xfrm>
            <a:off x="1619672" y="3429000"/>
            <a:ext cx="5688632" cy="1296144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0085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fr-FR" sz="1600" dirty="0">
                <a:latin typeface="Calibri" panose="020F0502020204030204" pitchFamily="34" charset="0"/>
              </a:rPr>
              <a:t>1/ la CCSF (Dettes fiscales et sociales</a:t>
            </a:r>
            <a:r>
              <a:rPr lang="fr-FR" sz="1600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fr-FR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600" dirty="0" smtClean="0">
                <a:latin typeface="Calibri" panose="020F0502020204030204" pitchFamily="34" charset="0"/>
              </a:rPr>
              <a:t>2</a:t>
            </a:r>
            <a:r>
              <a:rPr lang="fr-FR" sz="1600" dirty="0">
                <a:latin typeface="Calibri" panose="020F0502020204030204" pitchFamily="34" charset="0"/>
              </a:rPr>
              <a:t>/ Le Président du TC (ou TGI) pour un mandat ad hoc </a:t>
            </a:r>
            <a:r>
              <a:rPr lang="fr-FR" sz="1600" dirty="0" smtClean="0">
                <a:latin typeface="Calibri" panose="020F0502020204030204" pitchFamily="34" charset="0"/>
              </a:rPr>
              <a:t>ou pour </a:t>
            </a:r>
            <a:r>
              <a:rPr lang="fr-FR" sz="1600" dirty="0">
                <a:latin typeface="Calibri" panose="020F0502020204030204" pitchFamily="34" charset="0"/>
              </a:rPr>
              <a:t>une conciliation </a:t>
            </a:r>
            <a:r>
              <a:rPr lang="fr-FR" sz="1600" dirty="0" smtClean="0">
                <a:latin typeface="Calibri" panose="020F0502020204030204" pitchFamily="34" charset="0"/>
              </a:rPr>
              <a:t>(toutes </a:t>
            </a:r>
            <a:r>
              <a:rPr lang="fr-FR" sz="1600" dirty="0">
                <a:latin typeface="Calibri" panose="020F0502020204030204" pitchFamily="34" charset="0"/>
              </a:rPr>
              <a:t>les autres dettes)</a:t>
            </a:r>
          </a:p>
        </p:txBody>
      </p:sp>
    </p:spTree>
    <p:extLst>
      <p:ext uri="{BB962C8B-B14F-4D97-AF65-F5344CB8AC3E}">
        <p14:creationId xmlns:p14="http://schemas.microsoft.com/office/powerpoint/2010/main" val="15393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0" dirty="0">
                <a:latin typeface="Calibri" pitchFamily="34" charset="0"/>
                <a:cs typeface="Calibri" pitchFamily="34" charset="0"/>
              </a:rPr>
              <a:t>FICHE TECHNIQUE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5328592"/>
          </a:xfrm>
        </p:spPr>
        <p:txBody>
          <a:bodyPr/>
          <a:lstStyle/>
          <a:p>
            <a:pPr marL="0" indent="0" algn="just">
              <a:buNone/>
            </a:pPr>
            <a:endParaRPr lang="fr-FR" sz="1200" dirty="0">
              <a:solidFill>
                <a:srgbClr val="0066FF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2/ Bénéficiaires : 3 </a:t>
            </a: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catégories</a:t>
            </a:r>
          </a:p>
          <a:p>
            <a:pPr marL="0" indent="0" algn="just">
              <a:buNone/>
            </a:pPr>
            <a:endParaRPr lang="fr-FR" sz="1400" b="1" kern="1200" dirty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  <a:cs typeface="Calibri" pitchFamily="34" charset="0"/>
            </a:endParaRPr>
          </a:p>
          <a:p>
            <a:pPr marL="0" indent="0" algn="just">
              <a:buNone/>
            </a:pPr>
            <a:r>
              <a:rPr lang="fr-FR" sz="1800" dirty="0">
                <a:latin typeface="Calibri" panose="020F0502020204030204" pitchFamily="34" charset="0"/>
              </a:rPr>
              <a:t> </a:t>
            </a:r>
            <a:r>
              <a:rPr lang="fr-FR" sz="1800" dirty="0" smtClean="0">
                <a:latin typeface="Calibri" panose="020F0502020204030204" pitchFamily="34" charset="0"/>
              </a:rPr>
              <a:t>    -Les </a:t>
            </a:r>
            <a:r>
              <a:rPr lang="fr-FR" sz="1800" dirty="0">
                <a:latin typeface="Calibri" panose="020F0502020204030204" pitchFamily="34" charset="0"/>
              </a:rPr>
              <a:t>sociétés commerciales de droit français : SARL, EURL, SA, SAS,</a:t>
            </a:r>
          </a:p>
          <a:p>
            <a:pPr marL="0" lvl="0" indent="0" algn="just">
              <a:buNone/>
            </a:pPr>
            <a:r>
              <a:rPr lang="fr-FR" sz="1800" dirty="0">
                <a:latin typeface="Calibri" panose="020F0502020204030204" pitchFamily="34" charset="0"/>
              </a:rPr>
              <a:t>     -Les sociétés libérales (SEL) de droit français : SELARL, SELAFA, SELAS.</a:t>
            </a:r>
          </a:p>
          <a:p>
            <a:pPr marL="0" lvl="0" indent="0" algn="just">
              <a:buNone/>
            </a:pPr>
            <a:r>
              <a:rPr lang="fr-FR" sz="1800" dirty="0" smtClean="0">
                <a:latin typeface="Calibri" panose="020F0502020204030204" pitchFamily="34" charset="0"/>
              </a:rPr>
              <a:t>     -Les </a:t>
            </a:r>
            <a:r>
              <a:rPr lang="fr-FR" sz="1800" dirty="0">
                <a:latin typeface="Calibri" panose="020F0502020204030204" pitchFamily="34" charset="0"/>
              </a:rPr>
              <a:t>associations, les syndicats professionnels, les OGA</a:t>
            </a:r>
            <a:r>
              <a:rPr lang="fr-FR" sz="1800" dirty="0" smtClean="0">
                <a:latin typeface="Calibri" panose="020F0502020204030204" pitchFamily="34" charset="0"/>
              </a:rPr>
              <a:t>,</a:t>
            </a:r>
          </a:p>
          <a:p>
            <a:pPr marL="0" lvl="0" indent="0" algn="just">
              <a:buNone/>
            </a:pPr>
            <a:endParaRPr lang="fr-FR" sz="1400" b="1" dirty="0"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fr-FR" sz="1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</a:t>
            </a: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sym typeface="Wingdings" panose="05000000000000000000" pitchFamily="2" charset="2"/>
              </a:rPr>
              <a:t>	</a:t>
            </a: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 </a:t>
            </a:r>
          </a:p>
          <a:p>
            <a:pPr marL="0" lvl="0" indent="0" algn="just">
              <a:buNone/>
            </a:pPr>
            <a:endParaRPr lang="fr-FR" sz="1400" b="1" kern="1200" dirty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  <a:cs typeface="Calibri" pitchFamily="34" charset="0"/>
            </a:endParaRPr>
          </a:p>
          <a:p>
            <a:pPr marL="0" lvl="0" indent="0" algn="just">
              <a:buNone/>
            </a:pPr>
            <a:endParaRPr lang="fr-FR" sz="1400" b="1" kern="1200" dirty="0" smtClean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  <a:cs typeface="Calibri" pitchFamily="34" charset="0"/>
            </a:endParaRPr>
          </a:p>
          <a:p>
            <a:pPr marL="0" lv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	 </a:t>
            </a: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        </a:t>
            </a:r>
            <a:r>
              <a:rPr lang="fr-FR" sz="20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en </a:t>
            </a:r>
            <a:r>
              <a:rPr lang="fr-FR" sz="20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attente pour les entreprises individuelles.</a:t>
            </a:r>
            <a:endParaRPr lang="fr-FR" sz="1600" b="1" kern="1200" dirty="0">
              <a:solidFill>
                <a:srgbClr val="0085BD"/>
              </a:solidFill>
              <a:latin typeface="Calibri" pitchFamily="34" charset="0"/>
              <a:ea typeface="ＭＳ Ｐゴシック" pitchFamily="-106" charset="-128"/>
              <a:cs typeface="Calibri" pitchFamily="34" charset="0"/>
            </a:endParaRPr>
          </a:p>
          <a:p>
            <a:pPr marL="0" indent="0" algn="just">
              <a:buNone/>
            </a:pPr>
            <a:r>
              <a:rPr lang="fr-FR" sz="1400" dirty="0">
                <a:latin typeface="Calibri" panose="020F0502020204030204" pitchFamily="34" charset="0"/>
              </a:rPr>
              <a:t> </a:t>
            </a:r>
          </a:p>
          <a:p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45509" y="6434851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066FF"/>
                </a:solidFill>
                <a:latin typeface="Calibri" panose="020F0502020204030204" pitchFamily="34" charset="0"/>
              </a:rPr>
              <a:t>Blog : www.agnes-bricard.com      -  Email : Agnes.bricard@orange.fr</a:t>
            </a:r>
          </a:p>
          <a:p>
            <a:endParaRPr lang="fr-FR" sz="900" dirty="0">
              <a:latin typeface="Calibri" panose="020F0502020204030204" pitchFamily="34" charset="0"/>
            </a:endParaRP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406039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9280"/>
            <a:ext cx="977965" cy="59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outon d'action : Informations 4">
            <a:hlinkClick r:id="" action="ppaction://noaction" highlightClick="1"/>
          </p:cNvPr>
          <p:cNvSpPr/>
          <p:nvPr/>
        </p:nvSpPr>
        <p:spPr bwMode="auto">
          <a:xfrm>
            <a:off x="956526" y="3356992"/>
            <a:ext cx="951178" cy="936104"/>
          </a:xfrm>
          <a:prstGeom prst="actionButtonInformat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6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3/ </a:t>
            </a: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Evènements déclencheurs de la garantie</a:t>
            </a:r>
          </a:p>
          <a:p>
            <a:pPr marL="0" indent="0" algn="just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fr-FR" sz="1400" u="sng" cap="all" dirty="0">
                <a:latin typeface="Calibri" panose="020F0502020204030204" pitchFamily="34" charset="0"/>
              </a:rPr>
              <a:t>Par les </a:t>
            </a:r>
            <a:r>
              <a:rPr lang="fr-FR" sz="1400" u="sng" cap="all" dirty="0" smtClean="0">
                <a:latin typeface="Calibri" panose="020F0502020204030204" pitchFamily="34" charset="0"/>
              </a:rPr>
              <a:t>tiers </a:t>
            </a:r>
            <a:r>
              <a:rPr lang="fr-FR" sz="1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Les Alertes légales</a:t>
            </a:r>
          </a:p>
          <a:p>
            <a:pPr marL="285750" lvl="0" indent="-285750" algn="just">
              <a:buFontTx/>
              <a:buChar char="-"/>
            </a:pPr>
            <a:endParaRPr lang="fr-FR" sz="14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dirty="0" smtClean="0">
                <a:latin typeface="Calibri" panose="020F0502020204030204" pitchFamily="34" charset="0"/>
              </a:rPr>
              <a:t>Courrier </a:t>
            </a:r>
            <a:r>
              <a:rPr lang="fr-FR" sz="1300" dirty="0">
                <a:latin typeface="Calibri" panose="020F0502020204030204" pitchFamily="34" charset="0"/>
              </a:rPr>
              <a:t>du Commissaire aux Comptes au dirigeant dans le cadre de la procédure d’alerte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dirty="0">
                <a:latin typeface="Calibri" panose="020F0502020204030204" pitchFamily="34" charset="0"/>
              </a:rPr>
              <a:t>Convocation du dirigeant par le Président du Tribunal de Commerce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dirty="0">
                <a:latin typeface="Calibri" panose="020F0502020204030204" pitchFamily="34" charset="0"/>
              </a:rPr>
              <a:t>Droit d’alerte du comité d’entreprise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dirty="0">
                <a:latin typeface="Calibri" panose="020F0502020204030204" pitchFamily="34" charset="0"/>
              </a:rPr>
              <a:t>Question écrite une fois par an par les actionnaires ou associés représentant au moins 5% du </a:t>
            </a:r>
            <a:r>
              <a:rPr lang="fr-FR" sz="1300" dirty="0" smtClean="0">
                <a:latin typeface="Calibri" panose="020F0502020204030204" pitchFamily="34" charset="0"/>
              </a:rPr>
              <a:t>capital</a:t>
            </a:r>
          </a:p>
          <a:p>
            <a:pPr marL="0" lvl="0" indent="0" algn="just">
              <a:buNone/>
            </a:pPr>
            <a:r>
              <a:rPr lang="fr-FR" sz="1400" dirty="0">
                <a:latin typeface="Calibri" panose="020F0502020204030204" pitchFamily="34" charset="0"/>
              </a:rPr>
              <a:t>	</a:t>
            </a:r>
            <a:r>
              <a:rPr lang="fr-FR" sz="1400" dirty="0" smtClean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Tous ces documents seront à envoyer à la Compagnie d’assurance pour prise en</a:t>
            </a:r>
          </a:p>
          <a:p>
            <a:pPr marL="0" lvl="0" indent="0" algn="just">
              <a:buNone/>
            </a:pPr>
            <a:r>
              <a:rPr lang="fr-FR" sz="14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fr-FR" sz="1400" dirty="0" smtClean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charge des honoraires des experts de crise</a:t>
            </a:r>
            <a:endParaRPr lang="fr-FR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fr-FR" sz="1400" dirty="0">
              <a:latin typeface="Calibri" panose="020F0502020204030204" pitchFamily="34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fr-FR" sz="1400" u="sng" cap="all" dirty="0">
                <a:latin typeface="Calibri" panose="020F0502020204030204" pitchFamily="34" charset="0"/>
              </a:rPr>
              <a:t>Par le </a:t>
            </a:r>
            <a:r>
              <a:rPr lang="fr-FR" sz="1400" u="sng" cap="all" dirty="0" smtClean="0">
                <a:latin typeface="Calibri" panose="020F0502020204030204" pitchFamily="34" charset="0"/>
              </a:rPr>
              <a:t>dirigeant  </a:t>
            </a:r>
            <a:r>
              <a:rPr lang="fr-FR" sz="1400" cap="all" dirty="0" smtClean="0">
                <a:latin typeface="Calibri" panose="020F0502020204030204" pitchFamily="34" charset="0"/>
              </a:rPr>
              <a:t>	</a:t>
            </a:r>
          </a:p>
          <a:p>
            <a:pPr marL="285750" lvl="0" indent="-285750" algn="just">
              <a:buFontTx/>
              <a:buChar char="-"/>
            </a:pPr>
            <a:endParaRPr lang="fr-FR" sz="1400" dirty="0">
              <a:latin typeface="Calibri" panose="020F0502020204030204" pitchFamily="34" charset="0"/>
            </a:endParaRP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dirty="0" smtClean="0">
                <a:latin typeface="Calibri" panose="020F0502020204030204" pitchFamily="34" charset="0"/>
              </a:rPr>
              <a:t>Sollicitation </a:t>
            </a:r>
            <a:r>
              <a:rPr lang="fr-FR" sz="1300" dirty="0">
                <a:latin typeface="Calibri" panose="020F0502020204030204" pitchFamily="34" charset="0"/>
              </a:rPr>
              <a:t>d’un mandat </a:t>
            </a:r>
            <a:r>
              <a:rPr lang="fr-FR" sz="1300" dirty="0" smtClean="0">
                <a:latin typeface="Calibri" panose="020F0502020204030204" pitchFamily="34" charset="0"/>
              </a:rPr>
              <a:t>ad hoc </a:t>
            </a:r>
            <a:r>
              <a:rPr lang="fr-FR" sz="1300" dirty="0">
                <a:latin typeface="Calibri" panose="020F0502020204030204" pitchFamily="34" charset="0"/>
              </a:rPr>
              <a:t>ou d’une conciliation auprès du Président du Tribunal de Commerce ou du TGI pour </a:t>
            </a:r>
            <a:r>
              <a:rPr lang="fr-FR" sz="13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un étalement de dettes : fournisseurs, bancaires, loyers, arriérés…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cap="all" dirty="0"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fr-FR" sz="1300" cap="all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sz="1300" dirty="0">
                <a:latin typeface="Calibri" panose="020F0502020204030204" pitchFamily="34" charset="0"/>
                <a:sym typeface="Wingdings" panose="05000000000000000000" pitchFamily="2" charset="2"/>
              </a:rPr>
              <a:t>Ordonnance du Président du Tribunal de </a:t>
            </a:r>
            <a:r>
              <a:rPr lang="fr-FR" sz="1300" dirty="0" smtClean="0">
                <a:latin typeface="Calibri" panose="020F0502020204030204" pitchFamily="34" charset="0"/>
                <a:sym typeface="Wingdings" panose="05000000000000000000" pitchFamily="2" charset="2"/>
              </a:rPr>
              <a:t>commerce </a:t>
            </a:r>
            <a:r>
              <a:rPr lang="fr-FR" sz="1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(documents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</a:rPr>
              <a:t>à envoyer à la Compagnie d’Assurance)</a:t>
            </a:r>
            <a:endParaRPr lang="fr-FR" sz="13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endParaRPr lang="fr-FR" sz="1000" u="sng" dirty="0" smtClean="0">
              <a:latin typeface="Calibri" panose="020F0502020204030204" pitchFamily="34" charset="0"/>
            </a:endParaRP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endParaRPr lang="fr-FR" sz="1000" u="sng" dirty="0" smtClean="0">
              <a:latin typeface="Calibri" panose="020F0502020204030204" pitchFamily="34" charset="0"/>
            </a:endParaRP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fr-FR" sz="1300" u="sng" dirty="0" smtClean="0">
                <a:latin typeface="Calibri" panose="020F0502020204030204" pitchFamily="34" charset="0"/>
              </a:rPr>
              <a:t>Saisine </a:t>
            </a:r>
            <a:r>
              <a:rPr lang="fr-FR" sz="1300" dirty="0">
                <a:latin typeface="Calibri" panose="020F0502020204030204" pitchFamily="34" charset="0"/>
              </a:rPr>
              <a:t>de la Commission des Chefs de Service Financier </a:t>
            </a:r>
            <a:r>
              <a:rPr lang="fr-FR" sz="1300" dirty="0" smtClean="0">
                <a:latin typeface="Calibri" panose="020F0502020204030204" pitchFamily="34" charset="0"/>
              </a:rPr>
              <a:t>(</a:t>
            </a:r>
            <a:r>
              <a:rPr lang="fr-FR" sz="1300" u="dbl" dirty="0">
                <a:latin typeface="Calibri" panose="020F0502020204030204" pitchFamily="34" charset="0"/>
              </a:rPr>
              <a:t>CCSF ou CODECHEF</a:t>
            </a:r>
            <a:r>
              <a:rPr lang="fr-FR" sz="1300" dirty="0">
                <a:latin typeface="Calibri" panose="020F0502020204030204" pitchFamily="34" charset="0"/>
              </a:rPr>
              <a:t>) pour un étalement des dettes </a:t>
            </a:r>
            <a:r>
              <a:rPr lang="fr-FR" sz="1300" dirty="0" smtClean="0">
                <a:latin typeface="Calibri" panose="020F0502020204030204" pitchFamily="34" charset="0"/>
              </a:rPr>
              <a:t>fiscales et sociales  (hors retraites et après paiement des retenues salariales) </a:t>
            </a:r>
          </a:p>
          <a:p>
            <a:pPr marL="0" lvl="0" indent="0" algn="just">
              <a:buNone/>
            </a:pPr>
            <a:r>
              <a:rPr lang="fr-FR" sz="1300" dirty="0" smtClean="0">
                <a:latin typeface="Calibri" panose="020F0502020204030204" pitchFamily="34" charset="0"/>
              </a:rPr>
              <a:t>       	Et les </a:t>
            </a:r>
            <a:r>
              <a:rPr lang="fr-FR" sz="1300" dirty="0">
                <a:latin typeface="Calibri" panose="020F0502020204030204" pitchFamily="34" charset="0"/>
              </a:rPr>
              <a:t>cotisations personnelles </a:t>
            </a:r>
            <a:r>
              <a:rPr lang="fr-FR" sz="1300" dirty="0" smtClean="0">
                <a:latin typeface="Calibri" panose="020F0502020204030204" pitchFamily="34" charset="0"/>
              </a:rPr>
              <a:t>du dirigeant dès lors qu’il est en entreprise individuelle</a:t>
            </a:r>
          </a:p>
          <a:p>
            <a:pPr marL="0" indent="0" algn="just">
              <a:buNone/>
            </a:pPr>
            <a:r>
              <a:rPr lang="fr-FR" sz="1200" cap="all" dirty="0"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fr-FR" sz="1300" cap="all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sz="1300" dirty="0" smtClean="0">
                <a:latin typeface="Calibri" panose="020F0502020204030204" pitchFamily="34" charset="0"/>
                <a:sym typeface="Wingdings" panose="05000000000000000000" pitchFamily="2" charset="2"/>
              </a:rPr>
              <a:t>Attestation de dépôt à la CCSF </a:t>
            </a:r>
            <a:r>
              <a:rPr lang="fr-FR" sz="1300" dirty="0" smtClean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(documents à envoyer à la Compagnie d’assurance)</a:t>
            </a:r>
            <a:endParaRPr lang="fr-FR" sz="1300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lvl="0" indent="0" algn="just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400" dirty="0">
                <a:latin typeface="Calibri" panose="020F0502020204030204" pitchFamily="34" charset="0"/>
              </a:rPr>
              <a:t> </a:t>
            </a:r>
          </a:p>
          <a:p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37547" y="643705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066FF"/>
                </a:solidFill>
                <a:latin typeface="Calibri" panose="020F0502020204030204" pitchFamily="34" charset="0"/>
              </a:rPr>
              <a:t>Blog : www.agnes-bricard.com      -  Email : Agnes.bricard@orange.fr</a:t>
            </a:r>
          </a:p>
          <a:p>
            <a:endParaRPr lang="fr-FR" sz="900" dirty="0">
              <a:latin typeface="Calibri" panose="020F0502020204030204" pitchFamily="34" charset="0"/>
            </a:endParaRP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406039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9280"/>
            <a:ext cx="977965" cy="59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1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476672"/>
            <a:ext cx="7772400" cy="5832648"/>
          </a:xfrm>
        </p:spPr>
        <p:txBody>
          <a:bodyPr/>
          <a:lstStyle/>
          <a:p>
            <a:pPr mar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4) Cinq compagnies d’assurance partenaires </a:t>
            </a:r>
          </a:p>
          <a:p>
            <a:pPr mar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         (en attente pour les entreprises individuelles)</a:t>
            </a:r>
          </a:p>
          <a:p>
            <a:pPr marL="0" indent="0" algn="ctr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fr-FR" sz="1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1400" dirty="0" smtClean="0">
                <a:latin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5) Tarifs (à titre indicatif)</a:t>
            </a:r>
          </a:p>
          <a:p>
            <a:endParaRPr lang="fr-FR" sz="1400" dirty="0"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fr-FR" sz="1400" b="1" dirty="0" smtClean="0">
                <a:latin typeface="Calibri" panose="020F0502020204030204" pitchFamily="34" charset="0"/>
              </a:rPr>
              <a:t>Exemple</a:t>
            </a:r>
            <a:r>
              <a:rPr lang="fr-FR" sz="1400" b="1" dirty="0">
                <a:latin typeface="Calibri" panose="020F0502020204030204" pitchFamily="34" charset="0"/>
              </a:rPr>
              <a:t> </a:t>
            </a:r>
            <a:r>
              <a:rPr lang="fr-FR" sz="1400" b="1" dirty="0" smtClean="0">
                <a:latin typeface="Calibri" panose="020F0502020204030204" pitchFamily="34" charset="0"/>
              </a:rPr>
              <a:t>: AIG </a:t>
            </a:r>
            <a:endParaRPr lang="fr-FR" sz="1400" b="1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fr-FR" sz="1400" dirty="0" smtClean="0">
                <a:latin typeface="Calibri" panose="020F0502020204030204" pitchFamily="34" charset="0"/>
              </a:rPr>
              <a:t>	- </a:t>
            </a:r>
            <a:r>
              <a:rPr lang="fr-FR" sz="1400" dirty="0">
                <a:latin typeface="Calibri" panose="020F0502020204030204" pitchFamily="34" charset="0"/>
              </a:rPr>
              <a:t>Chiffre d’affaires : </a:t>
            </a:r>
            <a:r>
              <a:rPr lang="fr-FR" sz="1400" dirty="0" smtClean="0">
                <a:latin typeface="Calibri" panose="020F0502020204030204" pitchFamily="34" charset="0"/>
              </a:rPr>
              <a:t>inférieur à  50 millions d’euros</a:t>
            </a:r>
            <a:endParaRPr lang="fr-FR" sz="1400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fr-FR" sz="1400" dirty="0" smtClean="0">
                <a:latin typeface="Calibri" panose="020F0502020204030204" pitchFamily="34" charset="0"/>
              </a:rPr>
              <a:t>	- </a:t>
            </a:r>
            <a:r>
              <a:rPr lang="fr-FR" sz="1400" dirty="0">
                <a:latin typeface="Calibri" panose="020F0502020204030204" pitchFamily="34" charset="0"/>
              </a:rPr>
              <a:t>Capital assuré en RCMS :  </a:t>
            </a:r>
            <a:r>
              <a:rPr lang="fr-FR" sz="1400" dirty="0" smtClean="0">
                <a:latin typeface="Calibri" panose="020F0502020204030204" pitchFamily="34" charset="0"/>
              </a:rPr>
              <a:t>250</a:t>
            </a:r>
            <a:r>
              <a:rPr lang="fr-FR" sz="1400" dirty="0">
                <a:latin typeface="Calibri" panose="020F0502020204030204" pitchFamily="34" charset="0"/>
              </a:rPr>
              <a:t> 000 €</a:t>
            </a:r>
          </a:p>
          <a:p>
            <a:pPr marL="0" lvl="0" indent="0">
              <a:buNone/>
            </a:pPr>
            <a:r>
              <a:rPr lang="fr-FR" sz="1400" dirty="0" smtClean="0">
                <a:latin typeface="Calibri" panose="020F0502020204030204" pitchFamily="34" charset="0"/>
              </a:rPr>
              <a:t>	- </a:t>
            </a:r>
            <a:r>
              <a:rPr lang="fr-FR" sz="1400" dirty="0">
                <a:latin typeface="Calibri" panose="020F0502020204030204" pitchFamily="34" charset="0"/>
              </a:rPr>
              <a:t>Prise en charge des honoraires des experts de crise :  </a:t>
            </a:r>
            <a:r>
              <a:rPr lang="fr-FR" sz="1400" dirty="0" smtClean="0">
                <a:latin typeface="Calibri" panose="020F0502020204030204" pitchFamily="34" charset="0"/>
              </a:rPr>
              <a:t>30</a:t>
            </a:r>
            <a:r>
              <a:rPr lang="fr-FR" sz="1400" dirty="0">
                <a:latin typeface="Calibri" panose="020F0502020204030204" pitchFamily="34" charset="0"/>
              </a:rPr>
              <a:t> 000 €</a:t>
            </a:r>
          </a:p>
          <a:p>
            <a:pPr marL="0" lvl="0" indent="0" algn="just">
              <a:buNone/>
            </a:pPr>
            <a:r>
              <a:rPr lang="fr-FR" sz="1400" dirty="0" smtClean="0">
                <a:latin typeface="Calibri" panose="020F0502020204030204" pitchFamily="34" charset="0"/>
              </a:rPr>
              <a:t>	- </a:t>
            </a:r>
            <a:r>
              <a:rPr lang="fr-FR" sz="1400" b="1" kern="1200" dirty="0" smtClean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Cotisation </a:t>
            </a: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annuelle :  400 €</a:t>
            </a:r>
          </a:p>
          <a:p>
            <a:endParaRPr lang="fr-FR" sz="1400" dirty="0" smtClean="0"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fr-FR" sz="1400" b="1" dirty="0">
                <a:latin typeface="Calibri" panose="020F0502020204030204" pitchFamily="34" charset="0"/>
              </a:rPr>
              <a:t>Exemple : </a:t>
            </a:r>
            <a:r>
              <a:rPr lang="fr-FR" sz="1400" b="1" dirty="0" smtClean="0">
                <a:latin typeface="Calibri" panose="020F0502020204030204" pitchFamily="34" charset="0"/>
              </a:rPr>
              <a:t>AXA </a:t>
            </a:r>
            <a:endParaRPr lang="fr-FR" sz="1400" b="1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fr-FR" sz="1400" dirty="0">
                <a:latin typeface="Calibri" panose="020F0502020204030204" pitchFamily="34" charset="0"/>
              </a:rPr>
              <a:t>	- Chiffre d’affaires : inférieur </a:t>
            </a:r>
            <a:r>
              <a:rPr lang="fr-FR" sz="1400" dirty="0" smtClean="0">
                <a:latin typeface="Calibri" panose="020F0502020204030204" pitchFamily="34" charset="0"/>
              </a:rPr>
              <a:t>ou égal à  20 </a:t>
            </a:r>
            <a:r>
              <a:rPr lang="fr-FR" sz="1400" dirty="0">
                <a:latin typeface="Calibri" panose="020F0502020204030204" pitchFamily="34" charset="0"/>
              </a:rPr>
              <a:t>millions d’euros</a:t>
            </a:r>
          </a:p>
          <a:p>
            <a:pPr marL="0" lvl="0" indent="0">
              <a:buNone/>
            </a:pPr>
            <a:r>
              <a:rPr lang="fr-FR" sz="1400" dirty="0">
                <a:latin typeface="Calibri" panose="020F0502020204030204" pitchFamily="34" charset="0"/>
              </a:rPr>
              <a:t>	- Capital assuré en RCMS :  </a:t>
            </a:r>
            <a:r>
              <a:rPr lang="fr-FR" sz="1400" dirty="0" smtClean="0">
                <a:latin typeface="Calibri" panose="020F0502020204030204" pitchFamily="34" charset="0"/>
              </a:rPr>
              <a:t>300</a:t>
            </a:r>
            <a:r>
              <a:rPr lang="fr-FR" sz="1400" dirty="0">
                <a:latin typeface="Calibri" panose="020F0502020204030204" pitchFamily="34" charset="0"/>
              </a:rPr>
              <a:t> 000 €</a:t>
            </a:r>
          </a:p>
          <a:p>
            <a:pPr marL="0" lvl="0" indent="0">
              <a:buNone/>
            </a:pPr>
            <a:r>
              <a:rPr lang="fr-FR" sz="1400" dirty="0">
                <a:latin typeface="Calibri" panose="020F0502020204030204" pitchFamily="34" charset="0"/>
              </a:rPr>
              <a:t>	- Prise en charge des honoraires des experts de crise :  </a:t>
            </a:r>
            <a:r>
              <a:rPr lang="fr-FR" sz="1400" dirty="0" smtClean="0">
                <a:latin typeface="Calibri" panose="020F0502020204030204" pitchFamily="34" charset="0"/>
              </a:rPr>
              <a:t>35 000 €</a:t>
            </a:r>
            <a:endParaRPr lang="fr-FR" sz="1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400" dirty="0">
                <a:latin typeface="Calibri" panose="020F0502020204030204" pitchFamily="34" charset="0"/>
              </a:rPr>
              <a:t>	- </a:t>
            </a:r>
            <a:r>
              <a:rPr lang="fr-FR" sz="1400" b="1" kern="1200" dirty="0">
                <a:solidFill>
                  <a:srgbClr val="0085BD"/>
                </a:solidFill>
                <a:latin typeface="Calibri" pitchFamily="34" charset="0"/>
                <a:ea typeface="ＭＳ Ｐゴシック" pitchFamily="-106" charset="-128"/>
                <a:cs typeface="Calibri" pitchFamily="34" charset="0"/>
              </a:rPr>
              <a:t>Cotisation annuelle :  900 €</a:t>
            </a:r>
          </a:p>
          <a:p>
            <a:endParaRPr lang="fr-FR" sz="12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86969"/>
              </p:ext>
            </p:extLst>
          </p:nvPr>
        </p:nvGraphicFramePr>
        <p:xfrm>
          <a:off x="899592" y="1196752"/>
          <a:ext cx="7272810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12135"/>
                <a:gridCol w="1212135"/>
                <a:gridCol w="1212135"/>
                <a:gridCol w="1212135"/>
                <a:gridCol w="1212135"/>
                <a:gridCol w="12121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ASSUREURS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AIG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AXA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HISCOX 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COVEA RISKS</a:t>
                      </a:r>
                    </a:p>
                    <a:p>
                      <a:pPr algn="ctr"/>
                      <a:r>
                        <a:rPr lang="fr-FR" sz="1100" dirty="0" smtClean="0"/>
                        <a:t>VERSPIEREN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CFDP</a:t>
                      </a:r>
                    </a:p>
                    <a:p>
                      <a:pPr algn="ctr"/>
                      <a:r>
                        <a:rPr lang="fr-FR" sz="1100" dirty="0" smtClean="0"/>
                        <a:t>AON 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CHAMP D’APPLICATION 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LES </a:t>
                      </a:r>
                    </a:p>
                    <a:p>
                      <a:r>
                        <a:rPr lang="fr-FR" sz="1000" dirty="0" smtClean="0"/>
                        <a:t>SOCIETES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LES </a:t>
                      </a:r>
                    </a:p>
                    <a:p>
                      <a:r>
                        <a:rPr lang="fr-FR" sz="1000" dirty="0" smtClean="0"/>
                        <a:t>SOCIETES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LES </a:t>
                      </a:r>
                    </a:p>
                    <a:p>
                      <a:r>
                        <a:rPr lang="fr-FR" sz="1000" dirty="0" smtClean="0"/>
                        <a:t>SOCIETES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LES </a:t>
                      </a:r>
                    </a:p>
                    <a:p>
                      <a:r>
                        <a:rPr lang="fr-FR" sz="1000" dirty="0" smtClean="0"/>
                        <a:t>SOCIETES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LES </a:t>
                      </a:r>
                    </a:p>
                    <a:p>
                      <a:r>
                        <a:rPr lang="fr-FR" sz="1000" dirty="0" smtClean="0"/>
                        <a:t>SOCIETES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413536" y="6474529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066FF"/>
                </a:solidFill>
                <a:latin typeface="Calibri" panose="020F0502020204030204" pitchFamily="34" charset="0"/>
              </a:rPr>
              <a:t>Blog : www.agnes-bricard.com      -  Email : Agnes.bricard@orange.fr</a:t>
            </a:r>
          </a:p>
          <a:p>
            <a:endParaRPr lang="fr-FR" sz="900" dirty="0">
              <a:latin typeface="Calibri" panose="020F0502020204030204" pitchFamily="34" charset="0"/>
            </a:endParaRP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7956376" y="6406039"/>
            <a:ext cx="369912" cy="457200"/>
          </a:xfrm>
        </p:spPr>
        <p:txBody>
          <a:bodyPr/>
          <a:lstStyle/>
          <a:p>
            <a:fld id="{F7AAE283-9040-4621-BA82-144AD2C07724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9280"/>
            <a:ext cx="977965" cy="59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9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 infogreffe V2[1]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DIN-Bold"/>
        <a:ea typeface="ＭＳ Ｐゴシック"/>
        <a:cs typeface="ＭＳ Ｐゴシック"/>
      </a:majorFont>
      <a:minorFont>
        <a:latin typeface="DIN-Medium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infogreffe V2[1].pot</Template>
  <TotalTime>4977</TotalTime>
  <Words>383</Words>
  <Application>Microsoft Office PowerPoint</Application>
  <PresentationFormat>Affichage à l'écran (4:3)</PresentationFormat>
  <Paragraphs>120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masque infogreffe V2[1]</vt:lpstr>
      <vt:lpstr>Présentation PowerPoint</vt:lpstr>
      <vt:lpstr>Présentation PowerPoint</vt:lpstr>
      <vt:lpstr>FICHE TECHNIQUE </vt:lpstr>
      <vt:lpstr>FICHE TECHNIQUE </vt:lpstr>
      <vt:lpstr>Présentation PowerPoint</vt:lpstr>
      <vt:lpstr>Présentation PowerPoint</vt:lpstr>
    </vt:vector>
  </TitlesOfParts>
  <Company>INFOGREFFE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Delphine DELAVEAU</dc:creator>
  <cp:lastModifiedBy>BARBARIN Estelle</cp:lastModifiedBy>
  <cp:revision>297</cp:revision>
  <cp:lastPrinted>2014-02-05T18:36:47Z</cp:lastPrinted>
  <dcterms:created xsi:type="dcterms:W3CDTF">2011-06-30T13:37:50Z</dcterms:created>
  <dcterms:modified xsi:type="dcterms:W3CDTF">2015-02-04T15:24:28Z</dcterms:modified>
</cp:coreProperties>
</file>