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5479" r:id="rId2"/>
    <p:sldMasterId id="2147483684" r:id="rId3"/>
    <p:sldMasterId id="2147483696" r:id="rId4"/>
    <p:sldMasterId id="2147483672" r:id="rId5"/>
    <p:sldMasterId id="2147483660" r:id="rId6"/>
  </p:sldMasterIdLst>
  <p:notesMasterIdLst>
    <p:notesMasterId r:id="rId41"/>
  </p:notesMasterIdLst>
  <p:handoutMasterIdLst>
    <p:handoutMasterId r:id="rId42"/>
  </p:handoutMasterIdLst>
  <p:sldIdLst>
    <p:sldId id="257" r:id="rId7"/>
    <p:sldId id="327" r:id="rId8"/>
    <p:sldId id="256" r:id="rId9"/>
    <p:sldId id="314" r:id="rId10"/>
    <p:sldId id="329" r:id="rId11"/>
    <p:sldId id="262" r:id="rId12"/>
    <p:sldId id="297" r:id="rId13"/>
    <p:sldId id="305" r:id="rId14"/>
    <p:sldId id="331" r:id="rId15"/>
    <p:sldId id="309" r:id="rId16"/>
    <p:sldId id="282" r:id="rId17"/>
    <p:sldId id="315" r:id="rId18"/>
    <p:sldId id="332" r:id="rId19"/>
    <p:sldId id="320" r:id="rId20"/>
    <p:sldId id="328" r:id="rId21"/>
    <p:sldId id="281" r:id="rId22"/>
    <p:sldId id="269" r:id="rId23"/>
    <p:sldId id="283" r:id="rId24"/>
    <p:sldId id="326" r:id="rId25"/>
    <p:sldId id="337" r:id="rId26"/>
    <p:sldId id="300" r:id="rId27"/>
    <p:sldId id="321" r:id="rId28"/>
    <p:sldId id="323" r:id="rId29"/>
    <p:sldId id="336" r:id="rId30"/>
    <p:sldId id="324" r:id="rId31"/>
    <p:sldId id="333" r:id="rId32"/>
    <p:sldId id="316" r:id="rId33"/>
    <p:sldId id="335" r:id="rId34"/>
    <p:sldId id="325" r:id="rId35"/>
    <p:sldId id="334" r:id="rId36"/>
    <p:sldId id="319" r:id="rId37"/>
    <p:sldId id="302" r:id="rId38"/>
    <p:sldId id="338" r:id="rId39"/>
    <p:sldId id="307" r:id="rId40"/>
  </p:sldIdLst>
  <p:sldSz cx="9906000" cy="6858000" type="A4"/>
  <p:notesSz cx="7315200" cy="9601200"/>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0FF00"/>
    <a:srgbClr val="FF3399"/>
    <a:srgbClr val="FF99CC"/>
    <a:srgbClr val="003300"/>
    <a:srgbClr val="FFCC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7377" autoAdjust="0"/>
  </p:normalViewPr>
  <p:slideViewPr>
    <p:cSldViewPr>
      <p:cViewPr>
        <p:scale>
          <a:sx n="75" d="100"/>
          <a:sy n="75" d="100"/>
        </p:scale>
        <p:origin x="-3246" y="-1032"/>
      </p:cViewPr>
      <p:guideLst>
        <p:guide orient="horz" pos="2160"/>
        <p:guide pos="321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5" d="100"/>
          <a:sy n="85" d="100"/>
        </p:scale>
        <p:origin x="-3636" y="-78"/>
      </p:cViewPr>
      <p:guideLst>
        <p:guide orient="horz" pos="3024"/>
        <p:guide pos="230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1026"/>
          <p:cNvSpPr>
            <a:spLocks noGrp="1" noChangeArrowheads="1"/>
          </p:cNvSpPr>
          <p:nvPr>
            <p:ph type="hdr" sz="quarter"/>
          </p:nvPr>
        </p:nvSpPr>
        <p:spPr bwMode="auto">
          <a:xfrm>
            <a:off x="0" y="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68611" name="Rectangle 1027"/>
          <p:cNvSpPr>
            <a:spLocks noGrp="1" noChangeArrowheads="1"/>
          </p:cNvSpPr>
          <p:nvPr>
            <p:ph type="dt" sz="quarter" idx="1"/>
          </p:nvPr>
        </p:nvSpPr>
        <p:spPr bwMode="auto">
          <a:xfrm>
            <a:off x="4114800" y="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68612" name="Rectangle 1028"/>
          <p:cNvSpPr>
            <a:spLocks noGrp="1" noChangeArrowheads="1"/>
          </p:cNvSpPr>
          <p:nvPr>
            <p:ph type="ftr" sz="quarter" idx="2"/>
          </p:nvPr>
        </p:nvSpPr>
        <p:spPr bwMode="auto">
          <a:xfrm>
            <a:off x="0" y="91440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68613" name="Rectangle 1029"/>
          <p:cNvSpPr>
            <a:spLocks noGrp="1" noChangeArrowheads="1"/>
          </p:cNvSpPr>
          <p:nvPr>
            <p:ph type="sldNum" sz="quarter" idx="3"/>
          </p:nvPr>
        </p:nvSpPr>
        <p:spPr bwMode="auto">
          <a:xfrm>
            <a:off x="4114800" y="91440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4342DBB4-2BC4-4881-B165-BC505876A54E}" type="slidenum">
              <a:rPr lang="fr-FR"/>
              <a:pPr>
                <a:defRPr/>
              </a:pPr>
              <a:t>‹N°›</a:t>
            </a:fld>
            <a:endParaRPr lang="fr-FR"/>
          </a:p>
        </p:txBody>
      </p:sp>
    </p:spTree>
    <p:extLst>
      <p:ext uri="{BB962C8B-B14F-4D97-AF65-F5344CB8AC3E}">
        <p14:creationId xmlns:p14="http://schemas.microsoft.com/office/powerpoint/2010/main" val="3819562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fr-FR"/>
          </a:p>
        </p:txBody>
      </p:sp>
      <p:sp>
        <p:nvSpPr>
          <p:cNvPr id="19459" name="Rectangle 3"/>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fr-FR"/>
          </a:p>
        </p:txBody>
      </p:sp>
      <p:sp>
        <p:nvSpPr>
          <p:cNvPr id="74756" name="Rectangle 4"/>
          <p:cNvSpPr>
            <a:spLocks noGrp="1" noRot="1" noChangeAspect="1" noChangeArrowheads="1" noTextEdit="1"/>
          </p:cNvSpPr>
          <p:nvPr>
            <p:ph type="sldImg" idx="2"/>
          </p:nvPr>
        </p:nvSpPr>
        <p:spPr bwMode="auto">
          <a:xfrm>
            <a:off x="1057275" y="720725"/>
            <a:ext cx="520065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GB" noProof="0" smtClean="0"/>
              <a:t>Cliquez pour modifier les styles du texte du masque</a:t>
            </a:r>
          </a:p>
          <a:p>
            <a:pPr lvl="1"/>
            <a:r>
              <a:rPr lang="en-GB" noProof="0" smtClean="0"/>
              <a:t>Deuxième niveau</a:t>
            </a:r>
          </a:p>
          <a:p>
            <a:pPr lvl="2"/>
            <a:r>
              <a:rPr lang="en-GB" noProof="0" smtClean="0"/>
              <a:t>Troisième niveau</a:t>
            </a:r>
          </a:p>
          <a:p>
            <a:pPr lvl="3"/>
            <a:r>
              <a:rPr lang="en-GB" noProof="0" smtClean="0"/>
              <a:t>Quatrième niveau</a:t>
            </a:r>
          </a:p>
          <a:p>
            <a:pPr lvl="4"/>
            <a:r>
              <a:rPr lang="en-GB" noProof="0" smtClean="0"/>
              <a:t>Cinquième niveau</a:t>
            </a:r>
          </a:p>
        </p:txBody>
      </p:sp>
      <p:sp>
        <p:nvSpPr>
          <p:cNvPr id="19462" name="Rectangle 6"/>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fr-FR"/>
          </a:p>
        </p:txBody>
      </p:sp>
      <p:sp>
        <p:nvSpPr>
          <p:cNvPr id="19463" name="Rectangle 7"/>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9BD5B246-51F1-4321-A1BD-0B39C63B0DAD}" type="slidenum">
              <a:rPr lang="fr-FR"/>
              <a:pPr>
                <a:defRPr/>
              </a:pPr>
              <a:t>‹N°›</a:t>
            </a:fld>
            <a:endParaRPr lang="fr-FR"/>
          </a:p>
        </p:txBody>
      </p:sp>
    </p:spTree>
    <p:extLst>
      <p:ext uri="{BB962C8B-B14F-4D97-AF65-F5344CB8AC3E}">
        <p14:creationId xmlns:p14="http://schemas.microsoft.com/office/powerpoint/2010/main" val="6201128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51224F8C-DD47-4BA2-81A9-29A751B294BA}" type="slidenum">
              <a:rPr lang="fr-FR" altLang="fr-FR" sz="1300" smtClean="0"/>
              <a:pPr/>
              <a:t>1</a:t>
            </a:fld>
            <a:endParaRPr lang="fr-FR" altLang="fr-FR" sz="130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r>
              <a:rPr lang="fr-FR" altLang="fr-FR" sz="1800" b="1" dirty="0" smtClean="0"/>
              <a:t>Remerciements</a:t>
            </a:r>
          </a:p>
          <a:p>
            <a:r>
              <a:rPr lang="fr-FR" altLang="fr-FR" sz="1800" b="1" dirty="0" smtClean="0"/>
              <a:t>Mon épouse pour sa constance de voir son mari travailler sur ces sujets</a:t>
            </a:r>
          </a:p>
          <a:p>
            <a:r>
              <a:rPr lang="fr-FR" altLang="fr-FR" sz="1800" b="1" dirty="0" smtClean="0"/>
              <a:t>Euronext </a:t>
            </a:r>
            <a:r>
              <a:rPr lang="fr-FR" altLang="fr-FR" sz="1800" b="1" dirty="0"/>
              <a:t>pour son accueil dans cet bel et fonctionnel auditorium</a:t>
            </a:r>
          </a:p>
          <a:p>
            <a:endParaRPr lang="fr-FR" altLang="fr-FR" sz="1800" b="1" dirty="0" smtClean="0"/>
          </a:p>
          <a:p>
            <a:endParaRPr lang="fr-FR" altLang="fr-FR" sz="1800"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BD5B246-51F1-4321-A1BD-0B39C63B0DAD}" type="slidenum">
              <a:rPr lang="fr-FR" smtClean="0"/>
              <a:pPr>
                <a:defRPr/>
              </a:pPr>
              <a:t>12</a:t>
            </a:fld>
            <a:endParaRPr lang="fr-FR"/>
          </a:p>
        </p:txBody>
      </p:sp>
    </p:spTree>
    <p:extLst>
      <p:ext uri="{BB962C8B-B14F-4D97-AF65-F5344CB8AC3E}">
        <p14:creationId xmlns:p14="http://schemas.microsoft.com/office/powerpoint/2010/main" val="596516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BD5B246-51F1-4321-A1BD-0B39C63B0DAD}" type="slidenum">
              <a:rPr lang="fr-FR" smtClean="0"/>
              <a:pPr>
                <a:defRPr/>
              </a:pPr>
              <a:t>13</a:t>
            </a:fld>
            <a:endParaRPr lang="fr-FR"/>
          </a:p>
        </p:txBody>
      </p:sp>
    </p:spTree>
    <p:extLst>
      <p:ext uri="{BB962C8B-B14F-4D97-AF65-F5344CB8AC3E}">
        <p14:creationId xmlns:p14="http://schemas.microsoft.com/office/powerpoint/2010/main" val="2348340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600" b="1" dirty="0" smtClean="0"/>
              <a:t>Ces mouvements sont a priori positifs car ils montrent la recherche d’une composition des Conseils non figée mais adapté à la société, y compris parmi les femmes des conseil</a:t>
            </a:r>
            <a:endParaRPr lang="fr-FR" sz="1600" b="1" dirty="0"/>
          </a:p>
        </p:txBody>
      </p:sp>
      <p:sp>
        <p:nvSpPr>
          <p:cNvPr id="4" name="Espace réservé du numéro de diapositive 3"/>
          <p:cNvSpPr>
            <a:spLocks noGrp="1"/>
          </p:cNvSpPr>
          <p:nvPr>
            <p:ph type="sldNum" sz="quarter" idx="10"/>
          </p:nvPr>
        </p:nvSpPr>
        <p:spPr/>
        <p:txBody>
          <a:bodyPr/>
          <a:lstStyle/>
          <a:p>
            <a:pPr>
              <a:defRPr/>
            </a:pPr>
            <a:fld id="{9BD5B246-51F1-4321-A1BD-0B39C63B0DAD}" type="slidenum">
              <a:rPr lang="fr-FR" smtClean="0"/>
              <a:pPr>
                <a:defRPr/>
              </a:pPr>
              <a:t>15</a:t>
            </a:fld>
            <a:endParaRPr lang="fr-FR"/>
          </a:p>
        </p:txBody>
      </p:sp>
    </p:spTree>
    <p:extLst>
      <p:ext uri="{BB962C8B-B14F-4D97-AF65-F5344CB8AC3E}">
        <p14:creationId xmlns:p14="http://schemas.microsoft.com/office/powerpoint/2010/main" val="2222352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2BC5D9AD-E42B-4738-BEAD-6EAF777D8082}" type="slidenum">
              <a:rPr lang="fr-FR" altLang="fr-FR" sz="1300" smtClean="0"/>
              <a:pPr/>
              <a:t>16</a:t>
            </a:fld>
            <a:endParaRPr lang="fr-FR" altLang="fr-FR" sz="130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endParaRPr lang="fr-FR" alt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F3D8A014-5C69-45CC-A1FA-569C1AA272EA}" type="slidenum">
              <a:rPr lang="fr-FR" altLang="fr-FR" sz="1300" smtClean="0"/>
              <a:pPr/>
              <a:t>17</a:t>
            </a:fld>
            <a:endParaRPr lang="fr-FR" altLang="fr-FR" sz="130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endParaRPr lang="fr-FR" alt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42EA05DB-5B92-46B8-82B5-B09F87736FD1}" type="slidenum">
              <a:rPr lang="fr-FR" altLang="fr-FR" sz="1300" smtClean="0"/>
              <a:pPr/>
              <a:t>18</a:t>
            </a:fld>
            <a:endParaRPr lang="fr-FR" altLang="fr-FR" sz="1300" smtClean="0"/>
          </a:p>
        </p:txBody>
      </p:sp>
      <p:sp>
        <p:nvSpPr>
          <p:cNvPr id="81923" name="Rectangle 1026"/>
          <p:cNvSpPr>
            <a:spLocks noGrp="1" noRot="1" noChangeAspect="1" noChangeArrowheads="1" noTextEdit="1"/>
          </p:cNvSpPr>
          <p:nvPr>
            <p:ph type="sldImg"/>
          </p:nvPr>
        </p:nvSpPr>
        <p:spPr>
          <a:ln/>
        </p:spPr>
      </p:sp>
      <p:sp>
        <p:nvSpPr>
          <p:cNvPr id="81924" name="Rectangle 1027"/>
          <p:cNvSpPr>
            <a:spLocks noGrp="1" noChangeArrowheads="1"/>
          </p:cNvSpPr>
          <p:nvPr>
            <p:ph type="body" idx="1"/>
          </p:nvPr>
        </p:nvSpPr>
        <p:spPr>
          <a:noFill/>
        </p:spPr>
        <p:txBody>
          <a:bodyPr/>
          <a:lstStyle/>
          <a:p>
            <a:r>
              <a:rPr lang="fr-FR" altLang="fr-FR" sz="1800" b="1" smtClean="0"/>
              <a:t>Pour l ’énergie le nombre de sociétés : 13, est faible et le chiffre n ’est peut-être pas statistiquement significatif</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993304" y="4584576"/>
            <a:ext cx="5365750" cy="4319587"/>
          </a:xfrm>
        </p:spPr>
        <p:txBody>
          <a:bodyPr/>
          <a:lstStyle/>
          <a:p>
            <a:r>
              <a:rPr lang="fr-FR" sz="1800" b="1" dirty="0" smtClean="0"/>
              <a:t>Sans l’avoir étudié il est vraisemblable que les femmes soient en moyenne plus jeunes car une partie d’entre elle a été nommes plus récemment donc sans vieillir dans les conseils</a:t>
            </a:r>
          </a:p>
          <a:p>
            <a:endParaRPr lang="fr-FR" sz="1800" b="1" dirty="0"/>
          </a:p>
          <a:p>
            <a:r>
              <a:rPr lang="fr-FR" sz="1800" b="1" dirty="0" smtClean="0"/>
              <a:t>Pour que les conseils bénéficient vraiment des idées des jeunes générations (moins de 30 ans ) la solution préconisée est la création d’un Conseil d’administration de jeunes à qui le Conseil demande de traiter de sujets spécifiques </a:t>
            </a:r>
          </a:p>
          <a:p>
            <a:endParaRPr lang="fr-FR" sz="1800" b="1" dirty="0"/>
          </a:p>
          <a:p>
            <a:r>
              <a:rPr lang="fr-FR" sz="1800" b="1" dirty="0" smtClean="0"/>
              <a:t>G &amp;S est prêt à travailler avec une société pour monter un pilote.</a:t>
            </a:r>
            <a:endParaRPr lang="fr-FR" sz="1800" b="1" dirty="0"/>
          </a:p>
        </p:txBody>
      </p:sp>
      <p:sp>
        <p:nvSpPr>
          <p:cNvPr id="4" name="Espace réservé du numéro de diapositive 3"/>
          <p:cNvSpPr>
            <a:spLocks noGrp="1"/>
          </p:cNvSpPr>
          <p:nvPr>
            <p:ph type="sldNum" sz="quarter" idx="10"/>
          </p:nvPr>
        </p:nvSpPr>
        <p:spPr/>
        <p:txBody>
          <a:bodyPr/>
          <a:lstStyle/>
          <a:p>
            <a:pPr>
              <a:defRPr/>
            </a:pPr>
            <a:fld id="{9BD5B246-51F1-4321-A1BD-0B39C63B0DAD}" type="slidenum">
              <a:rPr lang="fr-FR" smtClean="0"/>
              <a:pPr>
                <a:defRPr/>
              </a:pPr>
              <a:t>22</a:t>
            </a:fld>
            <a:endParaRPr lang="fr-FR"/>
          </a:p>
        </p:txBody>
      </p:sp>
    </p:spTree>
    <p:extLst>
      <p:ext uri="{BB962C8B-B14F-4D97-AF65-F5344CB8AC3E}">
        <p14:creationId xmlns:p14="http://schemas.microsoft.com/office/powerpoint/2010/main" val="1530649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BD5B246-51F1-4321-A1BD-0B39C63B0DAD}" type="slidenum">
              <a:rPr lang="fr-FR" smtClean="0"/>
              <a:pPr>
                <a:defRPr/>
              </a:pPr>
              <a:t>23</a:t>
            </a:fld>
            <a:endParaRPr lang="fr-FR"/>
          </a:p>
        </p:txBody>
      </p:sp>
    </p:spTree>
    <p:extLst>
      <p:ext uri="{BB962C8B-B14F-4D97-AF65-F5344CB8AC3E}">
        <p14:creationId xmlns:p14="http://schemas.microsoft.com/office/powerpoint/2010/main" val="207832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BD5B246-51F1-4321-A1BD-0B39C63B0DAD}" type="slidenum">
              <a:rPr lang="fr-FR" smtClean="0"/>
              <a:pPr>
                <a:defRPr/>
              </a:pPr>
              <a:t>24</a:t>
            </a:fld>
            <a:endParaRPr lang="fr-FR"/>
          </a:p>
        </p:txBody>
      </p:sp>
    </p:spTree>
    <p:extLst>
      <p:ext uri="{BB962C8B-B14F-4D97-AF65-F5344CB8AC3E}">
        <p14:creationId xmlns:p14="http://schemas.microsoft.com/office/powerpoint/2010/main" val="3083358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e l'image des diapositives 1"/>
          <p:cNvSpPr>
            <a:spLocks noGrp="1" noRot="1" noChangeAspect="1" noTextEdit="1"/>
          </p:cNvSpPr>
          <p:nvPr>
            <p:ph type="sldImg"/>
          </p:nvPr>
        </p:nvSpPr>
        <p:spPr>
          <a:ln/>
        </p:spPr>
      </p:sp>
      <p:sp>
        <p:nvSpPr>
          <p:cNvPr id="82947" name="Espace réservé des commentaires 2"/>
          <p:cNvSpPr>
            <a:spLocks noGrp="1"/>
          </p:cNvSpPr>
          <p:nvPr>
            <p:ph type="body" idx="1"/>
          </p:nvPr>
        </p:nvSpPr>
        <p:spPr>
          <a:noFill/>
        </p:spPr>
        <p:txBody>
          <a:bodyPr/>
          <a:lstStyle/>
          <a:p>
            <a:endParaRPr lang="fr-FR" altLang="fr-FR" smtClean="0"/>
          </a:p>
        </p:txBody>
      </p:sp>
      <p:sp>
        <p:nvSpPr>
          <p:cNvPr id="82948" name="Espace réservé du numéro de diapositive 3"/>
          <p:cNvSpPr>
            <a:spLocks noGrp="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498BEEC8-1A49-413A-9004-CA4CE4D7B26F}" type="slidenum">
              <a:rPr lang="fr-FR" altLang="fr-FR" sz="1300" smtClean="0"/>
              <a:pPr/>
              <a:t>27</a:t>
            </a:fld>
            <a:endParaRPr lang="fr-FR" altLang="fr-FR" sz="13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921296" y="4368552"/>
            <a:ext cx="5365750" cy="4824536"/>
          </a:xfrm>
        </p:spPr>
        <p:txBody>
          <a:bodyPr/>
          <a:lstStyle/>
          <a:p>
            <a:r>
              <a:rPr lang="fr-FR" sz="1400" b="1" dirty="0" smtClean="0"/>
              <a:t>Un mot de Gouvernance et Structures</a:t>
            </a:r>
          </a:p>
          <a:p>
            <a:endParaRPr lang="fr-FR" sz="1400" b="1" dirty="0"/>
          </a:p>
          <a:p>
            <a:r>
              <a:rPr lang="fr-FR" sz="1400" b="1" dirty="0" smtClean="0"/>
              <a:t>Au cours des trois années passées,  l’activité de Gouvernance &amp; Structures a essentiellement porté sur trois axes:</a:t>
            </a:r>
          </a:p>
          <a:p>
            <a:endParaRPr lang="fr-FR" sz="1400" b="1" dirty="0"/>
          </a:p>
          <a:p>
            <a:pPr marL="285750" indent="-285750">
              <a:buFont typeface="Arial" panose="020B0604020202020204" pitchFamily="34" charset="0"/>
              <a:buChar char="•"/>
            </a:pPr>
            <a:r>
              <a:rPr lang="fr-FR" sz="1400" b="1" dirty="0" smtClean="0"/>
              <a:t>Les travaux statistiques </a:t>
            </a:r>
            <a:endParaRPr lang="fr-FR" sz="1400" b="1" dirty="0"/>
          </a:p>
          <a:p>
            <a:pPr marL="285750" indent="-285750">
              <a:buFont typeface="Arial" panose="020B0604020202020204" pitchFamily="34" charset="0"/>
              <a:buChar char="•"/>
            </a:pPr>
            <a:r>
              <a:rPr lang="fr-FR" sz="1400" b="1" dirty="0" smtClean="0"/>
              <a:t>La constitution d’un vivier d’administrateurs femmes et hommes qualifiés (Grâce à des entretiens </a:t>
            </a:r>
            <a:r>
              <a:rPr lang="fr-FR" sz="1400" b="1" dirty="0"/>
              <a:t>et conseils non </a:t>
            </a:r>
            <a:r>
              <a:rPr lang="fr-FR" sz="1400" b="1" dirty="0" smtClean="0"/>
              <a:t>rémunérés) voir le volet Candidats Mandataires du site  G &amp; S</a:t>
            </a:r>
          </a:p>
          <a:p>
            <a:pPr marL="285750" indent="-285750">
              <a:buFont typeface="Arial" panose="020B0604020202020204" pitchFamily="34" charset="0"/>
              <a:buChar char="•"/>
            </a:pPr>
            <a:r>
              <a:rPr lang="fr-FR" sz="1400" b="1" dirty="0" smtClean="0"/>
              <a:t>Des envois d’alertes vers les Dirigeants avec des Conseils peu féminisés</a:t>
            </a:r>
          </a:p>
          <a:p>
            <a:endParaRPr lang="fr-FR" sz="1400" b="1" dirty="0"/>
          </a:p>
          <a:p>
            <a:r>
              <a:rPr lang="fr-FR" sz="1400" b="1" dirty="0" smtClean="0"/>
              <a:t>Les « Gouvernance </a:t>
            </a:r>
            <a:r>
              <a:rPr lang="fr-FR" sz="1400" b="1" dirty="0" err="1" smtClean="0"/>
              <a:t>Advisors</a:t>
            </a:r>
            <a:r>
              <a:rPr lang="fr-FR" sz="1400" b="1" dirty="0" smtClean="0"/>
              <a:t> » dont deux des quatre sont ici présents</a:t>
            </a:r>
          </a:p>
          <a:p>
            <a:pPr marL="285750" indent="-285750">
              <a:buFont typeface="Arial" panose="020B0604020202020204" pitchFamily="34" charset="0"/>
              <a:buChar char="•"/>
            </a:pPr>
            <a:r>
              <a:rPr lang="fr-FR" sz="1400" b="1" dirty="0" smtClean="0"/>
              <a:t>Charles Moulette,  avocat d’affaires</a:t>
            </a:r>
            <a:endParaRPr lang="fr-FR" sz="1400" b="1" dirty="0"/>
          </a:p>
          <a:p>
            <a:pPr marL="285750" indent="-285750">
              <a:buFont typeface="Arial" panose="020B0604020202020204" pitchFamily="34" charset="0"/>
              <a:buChar char="•"/>
            </a:pPr>
            <a:r>
              <a:rPr lang="fr-FR" sz="1400" b="1" dirty="0" smtClean="0"/>
              <a:t>Olivier Pouyat, Consultant Recruteur, RH et Formateur </a:t>
            </a:r>
          </a:p>
          <a:p>
            <a:r>
              <a:rPr lang="fr-FR" sz="1400" b="1" dirty="0" smtClean="0"/>
              <a:t>Constitue le réseau G &amp; S  pour des missions de conseil sur la </a:t>
            </a:r>
            <a:r>
              <a:rPr lang="fr-FR" sz="1400" b="1" dirty="0" err="1" smtClean="0"/>
              <a:t>Corporate</a:t>
            </a:r>
            <a:r>
              <a:rPr lang="fr-FR" sz="1400" b="1" dirty="0" smtClean="0"/>
              <a:t> </a:t>
            </a:r>
            <a:r>
              <a:rPr lang="fr-FR" sz="1400" b="1" dirty="0" err="1" smtClean="0"/>
              <a:t>Governance</a:t>
            </a:r>
            <a:endParaRPr lang="fr-FR" sz="1400" b="1" dirty="0" smtClean="0"/>
          </a:p>
        </p:txBody>
      </p:sp>
      <p:sp>
        <p:nvSpPr>
          <p:cNvPr id="4" name="Espace réservé du numéro de diapositive 3"/>
          <p:cNvSpPr>
            <a:spLocks noGrp="1"/>
          </p:cNvSpPr>
          <p:nvPr>
            <p:ph type="sldNum" sz="quarter" idx="10"/>
          </p:nvPr>
        </p:nvSpPr>
        <p:spPr/>
        <p:txBody>
          <a:bodyPr/>
          <a:lstStyle/>
          <a:p>
            <a:pPr>
              <a:defRPr/>
            </a:pPr>
            <a:fld id="{9BD5B246-51F1-4321-A1BD-0B39C63B0DAD}" type="slidenum">
              <a:rPr lang="fr-FR" smtClean="0"/>
              <a:pPr>
                <a:defRPr/>
              </a:pPr>
              <a:t>2</a:t>
            </a:fld>
            <a:endParaRPr lang="fr-FR"/>
          </a:p>
        </p:txBody>
      </p:sp>
    </p:spTree>
    <p:extLst>
      <p:ext uri="{BB962C8B-B14F-4D97-AF65-F5344CB8AC3E}">
        <p14:creationId xmlns:p14="http://schemas.microsoft.com/office/powerpoint/2010/main" val="17443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E96C0446-6583-4AEE-A4FD-93F0A971B653}" type="slidenum">
              <a:rPr lang="fr-FR" altLang="fr-FR" sz="1300" smtClean="0"/>
              <a:pPr/>
              <a:t>3</a:t>
            </a:fld>
            <a:endParaRPr lang="fr-FR" altLang="fr-FR" sz="13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fr-FR"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BD5B246-51F1-4321-A1BD-0B39C63B0DAD}" type="slidenum">
              <a:rPr lang="fr-FR" smtClean="0"/>
              <a:pPr>
                <a:defRPr/>
              </a:pPr>
              <a:t>4</a:t>
            </a:fld>
            <a:endParaRPr lang="fr-FR"/>
          </a:p>
        </p:txBody>
      </p:sp>
    </p:spTree>
    <p:extLst>
      <p:ext uri="{BB962C8B-B14F-4D97-AF65-F5344CB8AC3E}">
        <p14:creationId xmlns:p14="http://schemas.microsoft.com/office/powerpoint/2010/main" val="296522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400" b="1" dirty="0" smtClean="0"/>
              <a:t>Dans ces sociétés on trouvera:</a:t>
            </a:r>
          </a:p>
          <a:p>
            <a:endParaRPr lang="fr-FR" sz="1400" b="1" dirty="0"/>
          </a:p>
          <a:p>
            <a:r>
              <a:rPr lang="fr-FR" sz="1400" b="1" dirty="0" smtClean="0"/>
              <a:t>Des sociétés cotées mais sur </a:t>
            </a:r>
            <a:r>
              <a:rPr lang="fr-FR" sz="1400" b="1" dirty="0" err="1" smtClean="0"/>
              <a:t>ALTERNEXT</a:t>
            </a:r>
            <a:r>
              <a:rPr lang="fr-FR" sz="1400" b="1" dirty="0" smtClean="0"/>
              <a:t> ou le Marché Libre</a:t>
            </a:r>
          </a:p>
          <a:p>
            <a:endParaRPr lang="fr-FR" sz="1400" b="1" dirty="0"/>
          </a:p>
          <a:p>
            <a:r>
              <a:rPr lang="fr-FR" sz="1400" b="1" dirty="0" smtClean="0"/>
              <a:t>Des filiales de grandes sociétés françaises et de sociétés Etrangères</a:t>
            </a:r>
            <a:endParaRPr lang="fr-FR" sz="1400" b="1" dirty="0"/>
          </a:p>
        </p:txBody>
      </p:sp>
      <p:sp>
        <p:nvSpPr>
          <p:cNvPr id="4" name="Espace réservé du numéro de diapositive 3"/>
          <p:cNvSpPr>
            <a:spLocks noGrp="1"/>
          </p:cNvSpPr>
          <p:nvPr>
            <p:ph type="sldNum" sz="quarter" idx="10"/>
          </p:nvPr>
        </p:nvSpPr>
        <p:spPr/>
        <p:txBody>
          <a:bodyPr/>
          <a:lstStyle/>
          <a:p>
            <a:pPr>
              <a:defRPr/>
            </a:pPr>
            <a:fld id="{9BD5B246-51F1-4321-A1BD-0B39C63B0DAD}" type="slidenum">
              <a:rPr lang="fr-FR" smtClean="0"/>
              <a:pPr>
                <a:defRPr/>
              </a:pPr>
              <a:t>5</a:t>
            </a:fld>
            <a:endParaRPr lang="fr-FR"/>
          </a:p>
        </p:txBody>
      </p:sp>
    </p:spTree>
    <p:extLst>
      <p:ext uri="{BB962C8B-B14F-4D97-AF65-F5344CB8AC3E}">
        <p14:creationId xmlns:p14="http://schemas.microsoft.com/office/powerpoint/2010/main" val="449982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4964D9E9-B2BB-4A9A-A488-5914FD386A3A}" type="slidenum">
              <a:rPr lang="fr-FR" altLang="fr-FR" sz="1300" smtClean="0"/>
              <a:pPr/>
              <a:t>6</a:t>
            </a:fld>
            <a:endParaRPr lang="fr-FR" altLang="fr-FR" sz="130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extLst>
            <a:ext uri="{91240B29-F687-4F45-9708-019B960494DF}">
              <a14:hiddenLine xmlns:a14="http://schemas.microsoft.com/office/drawing/2010/main" w="9525">
                <a:solidFill>
                  <a:srgbClr val="FF0000"/>
                </a:solidFill>
                <a:miter lim="800000"/>
                <a:headEnd/>
                <a:tailEnd/>
              </a14:hiddenLine>
            </a:ext>
          </a:extLst>
        </p:spPr>
        <p:txBody>
          <a:bodyPr/>
          <a:lstStyle/>
          <a:p>
            <a:endParaRPr lang="fr-FR" altLang="fr-FR" sz="16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400" b="1" dirty="0" smtClean="0"/>
              <a:t>L’échantillon de départ comportait 550 sociétés depuis en raison de Liquidations, Fusions, passages à </a:t>
            </a:r>
            <a:r>
              <a:rPr lang="fr-FR" sz="1400" b="1" dirty="0" err="1" smtClean="0"/>
              <a:t>Alternext</a:t>
            </a:r>
            <a:r>
              <a:rPr lang="fr-FR" sz="1400" b="1" dirty="0" smtClean="0"/>
              <a:t>, sorties de la cote à fin juin de ce même échantillon demeure 4</a:t>
            </a:r>
          </a:p>
          <a:p>
            <a:endParaRPr lang="fr-FR" sz="1400" b="1" dirty="0"/>
          </a:p>
          <a:p>
            <a:r>
              <a:rPr lang="fr-FR" sz="1400" b="1" dirty="0" smtClean="0"/>
              <a:t>Par rapports aux listes actuelles</a:t>
            </a:r>
          </a:p>
          <a:p>
            <a:endParaRPr lang="fr-FR" sz="1400" b="1" dirty="0"/>
          </a:p>
          <a:p>
            <a:r>
              <a:rPr lang="fr-FR" sz="1400" b="1" dirty="0" err="1" smtClean="0"/>
              <a:t>BIG</a:t>
            </a:r>
            <a:r>
              <a:rPr lang="fr-FR" sz="1400" b="1" dirty="0" smtClean="0"/>
              <a:t> </a:t>
            </a:r>
            <a:r>
              <a:rPr lang="fr-FR" sz="1400" b="1" dirty="0"/>
              <a:t>CAPS couvre complètement </a:t>
            </a:r>
            <a:r>
              <a:rPr lang="fr-FR" sz="1400" b="1" dirty="0" smtClean="0"/>
              <a:t>l’actuel CAC40 </a:t>
            </a:r>
            <a:r>
              <a:rPr lang="fr-FR" sz="1400" b="1" dirty="0"/>
              <a:t>dont SBF 120</a:t>
            </a:r>
          </a:p>
          <a:p>
            <a:endParaRPr lang="fr-FR" sz="1400" b="1" dirty="0"/>
          </a:p>
          <a:p>
            <a:r>
              <a:rPr lang="fr-FR" sz="1400" b="1" dirty="0" err="1" smtClean="0"/>
              <a:t>MID</a:t>
            </a:r>
            <a:r>
              <a:rPr lang="fr-FR" sz="1400" b="1" dirty="0" smtClean="0"/>
              <a:t> CAP est bien représenté</a:t>
            </a:r>
          </a:p>
          <a:p>
            <a:endParaRPr lang="fr-FR" sz="1400" b="1" dirty="0"/>
          </a:p>
          <a:p>
            <a:r>
              <a:rPr lang="fr-FR" sz="1400" b="1" dirty="0" smtClean="0"/>
              <a:t>Small Caps du fait de nouvelles arrivées.</a:t>
            </a:r>
            <a:endParaRPr lang="fr-FR" sz="1400" b="1" dirty="0"/>
          </a:p>
        </p:txBody>
      </p:sp>
      <p:sp>
        <p:nvSpPr>
          <p:cNvPr id="4" name="Espace réservé du numéro de diapositive 3"/>
          <p:cNvSpPr>
            <a:spLocks noGrp="1"/>
          </p:cNvSpPr>
          <p:nvPr>
            <p:ph type="sldNum" sz="quarter" idx="10"/>
          </p:nvPr>
        </p:nvSpPr>
        <p:spPr/>
        <p:txBody>
          <a:bodyPr/>
          <a:lstStyle/>
          <a:p>
            <a:pPr>
              <a:defRPr/>
            </a:pPr>
            <a:fld id="{9BD5B246-51F1-4321-A1BD-0B39C63B0DAD}" type="slidenum">
              <a:rPr lang="fr-FR" smtClean="0"/>
              <a:pPr>
                <a:defRPr/>
              </a:pPr>
              <a:t>7</a:t>
            </a:fld>
            <a:endParaRPr lang="fr-FR"/>
          </a:p>
        </p:txBody>
      </p:sp>
    </p:spTree>
    <p:extLst>
      <p:ext uri="{BB962C8B-B14F-4D97-AF65-F5344CB8AC3E}">
        <p14:creationId xmlns:p14="http://schemas.microsoft.com/office/powerpoint/2010/main" val="624402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BD5B246-51F1-4321-A1BD-0B39C63B0DAD}" type="slidenum">
              <a:rPr lang="fr-FR" smtClean="0"/>
              <a:pPr>
                <a:defRPr/>
              </a:pPr>
              <a:t>10</a:t>
            </a:fld>
            <a:endParaRPr lang="fr-FR"/>
          </a:p>
        </p:txBody>
      </p:sp>
    </p:spTree>
    <p:extLst>
      <p:ext uri="{BB962C8B-B14F-4D97-AF65-F5344CB8AC3E}">
        <p14:creationId xmlns:p14="http://schemas.microsoft.com/office/powerpoint/2010/main" val="4189451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889B3F13-0098-4715-B019-6AA2D7A0BB2F}" type="slidenum">
              <a:rPr lang="fr-FR" altLang="fr-FR" sz="1300" smtClean="0"/>
              <a:pPr/>
              <a:t>11</a:t>
            </a:fld>
            <a:endParaRPr lang="fr-FR" altLang="fr-FR" sz="130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endParaRPr lang="fr-FR" altLang="fr-FR" dirty="0" smtClean="0">
              <a:solidFill>
                <a:srgbClr val="1A191A"/>
              </a:solidFill>
              <a:latin typeface="DIN-Regul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5"/>
            <a:ext cx="84201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smtClean="0"/>
              <a:t>Modifiez le style des sous-titres du masque</a:t>
            </a:r>
            <a:endParaRPr lang="fr-FR" dirty="0"/>
          </a:p>
        </p:txBody>
      </p:sp>
    </p:spTree>
    <p:extLst>
      <p:ext uri="{BB962C8B-B14F-4D97-AF65-F5344CB8AC3E}">
        <p14:creationId xmlns:p14="http://schemas.microsoft.com/office/powerpoint/2010/main" val="219789020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a:xfrm>
            <a:off x="685800" y="6172200"/>
            <a:ext cx="8534400" cy="533400"/>
          </a:xfrm>
          <a:prstGeom prst="rect">
            <a:avLst/>
          </a:prstGeom>
        </p:spPr>
        <p:txBody>
          <a:bodyPr/>
          <a:lstStyle>
            <a:lvl1pPr>
              <a:defRPr>
                <a:solidFill>
                  <a:schemeClr val="tx1"/>
                </a:solidFill>
              </a:defRPr>
            </a:lvl1pPr>
          </a:lstStyle>
          <a:p>
            <a:pPr>
              <a:defRPr/>
            </a:pPr>
            <a:r>
              <a:rPr lang="fr-FR">
                <a:solidFill>
                  <a:srgbClr val="FF0000"/>
                </a:solidFill>
              </a:rPr>
              <a:t>PROJET STRICTEMENT CONFIDENTIEL DE PRESENTATION POUR MJZ</a:t>
            </a:r>
          </a:p>
          <a:p>
            <a:pPr>
              <a:defRPr/>
            </a:pPr>
            <a:r>
              <a:rPr lang="fr-FR">
                <a:solidFill>
                  <a:srgbClr val="0000FF"/>
                </a:solidFill>
              </a:rPr>
              <a:t>Reproduction interdite sans autorisation Copyright Gouvernance</a:t>
            </a:r>
            <a:r>
              <a:rPr lang="fr-FR" b="0"/>
              <a:t> </a:t>
            </a:r>
            <a:r>
              <a:rPr lang="fr-FR">
                <a:solidFill>
                  <a:schemeClr val="bg2"/>
                </a:solidFill>
              </a:rPr>
              <a:t>&amp;</a:t>
            </a:r>
            <a:r>
              <a:rPr lang="fr-FR" b="0"/>
              <a:t> </a:t>
            </a:r>
            <a:r>
              <a:rPr lang="fr-FR">
                <a:solidFill>
                  <a:srgbClr val="0000FF"/>
                </a:solidFill>
              </a:rPr>
              <a:t>Structures</a:t>
            </a:r>
          </a:p>
          <a:p>
            <a:pPr>
              <a:defRPr/>
            </a:pPr>
            <a:r>
              <a:rPr lang="fr-FR"/>
              <a:t>MAJ 21-11-2011</a:t>
            </a:r>
            <a:endParaRPr lang="fr-FR" b="0"/>
          </a:p>
        </p:txBody>
      </p:sp>
    </p:spTree>
    <p:extLst>
      <p:ext uri="{BB962C8B-B14F-4D97-AF65-F5344CB8AC3E}">
        <p14:creationId xmlns:p14="http://schemas.microsoft.com/office/powerpoint/2010/main" val="10150753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58025" y="609600"/>
            <a:ext cx="2105025" cy="53340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742950" y="609600"/>
            <a:ext cx="6162675" cy="53340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a:xfrm>
            <a:off x="685800" y="6172200"/>
            <a:ext cx="8534400" cy="533400"/>
          </a:xfrm>
          <a:prstGeom prst="rect">
            <a:avLst/>
          </a:prstGeom>
        </p:spPr>
        <p:txBody>
          <a:bodyPr/>
          <a:lstStyle>
            <a:lvl1pPr>
              <a:defRPr>
                <a:solidFill>
                  <a:schemeClr val="tx1"/>
                </a:solidFill>
              </a:defRPr>
            </a:lvl1pPr>
          </a:lstStyle>
          <a:p>
            <a:pPr>
              <a:defRPr/>
            </a:pPr>
            <a:r>
              <a:rPr lang="fr-FR">
                <a:solidFill>
                  <a:srgbClr val="FF0000"/>
                </a:solidFill>
              </a:rPr>
              <a:t>PROJET STRICTEMENT CONFIDENTIEL DE PRESENTATION POUR MJZ</a:t>
            </a:r>
          </a:p>
          <a:p>
            <a:pPr>
              <a:defRPr/>
            </a:pPr>
            <a:r>
              <a:rPr lang="fr-FR">
                <a:solidFill>
                  <a:srgbClr val="0000FF"/>
                </a:solidFill>
              </a:rPr>
              <a:t>Reproduction interdite sans autorisation Copyright Gouvernance</a:t>
            </a:r>
            <a:r>
              <a:rPr lang="fr-FR" b="0"/>
              <a:t> </a:t>
            </a:r>
            <a:r>
              <a:rPr lang="fr-FR">
                <a:solidFill>
                  <a:schemeClr val="bg2"/>
                </a:solidFill>
              </a:rPr>
              <a:t>&amp;</a:t>
            </a:r>
            <a:r>
              <a:rPr lang="fr-FR" b="0"/>
              <a:t> </a:t>
            </a:r>
            <a:r>
              <a:rPr lang="fr-FR">
                <a:solidFill>
                  <a:srgbClr val="0000FF"/>
                </a:solidFill>
              </a:rPr>
              <a:t>Structures</a:t>
            </a:r>
          </a:p>
          <a:p>
            <a:pPr>
              <a:defRPr/>
            </a:pPr>
            <a:r>
              <a:rPr lang="fr-FR"/>
              <a:t>MAJ 21-11-2011</a:t>
            </a:r>
            <a:endParaRPr lang="fr-FR" b="0"/>
          </a:p>
        </p:txBody>
      </p:sp>
    </p:spTree>
    <p:extLst>
      <p:ext uri="{BB962C8B-B14F-4D97-AF65-F5344CB8AC3E}">
        <p14:creationId xmlns:p14="http://schemas.microsoft.com/office/powerpoint/2010/main" val="73172392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5"/>
            <a:ext cx="84201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BB510C2C-3F13-46FF-B931-0D834C6CF04D}" type="datetimeFigureOut">
              <a:rPr lang="fr-FR"/>
              <a:pPr>
                <a:defRPr/>
              </a:pPr>
              <a:t>10/01/2015</a:t>
            </a:fld>
            <a:endParaRPr lang="fr-FR"/>
          </a:p>
        </p:txBody>
      </p:sp>
      <p:sp>
        <p:nvSpPr>
          <p:cNvPr id="5" name="Espace réservé du pied de page 4"/>
          <p:cNvSpPr>
            <a:spLocks noGrp="1"/>
          </p:cNvSpPr>
          <p:nvPr>
            <p:ph type="ftr" sz="quarter" idx="11"/>
          </p:nvPr>
        </p:nvSpPr>
        <p:spPr/>
        <p:txBody>
          <a:bodyPr/>
          <a:lstStyle>
            <a:lvl1pPr>
              <a:defRPr>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6792447-3D37-4F53-A8B1-A1588DBE6548}" type="slidenum">
              <a:rPr lang="fr-FR"/>
              <a:pPr>
                <a:defRPr/>
              </a:pPr>
              <a:t>‹N°›</a:t>
            </a:fld>
            <a:endParaRPr lang="fr-FR"/>
          </a:p>
        </p:txBody>
      </p:sp>
    </p:spTree>
    <p:extLst>
      <p:ext uri="{BB962C8B-B14F-4D97-AF65-F5344CB8AC3E}">
        <p14:creationId xmlns:p14="http://schemas.microsoft.com/office/powerpoint/2010/main" val="3295266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9A434C9-AA9F-4C53-A072-74EEDFF9FE26}" type="datetimeFigureOut">
              <a:rPr lang="fr-FR"/>
              <a:pPr>
                <a:defRPr/>
              </a:pPr>
              <a:t>10/01/2015</a:t>
            </a:fld>
            <a:endParaRPr lang="fr-FR"/>
          </a:p>
        </p:txBody>
      </p:sp>
      <p:sp>
        <p:nvSpPr>
          <p:cNvPr id="5" name="Espace réservé du pied de page 4"/>
          <p:cNvSpPr>
            <a:spLocks noGrp="1"/>
          </p:cNvSpPr>
          <p:nvPr>
            <p:ph type="ftr" sz="quarter" idx="11"/>
          </p:nvPr>
        </p:nvSpPr>
        <p:spPr/>
        <p:txBody>
          <a:bodyPr/>
          <a:lstStyle>
            <a:lvl1pPr>
              <a:defRPr>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C86F720-22C3-4158-A55A-35AC3FB8DC6B}" type="slidenum">
              <a:rPr lang="fr-FR"/>
              <a:pPr>
                <a:defRPr/>
              </a:pPr>
              <a:t>‹N°›</a:t>
            </a:fld>
            <a:endParaRPr lang="fr-FR"/>
          </a:p>
        </p:txBody>
      </p:sp>
    </p:spTree>
    <p:extLst>
      <p:ext uri="{BB962C8B-B14F-4D97-AF65-F5344CB8AC3E}">
        <p14:creationId xmlns:p14="http://schemas.microsoft.com/office/powerpoint/2010/main" val="1862845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01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F8D4E1CD-82D3-4D23-A5C3-70B8D307D8D1}" type="datetimeFigureOut">
              <a:rPr lang="fr-FR"/>
              <a:pPr>
                <a:defRPr/>
              </a:pPr>
              <a:t>10/01/2015</a:t>
            </a:fld>
            <a:endParaRPr lang="fr-FR"/>
          </a:p>
        </p:txBody>
      </p:sp>
      <p:sp>
        <p:nvSpPr>
          <p:cNvPr id="5" name="Espace réservé du pied de page 4"/>
          <p:cNvSpPr>
            <a:spLocks noGrp="1"/>
          </p:cNvSpPr>
          <p:nvPr>
            <p:ph type="ftr" sz="quarter" idx="11"/>
          </p:nvPr>
        </p:nvSpPr>
        <p:spPr/>
        <p:txBody>
          <a:bodyPr/>
          <a:lstStyle>
            <a:lvl1pPr>
              <a:defRPr>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20B8263-A142-431D-A337-1B00B5AD0DF4}" type="slidenum">
              <a:rPr lang="fr-FR"/>
              <a:pPr>
                <a:defRPr/>
              </a:pPr>
              <a:t>‹N°›</a:t>
            </a:fld>
            <a:endParaRPr lang="fr-FR"/>
          </a:p>
        </p:txBody>
      </p:sp>
    </p:spTree>
    <p:extLst>
      <p:ext uri="{BB962C8B-B14F-4D97-AF65-F5344CB8AC3E}">
        <p14:creationId xmlns:p14="http://schemas.microsoft.com/office/powerpoint/2010/main" val="3531289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pPr>
              <a:defRPr/>
            </a:pPr>
            <a:fld id="{4839CED5-4EAE-4475-8077-B3F6C1A374A6}" type="datetimeFigureOut">
              <a:rPr lang="fr-FR"/>
              <a:pPr>
                <a:defRPr/>
              </a:pPr>
              <a:t>10/01/2015</a:t>
            </a:fld>
            <a:endParaRPr lang="fr-FR"/>
          </a:p>
        </p:txBody>
      </p:sp>
      <p:sp>
        <p:nvSpPr>
          <p:cNvPr id="6" name="Espace réservé du pied de page 5"/>
          <p:cNvSpPr>
            <a:spLocks noGrp="1"/>
          </p:cNvSpPr>
          <p:nvPr>
            <p:ph type="ftr" sz="quarter" idx="11"/>
          </p:nvPr>
        </p:nvSpPr>
        <p:spPr/>
        <p:txBody>
          <a:bodyPr/>
          <a:lstStyle>
            <a:lvl1pPr>
              <a:defRPr>
                <a:solidFill>
                  <a:schemeClr val="tx1">
                    <a:tint val="75000"/>
                  </a:schemeClr>
                </a:solidFill>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pPr>
              <a:defRPr/>
            </a:pPr>
            <a:fld id="{C4D68361-CCD6-49E1-8600-8543E62DC140}" type="slidenum">
              <a:rPr lang="fr-FR"/>
              <a:pPr>
                <a:defRPr/>
              </a:pPr>
              <a:t>‹N°›</a:t>
            </a:fld>
            <a:endParaRPr lang="fr-FR"/>
          </a:p>
        </p:txBody>
      </p:sp>
    </p:spTree>
    <p:extLst>
      <p:ext uri="{BB962C8B-B14F-4D97-AF65-F5344CB8AC3E}">
        <p14:creationId xmlns:p14="http://schemas.microsoft.com/office/powerpoint/2010/main" val="3519677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fld id="{D8739F82-09A8-4DAD-A557-2D9B0640A0CA}" type="datetimeFigureOut">
              <a:rPr lang="fr-FR"/>
              <a:pPr>
                <a:defRPr/>
              </a:pPr>
              <a:t>10/01/2015</a:t>
            </a:fld>
            <a:endParaRPr lang="fr-FR"/>
          </a:p>
        </p:txBody>
      </p:sp>
      <p:sp>
        <p:nvSpPr>
          <p:cNvPr id="8" name="Espace réservé du pied de page 7"/>
          <p:cNvSpPr>
            <a:spLocks noGrp="1"/>
          </p:cNvSpPr>
          <p:nvPr>
            <p:ph type="ftr" sz="quarter" idx="11"/>
          </p:nvPr>
        </p:nvSpPr>
        <p:spPr/>
        <p:txBody>
          <a:bodyPr/>
          <a:lstStyle>
            <a:lvl1pPr>
              <a:defRPr>
                <a:solidFill>
                  <a:schemeClr val="tx1">
                    <a:tint val="75000"/>
                  </a:schemeClr>
                </a:solidFill>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a:defRPr/>
            </a:lvl1pPr>
          </a:lstStyle>
          <a:p>
            <a:pPr>
              <a:defRPr/>
            </a:pPr>
            <a:fld id="{0A80EAE5-71F5-4AE2-BD0C-755696DAF633}" type="slidenum">
              <a:rPr lang="fr-FR"/>
              <a:pPr>
                <a:defRPr/>
              </a:pPr>
              <a:t>‹N°›</a:t>
            </a:fld>
            <a:endParaRPr lang="fr-FR"/>
          </a:p>
        </p:txBody>
      </p:sp>
    </p:spTree>
    <p:extLst>
      <p:ext uri="{BB962C8B-B14F-4D97-AF65-F5344CB8AC3E}">
        <p14:creationId xmlns:p14="http://schemas.microsoft.com/office/powerpoint/2010/main" val="1332488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pPr>
              <a:defRPr/>
            </a:pPr>
            <a:fld id="{624AD794-A8CF-437A-83B6-7627ED2F2191}" type="datetimeFigureOut">
              <a:rPr lang="fr-FR"/>
              <a:pPr>
                <a:defRPr/>
              </a:pPr>
              <a:t>10/01/2015</a:t>
            </a:fld>
            <a:endParaRPr lang="fr-FR"/>
          </a:p>
        </p:txBody>
      </p:sp>
      <p:sp>
        <p:nvSpPr>
          <p:cNvPr id="4" name="Espace réservé du pied de page 3"/>
          <p:cNvSpPr>
            <a:spLocks noGrp="1"/>
          </p:cNvSpPr>
          <p:nvPr>
            <p:ph type="ftr" sz="quarter" idx="11"/>
          </p:nvPr>
        </p:nvSpPr>
        <p:spPr/>
        <p:txBody>
          <a:bodyPr/>
          <a:lstStyle>
            <a:lvl1pPr>
              <a:defRPr>
                <a:solidFill>
                  <a:schemeClr val="tx1">
                    <a:tint val="75000"/>
                  </a:schemeClr>
                </a:solidFill>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a:defRPr/>
            </a:lvl1pPr>
          </a:lstStyle>
          <a:p>
            <a:pPr>
              <a:defRPr/>
            </a:pPr>
            <a:fld id="{BA38B187-8A64-4D33-9492-91219C4D3B28}" type="slidenum">
              <a:rPr lang="fr-FR"/>
              <a:pPr>
                <a:defRPr/>
              </a:pPr>
              <a:t>‹N°›</a:t>
            </a:fld>
            <a:endParaRPr lang="fr-FR"/>
          </a:p>
        </p:txBody>
      </p:sp>
    </p:spTree>
    <p:extLst>
      <p:ext uri="{BB962C8B-B14F-4D97-AF65-F5344CB8AC3E}">
        <p14:creationId xmlns:p14="http://schemas.microsoft.com/office/powerpoint/2010/main" val="4176728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D7DF6ECA-57D6-411F-9678-7EE92069EE3D}" type="datetimeFigureOut">
              <a:rPr lang="fr-FR"/>
              <a:pPr>
                <a:defRPr/>
              </a:pPr>
              <a:t>10/01/2015</a:t>
            </a:fld>
            <a:endParaRPr lang="fr-FR"/>
          </a:p>
        </p:txBody>
      </p:sp>
      <p:sp>
        <p:nvSpPr>
          <p:cNvPr id="3" name="Espace réservé du pied de page 2"/>
          <p:cNvSpPr>
            <a:spLocks noGrp="1"/>
          </p:cNvSpPr>
          <p:nvPr>
            <p:ph type="ftr" sz="quarter" idx="11"/>
          </p:nvPr>
        </p:nvSpPr>
        <p:spPr/>
        <p:txBody>
          <a:bodyPr/>
          <a:lstStyle>
            <a:lvl1pPr>
              <a:defRPr>
                <a:solidFill>
                  <a:schemeClr val="tx1">
                    <a:tint val="75000"/>
                  </a:schemeClr>
                </a:solidFill>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a:defRPr/>
            </a:lvl1pPr>
          </a:lstStyle>
          <a:p>
            <a:pPr>
              <a:defRPr/>
            </a:pPr>
            <a:fld id="{E7892D99-74AE-4FD0-ACAD-6DC322C20BD4}" type="slidenum">
              <a:rPr lang="fr-FR"/>
              <a:pPr>
                <a:defRPr/>
              </a:pPr>
              <a:t>‹N°›</a:t>
            </a:fld>
            <a:endParaRPr lang="fr-FR"/>
          </a:p>
        </p:txBody>
      </p:sp>
    </p:spTree>
    <p:extLst>
      <p:ext uri="{BB962C8B-B14F-4D97-AF65-F5344CB8AC3E}">
        <p14:creationId xmlns:p14="http://schemas.microsoft.com/office/powerpoint/2010/main" val="2899490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47A966F1-6AD5-42CD-AED7-01838715A2E0}" type="datetimeFigureOut">
              <a:rPr lang="fr-FR"/>
              <a:pPr>
                <a:defRPr/>
              </a:pPr>
              <a:t>10/01/2015</a:t>
            </a:fld>
            <a:endParaRPr lang="fr-FR"/>
          </a:p>
        </p:txBody>
      </p:sp>
      <p:sp>
        <p:nvSpPr>
          <p:cNvPr id="6" name="Espace réservé du pied de page 5"/>
          <p:cNvSpPr>
            <a:spLocks noGrp="1"/>
          </p:cNvSpPr>
          <p:nvPr>
            <p:ph type="ftr" sz="quarter" idx="11"/>
          </p:nvPr>
        </p:nvSpPr>
        <p:spPr/>
        <p:txBody>
          <a:bodyPr/>
          <a:lstStyle>
            <a:lvl1pPr>
              <a:defRPr>
                <a:solidFill>
                  <a:schemeClr val="tx1">
                    <a:tint val="75000"/>
                  </a:schemeClr>
                </a:solidFill>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pPr>
              <a:defRPr/>
            </a:pPr>
            <a:fld id="{7F3E5AB6-94BE-4B36-BC30-8BCA54B7AAD0}" type="slidenum">
              <a:rPr lang="fr-FR"/>
              <a:pPr>
                <a:defRPr/>
              </a:pPr>
              <a:t>‹N°›</a:t>
            </a:fld>
            <a:endParaRPr lang="fr-FR"/>
          </a:p>
        </p:txBody>
      </p:sp>
    </p:spTree>
    <p:extLst>
      <p:ext uri="{BB962C8B-B14F-4D97-AF65-F5344CB8AC3E}">
        <p14:creationId xmlns:p14="http://schemas.microsoft.com/office/powerpoint/2010/main" val="1843326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30321325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941513"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32B71E09-AAB8-4C65-9AAC-6529FE5546BE}" type="datetimeFigureOut">
              <a:rPr lang="fr-FR"/>
              <a:pPr>
                <a:defRPr/>
              </a:pPr>
              <a:t>10/01/2015</a:t>
            </a:fld>
            <a:endParaRPr lang="fr-FR"/>
          </a:p>
        </p:txBody>
      </p:sp>
      <p:sp>
        <p:nvSpPr>
          <p:cNvPr id="6" name="Espace réservé du pied de page 5"/>
          <p:cNvSpPr>
            <a:spLocks noGrp="1"/>
          </p:cNvSpPr>
          <p:nvPr>
            <p:ph type="ftr" sz="quarter" idx="11"/>
          </p:nvPr>
        </p:nvSpPr>
        <p:spPr/>
        <p:txBody>
          <a:bodyPr/>
          <a:lstStyle>
            <a:lvl1pPr>
              <a:defRPr>
                <a:solidFill>
                  <a:schemeClr val="tx1">
                    <a:tint val="75000"/>
                  </a:schemeClr>
                </a:solidFill>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pPr>
              <a:defRPr/>
            </a:pPr>
            <a:fld id="{FC32B8C4-C115-4A01-A3C0-53686C6730F6}" type="slidenum">
              <a:rPr lang="fr-FR"/>
              <a:pPr>
                <a:defRPr/>
              </a:pPr>
              <a:t>‹N°›</a:t>
            </a:fld>
            <a:endParaRPr lang="fr-FR"/>
          </a:p>
        </p:txBody>
      </p:sp>
    </p:spTree>
    <p:extLst>
      <p:ext uri="{BB962C8B-B14F-4D97-AF65-F5344CB8AC3E}">
        <p14:creationId xmlns:p14="http://schemas.microsoft.com/office/powerpoint/2010/main" val="2479322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74146FD-69C1-4246-8C3C-78E369A720A2}" type="datetimeFigureOut">
              <a:rPr lang="fr-FR"/>
              <a:pPr>
                <a:defRPr/>
              </a:pPr>
              <a:t>10/01/2015</a:t>
            </a:fld>
            <a:endParaRPr lang="fr-FR"/>
          </a:p>
        </p:txBody>
      </p:sp>
      <p:sp>
        <p:nvSpPr>
          <p:cNvPr id="5" name="Espace réservé du pied de page 4"/>
          <p:cNvSpPr>
            <a:spLocks noGrp="1"/>
          </p:cNvSpPr>
          <p:nvPr>
            <p:ph type="ftr" sz="quarter" idx="11"/>
          </p:nvPr>
        </p:nvSpPr>
        <p:spPr/>
        <p:txBody>
          <a:bodyPr/>
          <a:lstStyle>
            <a:lvl1pPr>
              <a:defRPr>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24E0D93-6196-4D03-94FA-6BD6DAED7889}" type="slidenum">
              <a:rPr lang="fr-FR"/>
              <a:pPr>
                <a:defRPr/>
              </a:pPr>
              <a:t>‹N°›</a:t>
            </a:fld>
            <a:endParaRPr lang="fr-FR"/>
          </a:p>
        </p:txBody>
      </p:sp>
    </p:spTree>
    <p:extLst>
      <p:ext uri="{BB962C8B-B14F-4D97-AF65-F5344CB8AC3E}">
        <p14:creationId xmlns:p14="http://schemas.microsoft.com/office/powerpoint/2010/main" val="394854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274638"/>
            <a:ext cx="222885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95300" y="274638"/>
            <a:ext cx="653415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043CAAE-5DDA-4D09-904D-C129DD15E221}" type="datetimeFigureOut">
              <a:rPr lang="fr-FR"/>
              <a:pPr>
                <a:defRPr/>
              </a:pPr>
              <a:t>10/01/2015</a:t>
            </a:fld>
            <a:endParaRPr lang="fr-FR"/>
          </a:p>
        </p:txBody>
      </p:sp>
      <p:sp>
        <p:nvSpPr>
          <p:cNvPr id="5" name="Espace réservé du pied de page 4"/>
          <p:cNvSpPr>
            <a:spLocks noGrp="1"/>
          </p:cNvSpPr>
          <p:nvPr>
            <p:ph type="ftr" sz="quarter" idx="11"/>
          </p:nvPr>
        </p:nvSpPr>
        <p:spPr/>
        <p:txBody>
          <a:bodyPr/>
          <a:lstStyle>
            <a:lvl1pPr>
              <a:defRPr>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894BDE5-05F0-44C4-A38B-3531EBD25764}" type="slidenum">
              <a:rPr lang="fr-FR"/>
              <a:pPr>
                <a:defRPr/>
              </a:pPr>
              <a:t>‹N°›</a:t>
            </a:fld>
            <a:endParaRPr lang="fr-FR"/>
          </a:p>
        </p:txBody>
      </p:sp>
    </p:spTree>
    <p:extLst>
      <p:ext uri="{BB962C8B-B14F-4D97-AF65-F5344CB8AC3E}">
        <p14:creationId xmlns:p14="http://schemas.microsoft.com/office/powerpoint/2010/main" val="4103571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5"/>
            <a:ext cx="84201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09CE3AF5-E88F-4489-BEA3-EB70A93EEBF7}" type="datetimeFigureOut">
              <a:rPr lang="fr-FR"/>
              <a:pPr>
                <a:defRPr/>
              </a:pPr>
              <a:t>10/01/2015</a:t>
            </a:fld>
            <a:endParaRPr lang="fr-FR"/>
          </a:p>
        </p:txBody>
      </p:sp>
      <p:sp>
        <p:nvSpPr>
          <p:cNvPr id="5" name="Espace réservé du pied de page 4"/>
          <p:cNvSpPr>
            <a:spLocks noGrp="1"/>
          </p:cNvSpPr>
          <p:nvPr>
            <p:ph type="ftr" sz="quarter" idx="11"/>
          </p:nvPr>
        </p:nvSpPr>
        <p:spPr/>
        <p:txBody>
          <a:bodyPr/>
          <a:lstStyle>
            <a:lvl1pPr>
              <a:defRPr>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D17853A-12AC-4823-BD86-8B7FD623A747}" type="slidenum">
              <a:rPr lang="fr-FR"/>
              <a:pPr>
                <a:defRPr/>
              </a:pPr>
              <a:t>‹N°›</a:t>
            </a:fld>
            <a:endParaRPr lang="fr-FR"/>
          </a:p>
        </p:txBody>
      </p:sp>
    </p:spTree>
    <p:extLst>
      <p:ext uri="{BB962C8B-B14F-4D97-AF65-F5344CB8AC3E}">
        <p14:creationId xmlns:p14="http://schemas.microsoft.com/office/powerpoint/2010/main" val="4120374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72C0019-A087-416D-87D9-33C6A8587F3E}" type="datetimeFigureOut">
              <a:rPr lang="fr-FR"/>
              <a:pPr>
                <a:defRPr/>
              </a:pPr>
              <a:t>10/01/2015</a:t>
            </a:fld>
            <a:endParaRPr lang="fr-FR"/>
          </a:p>
        </p:txBody>
      </p:sp>
      <p:sp>
        <p:nvSpPr>
          <p:cNvPr id="5" name="Espace réservé du pied de page 4"/>
          <p:cNvSpPr>
            <a:spLocks noGrp="1"/>
          </p:cNvSpPr>
          <p:nvPr>
            <p:ph type="ftr" sz="quarter" idx="11"/>
          </p:nvPr>
        </p:nvSpPr>
        <p:spPr/>
        <p:txBody>
          <a:bodyPr/>
          <a:lstStyle>
            <a:lvl1pPr>
              <a:defRPr>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3626625-7F25-465E-9357-6085CDE1D5E4}" type="slidenum">
              <a:rPr lang="fr-FR"/>
              <a:pPr>
                <a:defRPr/>
              </a:pPr>
              <a:t>‹N°›</a:t>
            </a:fld>
            <a:endParaRPr lang="fr-FR"/>
          </a:p>
        </p:txBody>
      </p:sp>
    </p:spTree>
    <p:extLst>
      <p:ext uri="{BB962C8B-B14F-4D97-AF65-F5344CB8AC3E}">
        <p14:creationId xmlns:p14="http://schemas.microsoft.com/office/powerpoint/2010/main" val="2945062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01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856FD8B-924B-4254-99E0-178DEEE5C605}" type="datetimeFigureOut">
              <a:rPr lang="fr-FR"/>
              <a:pPr>
                <a:defRPr/>
              </a:pPr>
              <a:t>10/01/2015</a:t>
            </a:fld>
            <a:endParaRPr lang="fr-FR"/>
          </a:p>
        </p:txBody>
      </p:sp>
      <p:sp>
        <p:nvSpPr>
          <p:cNvPr id="5" name="Espace réservé du pied de page 4"/>
          <p:cNvSpPr>
            <a:spLocks noGrp="1"/>
          </p:cNvSpPr>
          <p:nvPr>
            <p:ph type="ftr" sz="quarter" idx="11"/>
          </p:nvPr>
        </p:nvSpPr>
        <p:spPr/>
        <p:txBody>
          <a:bodyPr/>
          <a:lstStyle>
            <a:lvl1pPr>
              <a:defRPr>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7E7BD1D-B36C-489C-A496-03ABC2C3EDEB}" type="slidenum">
              <a:rPr lang="fr-FR"/>
              <a:pPr>
                <a:defRPr/>
              </a:pPr>
              <a:t>‹N°›</a:t>
            </a:fld>
            <a:endParaRPr lang="fr-FR"/>
          </a:p>
        </p:txBody>
      </p:sp>
    </p:spTree>
    <p:extLst>
      <p:ext uri="{BB962C8B-B14F-4D97-AF65-F5344CB8AC3E}">
        <p14:creationId xmlns:p14="http://schemas.microsoft.com/office/powerpoint/2010/main" val="3429092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pPr>
              <a:defRPr/>
            </a:pPr>
            <a:fld id="{BCBB8678-8EC8-450C-B683-9DD4646EE5C7}" type="datetimeFigureOut">
              <a:rPr lang="fr-FR"/>
              <a:pPr>
                <a:defRPr/>
              </a:pPr>
              <a:t>10/01/2015</a:t>
            </a:fld>
            <a:endParaRPr lang="fr-FR"/>
          </a:p>
        </p:txBody>
      </p:sp>
      <p:sp>
        <p:nvSpPr>
          <p:cNvPr id="6" name="Espace réservé du pied de page 5"/>
          <p:cNvSpPr>
            <a:spLocks noGrp="1"/>
          </p:cNvSpPr>
          <p:nvPr>
            <p:ph type="ftr" sz="quarter" idx="11"/>
          </p:nvPr>
        </p:nvSpPr>
        <p:spPr/>
        <p:txBody>
          <a:bodyPr/>
          <a:lstStyle>
            <a:lvl1pPr>
              <a:defRPr>
                <a:solidFill>
                  <a:schemeClr val="tx1">
                    <a:tint val="75000"/>
                  </a:schemeClr>
                </a:solidFill>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pPr>
              <a:defRPr/>
            </a:pPr>
            <a:fld id="{CE7EC10B-14BF-4796-96F8-176AFF7A264C}" type="slidenum">
              <a:rPr lang="fr-FR"/>
              <a:pPr>
                <a:defRPr/>
              </a:pPr>
              <a:t>‹N°›</a:t>
            </a:fld>
            <a:endParaRPr lang="fr-FR"/>
          </a:p>
        </p:txBody>
      </p:sp>
    </p:spTree>
    <p:extLst>
      <p:ext uri="{BB962C8B-B14F-4D97-AF65-F5344CB8AC3E}">
        <p14:creationId xmlns:p14="http://schemas.microsoft.com/office/powerpoint/2010/main" val="8710186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fld id="{911AD422-EDAA-4F41-81D1-04A0E50754F6}" type="datetimeFigureOut">
              <a:rPr lang="fr-FR"/>
              <a:pPr>
                <a:defRPr/>
              </a:pPr>
              <a:t>10/01/2015</a:t>
            </a:fld>
            <a:endParaRPr lang="fr-FR"/>
          </a:p>
        </p:txBody>
      </p:sp>
      <p:sp>
        <p:nvSpPr>
          <p:cNvPr id="8" name="Espace réservé du pied de page 7"/>
          <p:cNvSpPr>
            <a:spLocks noGrp="1"/>
          </p:cNvSpPr>
          <p:nvPr>
            <p:ph type="ftr" sz="quarter" idx="11"/>
          </p:nvPr>
        </p:nvSpPr>
        <p:spPr/>
        <p:txBody>
          <a:bodyPr/>
          <a:lstStyle>
            <a:lvl1pPr>
              <a:defRPr>
                <a:solidFill>
                  <a:schemeClr val="tx1">
                    <a:tint val="75000"/>
                  </a:schemeClr>
                </a:solidFill>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a:defRPr/>
            </a:lvl1pPr>
          </a:lstStyle>
          <a:p>
            <a:pPr>
              <a:defRPr/>
            </a:pPr>
            <a:fld id="{84F5D142-2FD3-4DA4-BEE3-34E6FA762656}" type="slidenum">
              <a:rPr lang="fr-FR"/>
              <a:pPr>
                <a:defRPr/>
              </a:pPr>
              <a:t>‹N°›</a:t>
            </a:fld>
            <a:endParaRPr lang="fr-FR"/>
          </a:p>
        </p:txBody>
      </p:sp>
    </p:spTree>
    <p:extLst>
      <p:ext uri="{BB962C8B-B14F-4D97-AF65-F5344CB8AC3E}">
        <p14:creationId xmlns:p14="http://schemas.microsoft.com/office/powerpoint/2010/main" val="8414771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pPr>
              <a:defRPr/>
            </a:pPr>
            <a:fld id="{64CB8DCF-BAAB-446A-86BE-8F84AA157948}" type="datetimeFigureOut">
              <a:rPr lang="fr-FR"/>
              <a:pPr>
                <a:defRPr/>
              </a:pPr>
              <a:t>10/01/2015</a:t>
            </a:fld>
            <a:endParaRPr lang="fr-FR"/>
          </a:p>
        </p:txBody>
      </p:sp>
      <p:sp>
        <p:nvSpPr>
          <p:cNvPr id="4" name="Espace réservé du pied de page 3"/>
          <p:cNvSpPr>
            <a:spLocks noGrp="1"/>
          </p:cNvSpPr>
          <p:nvPr>
            <p:ph type="ftr" sz="quarter" idx="11"/>
          </p:nvPr>
        </p:nvSpPr>
        <p:spPr/>
        <p:txBody>
          <a:bodyPr/>
          <a:lstStyle>
            <a:lvl1pPr>
              <a:defRPr>
                <a:solidFill>
                  <a:schemeClr val="tx1">
                    <a:tint val="75000"/>
                  </a:schemeClr>
                </a:solidFill>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a:defRPr/>
            </a:lvl1pPr>
          </a:lstStyle>
          <a:p>
            <a:pPr>
              <a:defRPr/>
            </a:pPr>
            <a:fld id="{D2D6119B-EDF1-49CC-9FA7-6A409881DA35}" type="slidenum">
              <a:rPr lang="fr-FR"/>
              <a:pPr>
                <a:defRPr/>
              </a:pPr>
              <a:t>‹N°›</a:t>
            </a:fld>
            <a:endParaRPr lang="fr-FR"/>
          </a:p>
        </p:txBody>
      </p:sp>
    </p:spTree>
    <p:extLst>
      <p:ext uri="{BB962C8B-B14F-4D97-AF65-F5344CB8AC3E}">
        <p14:creationId xmlns:p14="http://schemas.microsoft.com/office/powerpoint/2010/main" val="19311144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2753E09F-7B8B-49C3-A947-5F58794A9422}" type="datetimeFigureOut">
              <a:rPr lang="fr-FR"/>
              <a:pPr>
                <a:defRPr/>
              </a:pPr>
              <a:t>10/01/2015</a:t>
            </a:fld>
            <a:endParaRPr lang="fr-FR"/>
          </a:p>
        </p:txBody>
      </p:sp>
      <p:sp>
        <p:nvSpPr>
          <p:cNvPr id="3" name="Espace réservé du pied de page 2"/>
          <p:cNvSpPr>
            <a:spLocks noGrp="1"/>
          </p:cNvSpPr>
          <p:nvPr>
            <p:ph type="ftr" sz="quarter" idx="11"/>
          </p:nvPr>
        </p:nvSpPr>
        <p:spPr/>
        <p:txBody>
          <a:bodyPr/>
          <a:lstStyle>
            <a:lvl1pPr>
              <a:defRPr>
                <a:solidFill>
                  <a:schemeClr val="tx1">
                    <a:tint val="75000"/>
                  </a:schemeClr>
                </a:solidFill>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a:defRPr/>
            </a:lvl1pPr>
          </a:lstStyle>
          <a:p>
            <a:pPr>
              <a:defRPr/>
            </a:pPr>
            <a:fld id="{31CD6F77-6E51-4151-A3D6-60CBB488A069}" type="slidenum">
              <a:rPr lang="fr-FR"/>
              <a:pPr>
                <a:defRPr/>
              </a:pPr>
              <a:t>‹N°›</a:t>
            </a:fld>
            <a:endParaRPr lang="fr-FR"/>
          </a:p>
        </p:txBody>
      </p:sp>
    </p:spTree>
    <p:extLst>
      <p:ext uri="{BB962C8B-B14F-4D97-AF65-F5344CB8AC3E}">
        <p14:creationId xmlns:p14="http://schemas.microsoft.com/office/powerpoint/2010/main" val="1943621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01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u pied de page 3"/>
          <p:cNvSpPr>
            <a:spLocks noGrp="1"/>
          </p:cNvSpPr>
          <p:nvPr>
            <p:ph type="ftr" sz="quarter" idx="10"/>
          </p:nvPr>
        </p:nvSpPr>
        <p:spPr>
          <a:xfrm>
            <a:off x="685800" y="6172200"/>
            <a:ext cx="8534400" cy="533400"/>
          </a:xfrm>
          <a:prstGeom prst="rect">
            <a:avLst/>
          </a:prstGeom>
        </p:spPr>
        <p:txBody>
          <a:bodyPr/>
          <a:lstStyle>
            <a:lvl1pPr>
              <a:defRPr>
                <a:solidFill>
                  <a:schemeClr val="tx1"/>
                </a:solidFill>
              </a:defRPr>
            </a:lvl1pPr>
          </a:lstStyle>
          <a:p>
            <a:pPr>
              <a:defRPr/>
            </a:pPr>
            <a:r>
              <a:rPr lang="fr-FR">
                <a:solidFill>
                  <a:srgbClr val="FF0000"/>
                </a:solidFill>
              </a:rPr>
              <a:t>PROJET STRICTEMENT CONFIDENTIEL DE PRESENTATION POUR MJZ</a:t>
            </a:r>
          </a:p>
          <a:p>
            <a:pPr>
              <a:defRPr/>
            </a:pPr>
            <a:r>
              <a:rPr lang="fr-FR">
                <a:solidFill>
                  <a:srgbClr val="0000FF"/>
                </a:solidFill>
              </a:rPr>
              <a:t>Reproduction interdite sans autorisation Copyright Gouvernance</a:t>
            </a:r>
            <a:r>
              <a:rPr lang="fr-FR" b="0"/>
              <a:t> </a:t>
            </a:r>
            <a:r>
              <a:rPr lang="fr-FR">
                <a:solidFill>
                  <a:schemeClr val="bg2"/>
                </a:solidFill>
              </a:rPr>
              <a:t>&amp;</a:t>
            </a:r>
            <a:r>
              <a:rPr lang="fr-FR" b="0"/>
              <a:t> </a:t>
            </a:r>
            <a:r>
              <a:rPr lang="fr-FR">
                <a:solidFill>
                  <a:srgbClr val="0000FF"/>
                </a:solidFill>
              </a:rPr>
              <a:t>Structures</a:t>
            </a:r>
          </a:p>
          <a:p>
            <a:pPr>
              <a:defRPr/>
            </a:pPr>
            <a:r>
              <a:rPr lang="fr-FR"/>
              <a:t>MAJ 21-11-2011</a:t>
            </a:r>
            <a:endParaRPr lang="fr-FR" b="0"/>
          </a:p>
        </p:txBody>
      </p:sp>
    </p:spTree>
    <p:extLst>
      <p:ext uri="{BB962C8B-B14F-4D97-AF65-F5344CB8AC3E}">
        <p14:creationId xmlns:p14="http://schemas.microsoft.com/office/powerpoint/2010/main" val="316006813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F97285CB-C08E-4BCA-BD08-5FD05D01A26A}" type="datetimeFigureOut">
              <a:rPr lang="fr-FR"/>
              <a:pPr>
                <a:defRPr/>
              </a:pPr>
              <a:t>10/01/2015</a:t>
            </a:fld>
            <a:endParaRPr lang="fr-FR"/>
          </a:p>
        </p:txBody>
      </p:sp>
      <p:sp>
        <p:nvSpPr>
          <p:cNvPr id="6" name="Espace réservé du pied de page 5"/>
          <p:cNvSpPr>
            <a:spLocks noGrp="1"/>
          </p:cNvSpPr>
          <p:nvPr>
            <p:ph type="ftr" sz="quarter" idx="11"/>
          </p:nvPr>
        </p:nvSpPr>
        <p:spPr/>
        <p:txBody>
          <a:bodyPr/>
          <a:lstStyle>
            <a:lvl1pPr>
              <a:defRPr>
                <a:solidFill>
                  <a:schemeClr val="tx1">
                    <a:tint val="75000"/>
                  </a:schemeClr>
                </a:solidFill>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pPr>
              <a:defRPr/>
            </a:pPr>
            <a:fld id="{75B231F1-B571-4B79-B4BC-54750263B86E}" type="slidenum">
              <a:rPr lang="fr-FR"/>
              <a:pPr>
                <a:defRPr/>
              </a:pPr>
              <a:t>‹N°›</a:t>
            </a:fld>
            <a:endParaRPr lang="fr-FR"/>
          </a:p>
        </p:txBody>
      </p:sp>
    </p:spTree>
    <p:extLst>
      <p:ext uri="{BB962C8B-B14F-4D97-AF65-F5344CB8AC3E}">
        <p14:creationId xmlns:p14="http://schemas.microsoft.com/office/powerpoint/2010/main" val="4019777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941513"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F0163E0B-AC36-49ED-9549-0844BEF32860}" type="datetimeFigureOut">
              <a:rPr lang="fr-FR"/>
              <a:pPr>
                <a:defRPr/>
              </a:pPr>
              <a:t>10/01/2015</a:t>
            </a:fld>
            <a:endParaRPr lang="fr-FR"/>
          </a:p>
        </p:txBody>
      </p:sp>
      <p:sp>
        <p:nvSpPr>
          <p:cNvPr id="6" name="Espace réservé du pied de page 5"/>
          <p:cNvSpPr>
            <a:spLocks noGrp="1"/>
          </p:cNvSpPr>
          <p:nvPr>
            <p:ph type="ftr" sz="quarter" idx="11"/>
          </p:nvPr>
        </p:nvSpPr>
        <p:spPr/>
        <p:txBody>
          <a:bodyPr/>
          <a:lstStyle>
            <a:lvl1pPr>
              <a:defRPr>
                <a:solidFill>
                  <a:schemeClr val="tx1">
                    <a:tint val="75000"/>
                  </a:schemeClr>
                </a:solidFill>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pPr>
              <a:defRPr/>
            </a:pPr>
            <a:fld id="{7B57883E-B3E7-4896-994B-B66E27387BB4}" type="slidenum">
              <a:rPr lang="fr-FR"/>
              <a:pPr>
                <a:defRPr/>
              </a:pPr>
              <a:t>‹N°›</a:t>
            </a:fld>
            <a:endParaRPr lang="fr-FR"/>
          </a:p>
        </p:txBody>
      </p:sp>
    </p:spTree>
    <p:extLst>
      <p:ext uri="{BB962C8B-B14F-4D97-AF65-F5344CB8AC3E}">
        <p14:creationId xmlns:p14="http://schemas.microsoft.com/office/powerpoint/2010/main" val="19626933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9156837-A7E9-44BA-BC45-4F8DBA5E9001}" type="datetimeFigureOut">
              <a:rPr lang="fr-FR"/>
              <a:pPr>
                <a:defRPr/>
              </a:pPr>
              <a:t>10/01/2015</a:t>
            </a:fld>
            <a:endParaRPr lang="fr-FR"/>
          </a:p>
        </p:txBody>
      </p:sp>
      <p:sp>
        <p:nvSpPr>
          <p:cNvPr id="5" name="Espace réservé du pied de page 4"/>
          <p:cNvSpPr>
            <a:spLocks noGrp="1"/>
          </p:cNvSpPr>
          <p:nvPr>
            <p:ph type="ftr" sz="quarter" idx="11"/>
          </p:nvPr>
        </p:nvSpPr>
        <p:spPr/>
        <p:txBody>
          <a:bodyPr/>
          <a:lstStyle>
            <a:lvl1pPr>
              <a:defRPr>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8DCF742-CF96-4EC3-B871-94EC111D27F1}" type="slidenum">
              <a:rPr lang="fr-FR"/>
              <a:pPr>
                <a:defRPr/>
              </a:pPr>
              <a:t>‹N°›</a:t>
            </a:fld>
            <a:endParaRPr lang="fr-FR"/>
          </a:p>
        </p:txBody>
      </p:sp>
    </p:spTree>
    <p:extLst>
      <p:ext uri="{BB962C8B-B14F-4D97-AF65-F5344CB8AC3E}">
        <p14:creationId xmlns:p14="http://schemas.microsoft.com/office/powerpoint/2010/main" val="4274875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274638"/>
            <a:ext cx="222885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95300" y="274638"/>
            <a:ext cx="653415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42D0610A-B279-4C64-9046-794FA630F6C2}" type="datetimeFigureOut">
              <a:rPr lang="fr-FR"/>
              <a:pPr>
                <a:defRPr/>
              </a:pPr>
              <a:t>10/01/2015</a:t>
            </a:fld>
            <a:endParaRPr lang="fr-FR"/>
          </a:p>
        </p:txBody>
      </p:sp>
      <p:sp>
        <p:nvSpPr>
          <p:cNvPr id="5" name="Espace réservé du pied de page 4"/>
          <p:cNvSpPr>
            <a:spLocks noGrp="1"/>
          </p:cNvSpPr>
          <p:nvPr>
            <p:ph type="ftr" sz="quarter" idx="11"/>
          </p:nvPr>
        </p:nvSpPr>
        <p:spPr/>
        <p:txBody>
          <a:bodyPr/>
          <a:lstStyle>
            <a:lvl1pPr>
              <a:defRPr>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CAD2EF4-5C74-4409-A991-8032BC4C2D34}" type="slidenum">
              <a:rPr lang="fr-FR"/>
              <a:pPr>
                <a:defRPr/>
              </a:pPr>
              <a:t>‹N°›</a:t>
            </a:fld>
            <a:endParaRPr lang="fr-FR"/>
          </a:p>
        </p:txBody>
      </p:sp>
    </p:spTree>
    <p:extLst>
      <p:ext uri="{BB962C8B-B14F-4D97-AF65-F5344CB8AC3E}">
        <p14:creationId xmlns:p14="http://schemas.microsoft.com/office/powerpoint/2010/main" val="36820243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5"/>
            <a:ext cx="84201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CDB8C7F1-8BE3-433C-9993-190FC20D04AB}" type="datetimeFigureOut">
              <a:rPr lang="fr-FR"/>
              <a:pPr>
                <a:defRPr/>
              </a:pPr>
              <a:t>10/01/2015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C3289D0-0FE6-4B96-A7CA-AD15923E463D}" type="slidenum">
              <a:rPr lang="fr-FR"/>
              <a:pPr>
                <a:defRPr/>
              </a:pPr>
              <a:t>‹N°›</a:t>
            </a:fld>
            <a:endParaRPr lang="fr-FR"/>
          </a:p>
        </p:txBody>
      </p:sp>
    </p:spTree>
    <p:extLst>
      <p:ext uri="{BB962C8B-B14F-4D97-AF65-F5344CB8AC3E}">
        <p14:creationId xmlns:p14="http://schemas.microsoft.com/office/powerpoint/2010/main" val="40653565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B278D8E8-BC60-4F4E-8E57-6B5F24F5725B}" type="datetimeFigureOut">
              <a:rPr lang="fr-FR"/>
              <a:pPr>
                <a:defRPr/>
              </a:pPr>
              <a:t>10/01/2015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0324AD2-18E5-4834-9AE6-047086B3B4E2}" type="slidenum">
              <a:rPr lang="fr-FR"/>
              <a:pPr>
                <a:defRPr/>
              </a:pPr>
              <a:t>‹N°›</a:t>
            </a:fld>
            <a:endParaRPr lang="fr-FR"/>
          </a:p>
        </p:txBody>
      </p:sp>
    </p:spTree>
    <p:extLst>
      <p:ext uri="{BB962C8B-B14F-4D97-AF65-F5344CB8AC3E}">
        <p14:creationId xmlns:p14="http://schemas.microsoft.com/office/powerpoint/2010/main" val="22988777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01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390274B-02DE-4B72-8F3C-D706C2985E4B}" type="datetimeFigureOut">
              <a:rPr lang="fr-FR"/>
              <a:pPr>
                <a:defRPr/>
              </a:pPr>
              <a:t>10/01/2015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33F0581-E941-45F4-A65B-43B27F24668A}" type="slidenum">
              <a:rPr lang="fr-FR"/>
              <a:pPr>
                <a:defRPr/>
              </a:pPr>
              <a:t>‹N°›</a:t>
            </a:fld>
            <a:endParaRPr lang="fr-FR"/>
          </a:p>
        </p:txBody>
      </p:sp>
    </p:spTree>
    <p:extLst>
      <p:ext uri="{BB962C8B-B14F-4D97-AF65-F5344CB8AC3E}">
        <p14:creationId xmlns:p14="http://schemas.microsoft.com/office/powerpoint/2010/main" val="40476671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3EBE1337-195B-4CE3-B008-90A29CB6CAC6}" type="datetimeFigureOut">
              <a:rPr lang="fr-FR"/>
              <a:pPr>
                <a:defRPr/>
              </a:pPr>
              <a:t>10/01/2015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43D4974-B3FC-45F2-B02D-08E29CC63863}" type="slidenum">
              <a:rPr lang="fr-FR"/>
              <a:pPr>
                <a:defRPr/>
              </a:pPr>
              <a:t>‹N°›</a:t>
            </a:fld>
            <a:endParaRPr lang="fr-FR"/>
          </a:p>
        </p:txBody>
      </p:sp>
    </p:spTree>
    <p:extLst>
      <p:ext uri="{BB962C8B-B14F-4D97-AF65-F5344CB8AC3E}">
        <p14:creationId xmlns:p14="http://schemas.microsoft.com/office/powerpoint/2010/main" val="12588938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3FC40213-DF28-4BE0-826C-0D7D6DB0ABE8}" type="datetimeFigureOut">
              <a:rPr lang="fr-FR"/>
              <a:pPr>
                <a:defRPr/>
              </a:pPr>
              <a:t>10/01/2015</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D7B07577-A222-46A5-88A3-D5E313E061FA}" type="slidenum">
              <a:rPr lang="fr-FR"/>
              <a:pPr>
                <a:defRPr/>
              </a:pPr>
              <a:t>‹N°›</a:t>
            </a:fld>
            <a:endParaRPr lang="fr-FR"/>
          </a:p>
        </p:txBody>
      </p:sp>
    </p:spTree>
    <p:extLst>
      <p:ext uri="{BB962C8B-B14F-4D97-AF65-F5344CB8AC3E}">
        <p14:creationId xmlns:p14="http://schemas.microsoft.com/office/powerpoint/2010/main" val="4854493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B54BFA57-F4CB-4E20-9F48-984DFCBB35D0}" type="datetimeFigureOut">
              <a:rPr lang="fr-FR"/>
              <a:pPr>
                <a:defRPr/>
              </a:pPr>
              <a:t>10/01/2015</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0AB98EB9-0CCF-45BE-B783-38930A5207E0}" type="slidenum">
              <a:rPr lang="fr-FR"/>
              <a:pPr>
                <a:defRPr/>
              </a:pPr>
              <a:t>‹N°›</a:t>
            </a:fld>
            <a:endParaRPr lang="fr-FR"/>
          </a:p>
        </p:txBody>
      </p:sp>
    </p:spTree>
    <p:extLst>
      <p:ext uri="{BB962C8B-B14F-4D97-AF65-F5344CB8AC3E}">
        <p14:creationId xmlns:p14="http://schemas.microsoft.com/office/powerpoint/2010/main" val="1234819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742950" y="1981200"/>
            <a:ext cx="413385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29200" y="1981200"/>
            <a:ext cx="413385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a:xfrm>
            <a:off x="685800" y="6172200"/>
            <a:ext cx="8534400" cy="533400"/>
          </a:xfrm>
          <a:prstGeom prst="rect">
            <a:avLst/>
          </a:prstGeom>
        </p:spPr>
        <p:txBody>
          <a:bodyPr/>
          <a:lstStyle>
            <a:lvl1pPr>
              <a:defRPr>
                <a:solidFill>
                  <a:schemeClr val="tx1"/>
                </a:solidFill>
              </a:defRPr>
            </a:lvl1pPr>
          </a:lstStyle>
          <a:p>
            <a:pPr>
              <a:defRPr/>
            </a:pPr>
            <a:r>
              <a:rPr lang="fr-FR">
                <a:solidFill>
                  <a:srgbClr val="FF0000"/>
                </a:solidFill>
              </a:rPr>
              <a:t>PROJET STRICTEMENT CONFIDENTIEL DE PRESENTATION POUR MJZ</a:t>
            </a:r>
          </a:p>
          <a:p>
            <a:pPr>
              <a:defRPr/>
            </a:pPr>
            <a:r>
              <a:rPr lang="fr-FR">
                <a:solidFill>
                  <a:srgbClr val="0000FF"/>
                </a:solidFill>
              </a:rPr>
              <a:t>Reproduction interdite sans autorisation Copyright Gouvernance</a:t>
            </a:r>
            <a:r>
              <a:rPr lang="fr-FR" b="0"/>
              <a:t> </a:t>
            </a:r>
            <a:r>
              <a:rPr lang="fr-FR">
                <a:solidFill>
                  <a:schemeClr val="bg2"/>
                </a:solidFill>
              </a:rPr>
              <a:t>&amp;</a:t>
            </a:r>
            <a:r>
              <a:rPr lang="fr-FR" b="0"/>
              <a:t> </a:t>
            </a:r>
            <a:r>
              <a:rPr lang="fr-FR">
                <a:solidFill>
                  <a:srgbClr val="0000FF"/>
                </a:solidFill>
              </a:rPr>
              <a:t>Structures</a:t>
            </a:r>
          </a:p>
          <a:p>
            <a:pPr>
              <a:defRPr/>
            </a:pPr>
            <a:r>
              <a:rPr lang="fr-FR"/>
              <a:t>MAJ 21-11-2011</a:t>
            </a:r>
            <a:endParaRPr lang="fr-FR" b="0"/>
          </a:p>
        </p:txBody>
      </p:sp>
    </p:spTree>
    <p:extLst>
      <p:ext uri="{BB962C8B-B14F-4D97-AF65-F5344CB8AC3E}">
        <p14:creationId xmlns:p14="http://schemas.microsoft.com/office/powerpoint/2010/main" val="4230984823"/>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D46BE0D-0578-4716-9EF6-191548ECFCB1}" type="datetimeFigureOut">
              <a:rPr lang="fr-FR"/>
              <a:pPr>
                <a:defRPr/>
              </a:pPr>
              <a:t>10/01/2015</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FF72F635-BAB5-4A5F-B7D8-BBC71EF0ED37}" type="slidenum">
              <a:rPr lang="fr-FR"/>
              <a:pPr>
                <a:defRPr/>
              </a:pPr>
              <a:t>‹N°›</a:t>
            </a:fld>
            <a:endParaRPr lang="fr-FR"/>
          </a:p>
        </p:txBody>
      </p:sp>
    </p:spTree>
    <p:extLst>
      <p:ext uri="{BB962C8B-B14F-4D97-AF65-F5344CB8AC3E}">
        <p14:creationId xmlns:p14="http://schemas.microsoft.com/office/powerpoint/2010/main" val="19421794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407FEAB-EF83-4920-AF53-93ECA210A340}" type="datetimeFigureOut">
              <a:rPr lang="fr-FR"/>
              <a:pPr>
                <a:defRPr/>
              </a:pPr>
              <a:t>10/01/2015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663F7317-0774-44B1-9792-E8EE33FA3048}" type="slidenum">
              <a:rPr lang="fr-FR"/>
              <a:pPr>
                <a:defRPr/>
              </a:pPr>
              <a:t>‹N°›</a:t>
            </a:fld>
            <a:endParaRPr lang="fr-FR"/>
          </a:p>
        </p:txBody>
      </p:sp>
    </p:spTree>
    <p:extLst>
      <p:ext uri="{BB962C8B-B14F-4D97-AF65-F5344CB8AC3E}">
        <p14:creationId xmlns:p14="http://schemas.microsoft.com/office/powerpoint/2010/main" val="1366491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941513"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302977D-3CB6-46E2-BF1C-75766C3D8D80}" type="datetimeFigureOut">
              <a:rPr lang="fr-FR"/>
              <a:pPr>
                <a:defRPr/>
              </a:pPr>
              <a:t>10/01/2015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9E42134-2B94-4967-9530-74C777E9087C}" type="slidenum">
              <a:rPr lang="fr-FR"/>
              <a:pPr>
                <a:defRPr/>
              </a:pPr>
              <a:t>‹N°›</a:t>
            </a:fld>
            <a:endParaRPr lang="fr-FR"/>
          </a:p>
        </p:txBody>
      </p:sp>
    </p:spTree>
    <p:extLst>
      <p:ext uri="{BB962C8B-B14F-4D97-AF65-F5344CB8AC3E}">
        <p14:creationId xmlns:p14="http://schemas.microsoft.com/office/powerpoint/2010/main" val="36846709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22D748B-D594-461E-99B1-83E2852C5BA5}" type="datetimeFigureOut">
              <a:rPr lang="fr-FR"/>
              <a:pPr>
                <a:defRPr/>
              </a:pPr>
              <a:t>10/01/2015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1BA2A4F-59D3-4AAD-9F32-8F106C898CE7}" type="slidenum">
              <a:rPr lang="fr-FR"/>
              <a:pPr>
                <a:defRPr/>
              </a:pPr>
              <a:t>‹N°›</a:t>
            </a:fld>
            <a:endParaRPr lang="fr-FR"/>
          </a:p>
        </p:txBody>
      </p:sp>
    </p:spTree>
    <p:extLst>
      <p:ext uri="{BB962C8B-B14F-4D97-AF65-F5344CB8AC3E}">
        <p14:creationId xmlns:p14="http://schemas.microsoft.com/office/powerpoint/2010/main" val="23803969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274638"/>
            <a:ext cx="222885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95300" y="274638"/>
            <a:ext cx="653415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282CB54-270E-4468-85B7-8F5D5B467528}" type="datetimeFigureOut">
              <a:rPr lang="fr-FR"/>
              <a:pPr>
                <a:defRPr/>
              </a:pPr>
              <a:t>10/01/2015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D88887C-8A2A-4F7F-9659-EB46207B224F}" type="slidenum">
              <a:rPr lang="fr-FR"/>
              <a:pPr>
                <a:defRPr/>
              </a:pPr>
              <a:t>‹N°›</a:t>
            </a:fld>
            <a:endParaRPr lang="fr-FR"/>
          </a:p>
        </p:txBody>
      </p:sp>
    </p:spTree>
    <p:extLst>
      <p:ext uri="{BB962C8B-B14F-4D97-AF65-F5344CB8AC3E}">
        <p14:creationId xmlns:p14="http://schemas.microsoft.com/office/powerpoint/2010/main" val="1043373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5"/>
            <a:ext cx="84201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84B967D0-D528-468C-91FC-E3A101FA81D4}" type="datetimeFigureOut">
              <a:rPr lang="fr-FR"/>
              <a:pPr>
                <a:defRPr/>
              </a:pPr>
              <a:t>10/01/2015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2CEBCD2-9ECB-4163-8853-AF8E6CAAC76B}" type="slidenum">
              <a:rPr lang="fr-FR"/>
              <a:pPr>
                <a:defRPr/>
              </a:pPr>
              <a:t>‹N°›</a:t>
            </a:fld>
            <a:endParaRPr lang="fr-FR"/>
          </a:p>
        </p:txBody>
      </p:sp>
    </p:spTree>
    <p:extLst>
      <p:ext uri="{BB962C8B-B14F-4D97-AF65-F5344CB8AC3E}">
        <p14:creationId xmlns:p14="http://schemas.microsoft.com/office/powerpoint/2010/main" val="32426629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1EE54F12-C58D-46CA-A258-B2BD810F7DF2}" type="datetimeFigureOut">
              <a:rPr lang="fr-FR"/>
              <a:pPr>
                <a:defRPr/>
              </a:pPr>
              <a:t>10/01/2015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68104B1-F260-473B-B356-ED1E36B60FE3}" type="slidenum">
              <a:rPr lang="fr-FR"/>
              <a:pPr>
                <a:defRPr/>
              </a:pPr>
              <a:t>‹N°›</a:t>
            </a:fld>
            <a:endParaRPr lang="fr-FR"/>
          </a:p>
        </p:txBody>
      </p:sp>
    </p:spTree>
    <p:extLst>
      <p:ext uri="{BB962C8B-B14F-4D97-AF65-F5344CB8AC3E}">
        <p14:creationId xmlns:p14="http://schemas.microsoft.com/office/powerpoint/2010/main" val="24448094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01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021ED82F-D0DC-480E-9739-B1C5F0CC1B73}" type="datetimeFigureOut">
              <a:rPr lang="fr-FR"/>
              <a:pPr>
                <a:defRPr/>
              </a:pPr>
              <a:t>10/01/2015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3B020A8-3610-4933-B2C7-D2B4C7A8CFFC}" type="slidenum">
              <a:rPr lang="fr-FR"/>
              <a:pPr>
                <a:defRPr/>
              </a:pPr>
              <a:t>‹N°›</a:t>
            </a:fld>
            <a:endParaRPr lang="fr-FR"/>
          </a:p>
        </p:txBody>
      </p:sp>
    </p:spTree>
    <p:extLst>
      <p:ext uri="{BB962C8B-B14F-4D97-AF65-F5344CB8AC3E}">
        <p14:creationId xmlns:p14="http://schemas.microsoft.com/office/powerpoint/2010/main" val="3759510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06E29B74-E4DA-41A8-BC61-AE401674E372}" type="datetimeFigureOut">
              <a:rPr lang="fr-FR"/>
              <a:pPr>
                <a:defRPr/>
              </a:pPr>
              <a:t>10/01/2015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760CF1E-2F9C-46CE-B482-22CD2C0AC0E3}" type="slidenum">
              <a:rPr lang="fr-FR"/>
              <a:pPr>
                <a:defRPr/>
              </a:pPr>
              <a:t>‹N°›</a:t>
            </a:fld>
            <a:endParaRPr lang="fr-FR"/>
          </a:p>
        </p:txBody>
      </p:sp>
    </p:spTree>
    <p:extLst>
      <p:ext uri="{BB962C8B-B14F-4D97-AF65-F5344CB8AC3E}">
        <p14:creationId xmlns:p14="http://schemas.microsoft.com/office/powerpoint/2010/main" val="14492368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2520BEBE-03BB-4B2E-85F0-B8010AFC26FB}" type="datetimeFigureOut">
              <a:rPr lang="fr-FR"/>
              <a:pPr>
                <a:defRPr/>
              </a:pPr>
              <a:t>10/01/2015</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AC14E0E6-5EB1-4532-B890-84A5DFE6B4C8}" type="slidenum">
              <a:rPr lang="fr-FR"/>
              <a:pPr>
                <a:defRPr/>
              </a:pPr>
              <a:t>‹N°›</a:t>
            </a:fld>
            <a:endParaRPr lang="fr-FR"/>
          </a:p>
        </p:txBody>
      </p:sp>
    </p:spTree>
    <p:extLst>
      <p:ext uri="{BB962C8B-B14F-4D97-AF65-F5344CB8AC3E}">
        <p14:creationId xmlns:p14="http://schemas.microsoft.com/office/powerpoint/2010/main" val="327234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pied de page 6"/>
          <p:cNvSpPr>
            <a:spLocks noGrp="1"/>
          </p:cNvSpPr>
          <p:nvPr>
            <p:ph type="ftr" sz="quarter" idx="10"/>
          </p:nvPr>
        </p:nvSpPr>
        <p:spPr>
          <a:xfrm>
            <a:off x="685800" y="6172200"/>
            <a:ext cx="8534400" cy="533400"/>
          </a:xfrm>
          <a:prstGeom prst="rect">
            <a:avLst/>
          </a:prstGeom>
        </p:spPr>
        <p:txBody>
          <a:bodyPr/>
          <a:lstStyle>
            <a:lvl1pPr>
              <a:defRPr>
                <a:solidFill>
                  <a:schemeClr val="tx1"/>
                </a:solidFill>
              </a:defRPr>
            </a:lvl1pPr>
          </a:lstStyle>
          <a:p>
            <a:pPr>
              <a:defRPr/>
            </a:pPr>
            <a:r>
              <a:rPr lang="fr-FR">
                <a:solidFill>
                  <a:srgbClr val="FF0000"/>
                </a:solidFill>
              </a:rPr>
              <a:t>PROJET STRICTEMENT CONFIDENTIEL DE PRESENTATION POUR MJZ</a:t>
            </a:r>
          </a:p>
          <a:p>
            <a:pPr>
              <a:defRPr/>
            </a:pPr>
            <a:r>
              <a:rPr lang="fr-FR">
                <a:solidFill>
                  <a:srgbClr val="0000FF"/>
                </a:solidFill>
              </a:rPr>
              <a:t>Reproduction interdite sans autorisation Copyright Gouvernance</a:t>
            </a:r>
            <a:r>
              <a:rPr lang="fr-FR" b="0"/>
              <a:t> </a:t>
            </a:r>
            <a:r>
              <a:rPr lang="fr-FR">
                <a:solidFill>
                  <a:schemeClr val="bg2"/>
                </a:solidFill>
              </a:rPr>
              <a:t>&amp;</a:t>
            </a:r>
            <a:r>
              <a:rPr lang="fr-FR" b="0"/>
              <a:t> </a:t>
            </a:r>
            <a:r>
              <a:rPr lang="fr-FR">
                <a:solidFill>
                  <a:srgbClr val="0000FF"/>
                </a:solidFill>
              </a:rPr>
              <a:t>Structures</a:t>
            </a:r>
          </a:p>
          <a:p>
            <a:pPr>
              <a:defRPr/>
            </a:pPr>
            <a:r>
              <a:rPr lang="fr-FR"/>
              <a:t>MAJ 21-11-2011</a:t>
            </a:r>
            <a:endParaRPr lang="fr-FR" b="0"/>
          </a:p>
        </p:txBody>
      </p:sp>
    </p:spTree>
    <p:extLst>
      <p:ext uri="{BB962C8B-B14F-4D97-AF65-F5344CB8AC3E}">
        <p14:creationId xmlns:p14="http://schemas.microsoft.com/office/powerpoint/2010/main" val="153448395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96A4E0B2-CF63-4DAC-88E9-4801DFB0196D}" type="datetimeFigureOut">
              <a:rPr lang="fr-FR"/>
              <a:pPr>
                <a:defRPr/>
              </a:pPr>
              <a:t>10/01/2015</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4A0107D8-9777-4D5B-B757-68539A61F56F}" type="slidenum">
              <a:rPr lang="fr-FR"/>
              <a:pPr>
                <a:defRPr/>
              </a:pPr>
              <a:t>‹N°›</a:t>
            </a:fld>
            <a:endParaRPr lang="fr-FR"/>
          </a:p>
        </p:txBody>
      </p:sp>
    </p:spTree>
    <p:extLst>
      <p:ext uri="{BB962C8B-B14F-4D97-AF65-F5344CB8AC3E}">
        <p14:creationId xmlns:p14="http://schemas.microsoft.com/office/powerpoint/2010/main" val="30774152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715EE662-DF78-4DB2-9045-E9D327B717BC}" type="datetimeFigureOut">
              <a:rPr lang="fr-FR"/>
              <a:pPr>
                <a:defRPr/>
              </a:pPr>
              <a:t>10/01/2015</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BB45CCD3-A2EC-43D8-8C37-B84BDA07DF05}" type="slidenum">
              <a:rPr lang="fr-FR"/>
              <a:pPr>
                <a:defRPr/>
              </a:pPr>
              <a:t>‹N°›</a:t>
            </a:fld>
            <a:endParaRPr lang="fr-FR"/>
          </a:p>
        </p:txBody>
      </p:sp>
    </p:spTree>
    <p:extLst>
      <p:ext uri="{BB962C8B-B14F-4D97-AF65-F5344CB8AC3E}">
        <p14:creationId xmlns:p14="http://schemas.microsoft.com/office/powerpoint/2010/main" val="38733642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FB4EC6F-DA56-434D-A2FE-FBFC58D440F6}" type="datetimeFigureOut">
              <a:rPr lang="fr-FR"/>
              <a:pPr>
                <a:defRPr/>
              </a:pPr>
              <a:t>10/01/2015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5709A963-D719-4B19-859A-2B84DEEEEC38}" type="slidenum">
              <a:rPr lang="fr-FR"/>
              <a:pPr>
                <a:defRPr/>
              </a:pPr>
              <a:t>‹N°›</a:t>
            </a:fld>
            <a:endParaRPr lang="fr-FR"/>
          </a:p>
        </p:txBody>
      </p:sp>
    </p:spTree>
    <p:extLst>
      <p:ext uri="{BB962C8B-B14F-4D97-AF65-F5344CB8AC3E}">
        <p14:creationId xmlns:p14="http://schemas.microsoft.com/office/powerpoint/2010/main" val="9533554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941513"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58D9119-206C-46A0-9F17-2284BAEEE0EC}" type="datetimeFigureOut">
              <a:rPr lang="fr-FR"/>
              <a:pPr>
                <a:defRPr/>
              </a:pPr>
              <a:t>10/01/2015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594A61B-323F-4E95-B63D-04DAA245DDF6}" type="slidenum">
              <a:rPr lang="fr-FR"/>
              <a:pPr>
                <a:defRPr/>
              </a:pPr>
              <a:t>‹N°›</a:t>
            </a:fld>
            <a:endParaRPr lang="fr-FR"/>
          </a:p>
        </p:txBody>
      </p:sp>
    </p:spTree>
    <p:extLst>
      <p:ext uri="{BB962C8B-B14F-4D97-AF65-F5344CB8AC3E}">
        <p14:creationId xmlns:p14="http://schemas.microsoft.com/office/powerpoint/2010/main" val="7201680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99A6F9E-7EA7-48E0-BE94-97FD0A6254CB}" type="datetimeFigureOut">
              <a:rPr lang="fr-FR"/>
              <a:pPr>
                <a:defRPr/>
              </a:pPr>
              <a:t>10/01/2015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1AEBF72-A422-4B50-B05D-A972ED16B5AF}" type="slidenum">
              <a:rPr lang="fr-FR"/>
              <a:pPr>
                <a:defRPr/>
              </a:pPr>
              <a:t>‹N°›</a:t>
            </a:fld>
            <a:endParaRPr lang="fr-FR"/>
          </a:p>
        </p:txBody>
      </p:sp>
    </p:spTree>
    <p:extLst>
      <p:ext uri="{BB962C8B-B14F-4D97-AF65-F5344CB8AC3E}">
        <p14:creationId xmlns:p14="http://schemas.microsoft.com/office/powerpoint/2010/main" val="20561393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274638"/>
            <a:ext cx="222885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95300" y="274638"/>
            <a:ext cx="653415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69C12BEE-9026-473A-B49B-A50311F7497B}" type="datetimeFigureOut">
              <a:rPr lang="fr-FR"/>
              <a:pPr>
                <a:defRPr/>
              </a:pPr>
              <a:t>10/01/2015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9E4E21E-91AC-45D3-A972-21528FF70344}" type="slidenum">
              <a:rPr lang="fr-FR"/>
              <a:pPr>
                <a:defRPr/>
              </a:pPr>
              <a:t>‹N°›</a:t>
            </a:fld>
            <a:endParaRPr lang="fr-FR"/>
          </a:p>
        </p:txBody>
      </p:sp>
    </p:spTree>
    <p:extLst>
      <p:ext uri="{BB962C8B-B14F-4D97-AF65-F5344CB8AC3E}">
        <p14:creationId xmlns:p14="http://schemas.microsoft.com/office/powerpoint/2010/main" val="8513150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5"/>
            <a:ext cx="84201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15ADC8B2-E977-4CB3-91D4-50CF839D35D6}" type="datetimeFigureOut">
              <a:rPr lang="fr-FR"/>
              <a:pPr>
                <a:defRPr/>
              </a:pPr>
              <a:t>10/01/2015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778698D-BD16-4BAA-B206-55519B990AF5}" type="slidenum">
              <a:rPr lang="fr-FR"/>
              <a:pPr>
                <a:defRPr/>
              </a:pPr>
              <a:t>‹N°›</a:t>
            </a:fld>
            <a:endParaRPr lang="fr-FR"/>
          </a:p>
        </p:txBody>
      </p:sp>
    </p:spTree>
    <p:extLst>
      <p:ext uri="{BB962C8B-B14F-4D97-AF65-F5344CB8AC3E}">
        <p14:creationId xmlns:p14="http://schemas.microsoft.com/office/powerpoint/2010/main" val="15854105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D408C67-E27B-499D-9078-497547D8E43B}" type="datetimeFigureOut">
              <a:rPr lang="fr-FR"/>
              <a:pPr>
                <a:defRPr/>
              </a:pPr>
              <a:t>10/01/2015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4BA482A-79F5-4F71-9273-3768D3EC0534}" type="slidenum">
              <a:rPr lang="fr-FR"/>
              <a:pPr>
                <a:defRPr/>
              </a:pPr>
              <a:t>‹N°›</a:t>
            </a:fld>
            <a:endParaRPr lang="fr-FR"/>
          </a:p>
        </p:txBody>
      </p:sp>
    </p:spTree>
    <p:extLst>
      <p:ext uri="{BB962C8B-B14F-4D97-AF65-F5344CB8AC3E}">
        <p14:creationId xmlns:p14="http://schemas.microsoft.com/office/powerpoint/2010/main" val="1152589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01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17B5CDA-0D6D-4F03-B0FD-54B4CA23FD79}" type="datetimeFigureOut">
              <a:rPr lang="fr-FR"/>
              <a:pPr>
                <a:defRPr/>
              </a:pPr>
              <a:t>10/01/2015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D65EA53-8C74-460D-B53C-17AE1E6C000F}" type="slidenum">
              <a:rPr lang="fr-FR"/>
              <a:pPr>
                <a:defRPr/>
              </a:pPr>
              <a:t>‹N°›</a:t>
            </a:fld>
            <a:endParaRPr lang="fr-FR"/>
          </a:p>
        </p:txBody>
      </p:sp>
    </p:spTree>
    <p:extLst>
      <p:ext uri="{BB962C8B-B14F-4D97-AF65-F5344CB8AC3E}">
        <p14:creationId xmlns:p14="http://schemas.microsoft.com/office/powerpoint/2010/main" val="17868348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ACB5B6CA-7779-49D1-B95B-25857F855819}" type="datetimeFigureOut">
              <a:rPr lang="fr-FR"/>
              <a:pPr>
                <a:defRPr/>
              </a:pPr>
              <a:t>10/01/2015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2A19E51-1224-486F-A4E5-02EC7D908174}" type="slidenum">
              <a:rPr lang="fr-FR"/>
              <a:pPr>
                <a:defRPr/>
              </a:pPr>
              <a:t>‹N°›</a:t>
            </a:fld>
            <a:endParaRPr lang="fr-FR"/>
          </a:p>
        </p:txBody>
      </p:sp>
    </p:spTree>
    <p:extLst>
      <p:ext uri="{BB962C8B-B14F-4D97-AF65-F5344CB8AC3E}">
        <p14:creationId xmlns:p14="http://schemas.microsoft.com/office/powerpoint/2010/main" val="604780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pied de page 2"/>
          <p:cNvSpPr>
            <a:spLocks noGrp="1"/>
          </p:cNvSpPr>
          <p:nvPr>
            <p:ph type="ftr" sz="quarter" idx="10"/>
          </p:nvPr>
        </p:nvSpPr>
        <p:spPr>
          <a:xfrm>
            <a:off x="685800" y="6172200"/>
            <a:ext cx="8534400" cy="533400"/>
          </a:xfrm>
          <a:prstGeom prst="rect">
            <a:avLst/>
          </a:prstGeom>
        </p:spPr>
        <p:txBody>
          <a:bodyPr/>
          <a:lstStyle>
            <a:lvl1pPr>
              <a:defRPr>
                <a:solidFill>
                  <a:schemeClr val="tx1"/>
                </a:solidFill>
              </a:defRPr>
            </a:lvl1pPr>
          </a:lstStyle>
          <a:p>
            <a:pPr>
              <a:defRPr/>
            </a:pPr>
            <a:r>
              <a:rPr lang="fr-FR">
                <a:solidFill>
                  <a:srgbClr val="FF0000"/>
                </a:solidFill>
              </a:rPr>
              <a:t>PROJET STRICTEMENT CONFIDENTIEL </a:t>
            </a:r>
          </a:p>
          <a:p>
            <a:pPr>
              <a:defRPr/>
            </a:pPr>
            <a:r>
              <a:rPr lang="fr-FR">
                <a:solidFill>
                  <a:srgbClr val="0000FF"/>
                </a:solidFill>
              </a:rPr>
              <a:t>Reproduction interdite sans autorisation Copyright Gouvernance</a:t>
            </a:r>
            <a:r>
              <a:rPr lang="fr-FR" b="0"/>
              <a:t> </a:t>
            </a:r>
            <a:r>
              <a:rPr lang="fr-FR">
                <a:solidFill>
                  <a:schemeClr val="bg2"/>
                </a:solidFill>
              </a:rPr>
              <a:t>&amp;</a:t>
            </a:r>
            <a:r>
              <a:rPr lang="fr-FR" b="0"/>
              <a:t> </a:t>
            </a:r>
            <a:r>
              <a:rPr lang="fr-FR">
                <a:solidFill>
                  <a:srgbClr val="0000FF"/>
                </a:solidFill>
              </a:rPr>
              <a:t>Structures</a:t>
            </a:r>
          </a:p>
          <a:p>
            <a:pPr>
              <a:defRPr/>
            </a:pPr>
            <a:r>
              <a:rPr lang="fr-FR"/>
              <a:t>MAJ 29-11-2012</a:t>
            </a:r>
            <a:endParaRPr lang="fr-FR" b="0"/>
          </a:p>
        </p:txBody>
      </p:sp>
    </p:spTree>
    <p:extLst>
      <p:ext uri="{BB962C8B-B14F-4D97-AF65-F5344CB8AC3E}">
        <p14:creationId xmlns:p14="http://schemas.microsoft.com/office/powerpoint/2010/main" val="2576909843"/>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EBDA894A-2DF6-4374-95B6-D04FD65E1E7B}" type="datetimeFigureOut">
              <a:rPr lang="fr-FR"/>
              <a:pPr>
                <a:defRPr/>
              </a:pPr>
              <a:t>10/01/2015</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93D0B0ED-B475-4BBC-935B-81E2482EC397}" type="slidenum">
              <a:rPr lang="fr-FR"/>
              <a:pPr>
                <a:defRPr/>
              </a:pPr>
              <a:t>‹N°›</a:t>
            </a:fld>
            <a:endParaRPr lang="fr-FR"/>
          </a:p>
        </p:txBody>
      </p:sp>
    </p:spTree>
    <p:extLst>
      <p:ext uri="{BB962C8B-B14F-4D97-AF65-F5344CB8AC3E}">
        <p14:creationId xmlns:p14="http://schemas.microsoft.com/office/powerpoint/2010/main" val="19987877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3CF42DEF-BA26-4697-8CC5-EA9B83F99912}" type="datetimeFigureOut">
              <a:rPr lang="fr-FR"/>
              <a:pPr>
                <a:defRPr/>
              </a:pPr>
              <a:t>10/01/2015</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37B43310-2B8B-4876-932D-8B6D1C7F01AD}" type="slidenum">
              <a:rPr lang="fr-FR"/>
              <a:pPr>
                <a:defRPr/>
              </a:pPr>
              <a:t>‹N°›</a:t>
            </a:fld>
            <a:endParaRPr lang="fr-FR"/>
          </a:p>
        </p:txBody>
      </p:sp>
    </p:spTree>
    <p:extLst>
      <p:ext uri="{BB962C8B-B14F-4D97-AF65-F5344CB8AC3E}">
        <p14:creationId xmlns:p14="http://schemas.microsoft.com/office/powerpoint/2010/main" val="41917719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606539A9-D7B1-4BF2-978F-F46CF2ADBC09}" type="datetimeFigureOut">
              <a:rPr lang="fr-FR"/>
              <a:pPr>
                <a:defRPr/>
              </a:pPr>
              <a:t>10/01/2015</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F49402AA-40D4-4A01-A95E-DE3473184F28}" type="slidenum">
              <a:rPr lang="fr-FR"/>
              <a:pPr>
                <a:defRPr/>
              </a:pPr>
              <a:t>‹N°›</a:t>
            </a:fld>
            <a:endParaRPr lang="fr-FR"/>
          </a:p>
        </p:txBody>
      </p:sp>
    </p:spTree>
    <p:extLst>
      <p:ext uri="{BB962C8B-B14F-4D97-AF65-F5344CB8AC3E}">
        <p14:creationId xmlns:p14="http://schemas.microsoft.com/office/powerpoint/2010/main" val="19958207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BE15C05-D397-4916-9DD8-6029D7180570}" type="datetimeFigureOut">
              <a:rPr lang="fr-FR"/>
              <a:pPr>
                <a:defRPr/>
              </a:pPr>
              <a:t>10/01/2015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335816F-48C4-48EA-9A4F-246FA2194A77}" type="slidenum">
              <a:rPr lang="fr-FR"/>
              <a:pPr>
                <a:defRPr/>
              </a:pPr>
              <a:t>‹N°›</a:t>
            </a:fld>
            <a:endParaRPr lang="fr-FR"/>
          </a:p>
        </p:txBody>
      </p:sp>
    </p:spTree>
    <p:extLst>
      <p:ext uri="{BB962C8B-B14F-4D97-AF65-F5344CB8AC3E}">
        <p14:creationId xmlns:p14="http://schemas.microsoft.com/office/powerpoint/2010/main" val="15270461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941513"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C7C4012-E1CF-4DE1-8891-F778DF911E80}" type="datetimeFigureOut">
              <a:rPr lang="fr-FR"/>
              <a:pPr>
                <a:defRPr/>
              </a:pPr>
              <a:t>10/01/2015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56AD616B-4358-4B7D-8F5B-A32BB17FB987}" type="slidenum">
              <a:rPr lang="fr-FR"/>
              <a:pPr>
                <a:defRPr/>
              </a:pPr>
              <a:t>‹N°›</a:t>
            </a:fld>
            <a:endParaRPr lang="fr-FR"/>
          </a:p>
        </p:txBody>
      </p:sp>
    </p:spTree>
    <p:extLst>
      <p:ext uri="{BB962C8B-B14F-4D97-AF65-F5344CB8AC3E}">
        <p14:creationId xmlns:p14="http://schemas.microsoft.com/office/powerpoint/2010/main" val="29358602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1133977-8094-497C-8160-319D93425C36}" type="datetimeFigureOut">
              <a:rPr lang="fr-FR"/>
              <a:pPr>
                <a:defRPr/>
              </a:pPr>
              <a:t>10/01/2015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C30D092-183F-4C6F-8371-2586767C1887}" type="slidenum">
              <a:rPr lang="fr-FR"/>
              <a:pPr>
                <a:defRPr/>
              </a:pPr>
              <a:t>‹N°›</a:t>
            </a:fld>
            <a:endParaRPr lang="fr-FR"/>
          </a:p>
        </p:txBody>
      </p:sp>
    </p:spTree>
    <p:extLst>
      <p:ext uri="{BB962C8B-B14F-4D97-AF65-F5344CB8AC3E}">
        <p14:creationId xmlns:p14="http://schemas.microsoft.com/office/powerpoint/2010/main" val="8056179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274638"/>
            <a:ext cx="222885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95300" y="274638"/>
            <a:ext cx="653415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28B5727F-90C8-49DD-994D-122BEAB0572B}" type="datetimeFigureOut">
              <a:rPr lang="fr-FR"/>
              <a:pPr>
                <a:defRPr/>
              </a:pPr>
              <a:t>10/01/2015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C3E17AC-23A2-4FFE-9417-F9B49B633728}" type="slidenum">
              <a:rPr lang="fr-FR"/>
              <a:pPr>
                <a:defRPr/>
              </a:pPr>
              <a:t>‹N°›</a:t>
            </a:fld>
            <a:endParaRPr lang="fr-FR"/>
          </a:p>
        </p:txBody>
      </p:sp>
    </p:spTree>
    <p:extLst>
      <p:ext uri="{BB962C8B-B14F-4D97-AF65-F5344CB8AC3E}">
        <p14:creationId xmlns:p14="http://schemas.microsoft.com/office/powerpoint/2010/main" val="96185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a:xfrm>
            <a:off x="685800" y="6172200"/>
            <a:ext cx="8534400" cy="533400"/>
          </a:xfrm>
          <a:prstGeom prst="rect">
            <a:avLst/>
          </a:prstGeom>
        </p:spPr>
        <p:txBody>
          <a:bodyPr/>
          <a:lstStyle>
            <a:lvl1pPr>
              <a:defRPr>
                <a:solidFill>
                  <a:schemeClr val="tx1"/>
                </a:solidFill>
              </a:defRPr>
            </a:lvl1pPr>
          </a:lstStyle>
          <a:p>
            <a:pPr>
              <a:defRPr/>
            </a:pPr>
            <a:r>
              <a:rPr lang="fr-FR">
                <a:solidFill>
                  <a:srgbClr val="FF0000"/>
                </a:solidFill>
              </a:rPr>
              <a:t>PROJET STRICTEMENT CONFIDENTIEL DE PRESENTATION POUR MJZ</a:t>
            </a:r>
          </a:p>
          <a:p>
            <a:pPr>
              <a:defRPr/>
            </a:pPr>
            <a:r>
              <a:rPr lang="fr-FR">
                <a:solidFill>
                  <a:srgbClr val="0000FF"/>
                </a:solidFill>
              </a:rPr>
              <a:t>Reproduction interdite sans autorisation Copyright Gouvernance</a:t>
            </a:r>
            <a:r>
              <a:rPr lang="fr-FR" b="0"/>
              <a:t> </a:t>
            </a:r>
            <a:r>
              <a:rPr lang="fr-FR">
                <a:solidFill>
                  <a:schemeClr val="bg2"/>
                </a:solidFill>
              </a:rPr>
              <a:t>&amp;</a:t>
            </a:r>
            <a:r>
              <a:rPr lang="fr-FR" b="0"/>
              <a:t> </a:t>
            </a:r>
            <a:r>
              <a:rPr lang="fr-FR">
                <a:solidFill>
                  <a:srgbClr val="0000FF"/>
                </a:solidFill>
              </a:rPr>
              <a:t>Structures</a:t>
            </a:r>
          </a:p>
          <a:p>
            <a:pPr>
              <a:defRPr/>
            </a:pPr>
            <a:r>
              <a:rPr lang="fr-FR"/>
              <a:t>MAJ 09-02-2013</a:t>
            </a:r>
            <a:endParaRPr lang="fr-FR" b="0"/>
          </a:p>
        </p:txBody>
      </p:sp>
    </p:spTree>
    <p:extLst>
      <p:ext uri="{BB962C8B-B14F-4D97-AF65-F5344CB8AC3E}">
        <p14:creationId xmlns:p14="http://schemas.microsoft.com/office/powerpoint/2010/main" val="20606909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u pied de page 4"/>
          <p:cNvSpPr>
            <a:spLocks noGrp="1"/>
          </p:cNvSpPr>
          <p:nvPr>
            <p:ph type="ftr" sz="quarter" idx="10"/>
          </p:nvPr>
        </p:nvSpPr>
        <p:spPr>
          <a:xfrm>
            <a:off x="685800" y="6172200"/>
            <a:ext cx="8534400" cy="533400"/>
          </a:xfrm>
          <a:prstGeom prst="rect">
            <a:avLst/>
          </a:prstGeom>
        </p:spPr>
        <p:txBody>
          <a:bodyPr/>
          <a:lstStyle>
            <a:lvl1pPr>
              <a:defRPr>
                <a:solidFill>
                  <a:schemeClr val="tx1"/>
                </a:solidFill>
              </a:defRPr>
            </a:lvl1pPr>
          </a:lstStyle>
          <a:p>
            <a:pPr>
              <a:defRPr/>
            </a:pPr>
            <a:r>
              <a:rPr lang="fr-FR">
                <a:solidFill>
                  <a:srgbClr val="FF0000"/>
                </a:solidFill>
              </a:rPr>
              <a:t>PROJET STRICTEMENT CONFIDENTIEL DE PRESENTATION POUR MJZ</a:t>
            </a:r>
          </a:p>
          <a:p>
            <a:pPr>
              <a:defRPr/>
            </a:pPr>
            <a:r>
              <a:rPr lang="fr-FR">
                <a:solidFill>
                  <a:srgbClr val="0000FF"/>
                </a:solidFill>
              </a:rPr>
              <a:t>Reproduction interdite sans autorisation Copyright Gouvernance</a:t>
            </a:r>
            <a:r>
              <a:rPr lang="fr-FR" b="0"/>
              <a:t> </a:t>
            </a:r>
            <a:r>
              <a:rPr lang="fr-FR">
                <a:solidFill>
                  <a:schemeClr val="bg2"/>
                </a:solidFill>
              </a:rPr>
              <a:t>&amp;</a:t>
            </a:r>
            <a:r>
              <a:rPr lang="fr-FR" b="0"/>
              <a:t> </a:t>
            </a:r>
            <a:r>
              <a:rPr lang="fr-FR">
                <a:solidFill>
                  <a:srgbClr val="0000FF"/>
                </a:solidFill>
              </a:rPr>
              <a:t>Structures</a:t>
            </a:r>
          </a:p>
          <a:p>
            <a:pPr>
              <a:defRPr/>
            </a:pPr>
            <a:r>
              <a:rPr lang="fr-FR"/>
              <a:t>MAJ 21-11-2011</a:t>
            </a:r>
            <a:endParaRPr lang="fr-FR" b="0"/>
          </a:p>
        </p:txBody>
      </p:sp>
    </p:spTree>
    <p:extLst>
      <p:ext uri="{BB962C8B-B14F-4D97-AF65-F5344CB8AC3E}">
        <p14:creationId xmlns:p14="http://schemas.microsoft.com/office/powerpoint/2010/main" val="160704448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u pied de page 4"/>
          <p:cNvSpPr>
            <a:spLocks noGrp="1"/>
          </p:cNvSpPr>
          <p:nvPr>
            <p:ph type="ftr" sz="quarter" idx="10"/>
          </p:nvPr>
        </p:nvSpPr>
        <p:spPr>
          <a:xfrm>
            <a:off x="685800" y="6172200"/>
            <a:ext cx="8534400" cy="533400"/>
          </a:xfrm>
          <a:prstGeom prst="rect">
            <a:avLst/>
          </a:prstGeom>
        </p:spPr>
        <p:txBody>
          <a:bodyPr/>
          <a:lstStyle>
            <a:lvl1pPr>
              <a:defRPr>
                <a:solidFill>
                  <a:schemeClr val="tx1"/>
                </a:solidFill>
              </a:defRPr>
            </a:lvl1pPr>
          </a:lstStyle>
          <a:p>
            <a:pPr>
              <a:defRPr/>
            </a:pPr>
            <a:r>
              <a:rPr lang="fr-FR">
                <a:solidFill>
                  <a:srgbClr val="FF0000"/>
                </a:solidFill>
              </a:rPr>
              <a:t>PROJET STRICTEMENT CONFIDENTIEL DE PRESENTATION POUR MJZ</a:t>
            </a:r>
          </a:p>
          <a:p>
            <a:pPr>
              <a:defRPr/>
            </a:pPr>
            <a:r>
              <a:rPr lang="fr-FR">
                <a:solidFill>
                  <a:srgbClr val="0000FF"/>
                </a:solidFill>
              </a:rPr>
              <a:t>Reproduction interdite sans autorisation Copyright Gouvernance</a:t>
            </a:r>
            <a:r>
              <a:rPr lang="fr-FR" b="0"/>
              <a:t> </a:t>
            </a:r>
            <a:r>
              <a:rPr lang="fr-FR">
                <a:solidFill>
                  <a:schemeClr val="bg2"/>
                </a:solidFill>
              </a:rPr>
              <a:t>&amp;</a:t>
            </a:r>
            <a:r>
              <a:rPr lang="fr-FR" b="0"/>
              <a:t> </a:t>
            </a:r>
            <a:r>
              <a:rPr lang="fr-FR">
                <a:solidFill>
                  <a:srgbClr val="0000FF"/>
                </a:solidFill>
              </a:rPr>
              <a:t>Structures</a:t>
            </a:r>
          </a:p>
          <a:p>
            <a:pPr>
              <a:defRPr/>
            </a:pPr>
            <a:r>
              <a:rPr lang="fr-FR"/>
              <a:t>MAJ 21-11-2011</a:t>
            </a:r>
            <a:endParaRPr lang="fr-FR" b="0"/>
          </a:p>
        </p:txBody>
      </p:sp>
    </p:spTree>
    <p:extLst>
      <p:ext uri="{BB962C8B-B14F-4D97-AF65-F5344CB8AC3E}">
        <p14:creationId xmlns:p14="http://schemas.microsoft.com/office/powerpoint/2010/main" val="6290505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fr-FR" smtClean="0"/>
              <a:t>Cliquez pour modifier le style du titre du masque</a:t>
            </a:r>
          </a:p>
        </p:txBody>
      </p:sp>
      <p:sp>
        <p:nvSpPr>
          <p:cNvPr id="1027" name="Rectangle 3"/>
          <p:cNvSpPr>
            <a:spLocks noGrp="1" noChangeArrowheads="1"/>
          </p:cNvSpPr>
          <p:nvPr>
            <p:ph type="body" idx="1"/>
          </p:nvPr>
        </p:nvSpPr>
        <p:spPr bwMode="auto">
          <a:xfrm>
            <a:off x="742950" y="1981200"/>
            <a:ext cx="84201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fr-FR" smtClean="0"/>
              <a:t>Cliquez pour modifier les styles du texte du masque</a:t>
            </a:r>
          </a:p>
          <a:p>
            <a:pPr lvl="1"/>
            <a:r>
              <a:rPr lang="en-GB" altLang="fr-FR" smtClean="0"/>
              <a:t>Deuxième niveau</a:t>
            </a:r>
          </a:p>
          <a:p>
            <a:pPr lvl="2"/>
            <a:r>
              <a:rPr lang="en-GB" altLang="fr-FR" smtClean="0"/>
              <a:t>Troisième niveau</a:t>
            </a:r>
          </a:p>
          <a:p>
            <a:pPr lvl="3"/>
            <a:r>
              <a:rPr lang="en-GB" altLang="fr-FR" smtClean="0"/>
              <a:t>Quatrième niveau</a:t>
            </a:r>
          </a:p>
          <a:p>
            <a:pPr lvl="4"/>
            <a:r>
              <a:rPr lang="en-GB" altLang="fr-FR" smtClean="0"/>
              <a:t>Cinquième niveau</a:t>
            </a:r>
          </a:p>
        </p:txBody>
      </p:sp>
      <p:sp>
        <p:nvSpPr>
          <p:cNvPr id="1029" name="Text Box 11"/>
          <p:cNvSpPr txBox="1">
            <a:spLocks noChangeArrowheads="1"/>
          </p:cNvSpPr>
          <p:nvPr userDrawn="1"/>
        </p:nvSpPr>
        <p:spPr bwMode="auto">
          <a:xfrm>
            <a:off x="9474200" y="6643688"/>
            <a:ext cx="49885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D129A5DA-1FAB-4273-80B9-E1CA7517AC82}" type="slidenum">
              <a:rPr lang="fr-FR" sz="800" smtClean="0"/>
              <a:pPr>
                <a:defRPr/>
              </a:pPr>
              <a:t>‹N°›</a:t>
            </a:fld>
            <a:r>
              <a:rPr lang="fr-FR" sz="800" dirty="0" smtClean="0"/>
              <a:t>/34</a:t>
            </a:r>
          </a:p>
        </p:txBody>
      </p:sp>
      <p:sp>
        <p:nvSpPr>
          <p:cNvPr id="1030" name="Rectangle 14"/>
          <p:cNvSpPr>
            <a:spLocks noChangeArrowheads="1"/>
          </p:cNvSpPr>
          <p:nvPr/>
        </p:nvSpPr>
        <p:spPr bwMode="auto">
          <a:xfrm>
            <a:off x="9067800" y="0"/>
            <a:ext cx="838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fr-FR" altLang="fr-FR" sz="1800" b="1" smtClean="0">
                <a:solidFill>
                  <a:srgbClr val="0000FF"/>
                </a:solidFill>
              </a:rPr>
              <a:t>G</a:t>
            </a:r>
            <a:r>
              <a:rPr lang="fr-FR" altLang="fr-FR" sz="1800" smtClean="0"/>
              <a:t> </a:t>
            </a:r>
            <a:r>
              <a:rPr lang="fr-FR" altLang="fr-FR" sz="1800" b="1" smtClean="0">
                <a:solidFill>
                  <a:schemeClr val="folHlink"/>
                </a:solidFill>
              </a:rPr>
              <a:t>&amp;</a:t>
            </a:r>
            <a:r>
              <a:rPr lang="fr-FR" altLang="fr-FR" sz="1800" smtClean="0"/>
              <a:t> </a:t>
            </a:r>
            <a:r>
              <a:rPr lang="fr-FR" altLang="fr-FR" sz="1800" b="1" smtClean="0">
                <a:solidFill>
                  <a:srgbClr val="0000FF"/>
                </a:solidFill>
              </a:rPr>
              <a:t>S</a:t>
            </a:r>
            <a:endParaRPr lang="fr-FR" altLang="fr-FR" sz="900" smtClean="0"/>
          </a:p>
        </p:txBody>
      </p:sp>
    </p:spTree>
  </p:cSld>
  <p:clrMap bg1="lt1" tx1="dk1" bg2="lt2" tx2="dk2" accent1="accent1" accent2="accent2" accent3="accent3" accent4="accent4" accent5="accent5" accent6="accent6" hlink="hlink" folHlink="folHlink"/>
  <p:sldLayoutIdLst>
    <p:sldLayoutId id="2147487933" r:id="rId1"/>
    <p:sldLayoutId id="2147487934" r:id="rId2"/>
    <p:sldLayoutId id="2147487935" r:id="rId3"/>
    <p:sldLayoutId id="2147487936" r:id="rId4"/>
    <p:sldLayoutId id="2147487937" r:id="rId5"/>
    <p:sldLayoutId id="2147487938" r:id="rId6"/>
    <p:sldLayoutId id="2147487939" r:id="rId7"/>
    <p:sldLayoutId id="2147487940" r:id="rId8"/>
    <p:sldLayoutId id="2147487941" r:id="rId9"/>
    <p:sldLayoutId id="2147487942" r:id="rId10"/>
    <p:sldLayoutId id="2147487943" r:id="rId11"/>
  </p:sldLayoutIdLst>
  <p:transition/>
  <p:timing>
    <p:tnLst>
      <p:par>
        <p:cTn id="1" dur="indefinite" restart="never" nodeType="tmRoot"/>
      </p:par>
    </p:tnLst>
  </p:timing>
  <p:hf sldNum="0" hdr="0" dt="0"/>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Times New Roman" pitchFamily="18" charset="0"/>
        </a:defRPr>
      </a:lvl2pPr>
      <a:lvl3pPr algn="ctr" rtl="0" eaLnBrk="0" fontAlgn="base" hangingPunct="0">
        <a:spcBef>
          <a:spcPct val="0"/>
        </a:spcBef>
        <a:spcAft>
          <a:spcPct val="0"/>
        </a:spcAft>
        <a:defRPr sz="2400">
          <a:solidFill>
            <a:schemeClr val="tx2"/>
          </a:solidFill>
          <a:latin typeface="Times New Roman" pitchFamily="18" charset="0"/>
        </a:defRPr>
      </a:lvl3pPr>
      <a:lvl4pPr algn="ctr" rtl="0" eaLnBrk="0" fontAlgn="base" hangingPunct="0">
        <a:spcBef>
          <a:spcPct val="0"/>
        </a:spcBef>
        <a:spcAft>
          <a:spcPct val="0"/>
        </a:spcAft>
        <a:defRPr sz="2400">
          <a:solidFill>
            <a:schemeClr val="tx2"/>
          </a:solidFill>
          <a:latin typeface="Times New Roman" pitchFamily="18" charset="0"/>
        </a:defRPr>
      </a:lvl4pPr>
      <a:lvl5pPr algn="ctr" rtl="0" eaLnBrk="0" fontAlgn="base" hangingPunct="0">
        <a:spcBef>
          <a:spcPct val="0"/>
        </a:spcBef>
        <a:spcAft>
          <a:spcPct val="0"/>
        </a:spcAft>
        <a:defRPr sz="2400">
          <a:solidFill>
            <a:schemeClr val="tx2"/>
          </a:solidFill>
          <a:latin typeface="Times New Roman" pitchFamily="18" charset="0"/>
        </a:defRPr>
      </a:lvl5pPr>
      <a:lvl6pPr marL="457200" algn="ctr" rtl="0" eaLnBrk="0" fontAlgn="base" hangingPunct="0">
        <a:spcBef>
          <a:spcPct val="0"/>
        </a:spcBef>
        <a:spcAft>
          <a:spcPct val="0"/>
        </a:spcAft>
        <a:defRPr sz="2400">
          <a:solidFill>
            <a:schemeClr val="tx2"/>
          </a:solidFill>
          <a:latin typeface="Times New Roman" pitchFamily="18" charset="0"/>
        </a:defRPr>
      </a:lvl6pPr>
      <a:lvl7pPr marL="914400" algn="ctr" rtl="0" eaLnBrk="0" fontAlgn="base" hangingPunct="0">
        <a:spcBef>
          <a:spcPct val="0"/>
        </a:spcBef>
        <a:spcAft>
          <a:spcPct val="0"/>
        </a:spcAft>
        <a:defRPr sz="2400">
          <a:solidFill>
            <a:schemeClr val="tx2"/>
          </a:solidFill>
          <a:latin typeface="Times New Roman" pitchFamily="18" charset="0"/>
        </a:defRPr>
      </a:lvl7pPr>
      <a:lvl8pPr marL="1371600" algn="ctr" rtl="0" eaLnBrk="0" fontAlgn="base" hangingPunct="0">
        <a:spcBef>
          <a:spcPct val="0"/>
        </a:spcBef>
        <a:spcAft>
          <a:spcPct val="0"/>
        </a:spcAft>
        <a:defRPr sz="2400">
          <a:solidFill>
            <a:schemeClr val="tx2"/>
          </a:solidFill>
          <a:latin typeface="Times New Roman" pitchFamily="18" charset="0"/>
        </a:defRPr>
      </a:lvl8pPr>
      <a:lvl9pPr marL="1828800" algn="ctr" rtl="0" eaLnBrk="0" fontAlgn="base" hangingPunct="0">
        <a:spcBef>
          <a:spcPct val="0"/>
        </a:spcBef>
        <a:spcAft>
          <a:spcPct val="0"/>
        </a:spcAft>
        <a:defRPr sz="2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p>
        </p:txBody>
      </p:sp>
      <p:sp>
        <p:nvSpPr>
          <p:cNvPr id="2051" name="Espace réservé du texte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fr-FR"/>
          </a:p>
        </p:txBody>
      </p:sp>
      <p:sp>
        <p:nvSpPr>
          <p:cNvPr id="5" name="Espace réservé du pied de page 4"/>
          <p:cNvSpPr>
            <a:spLocks noGrp="1"/>
          </p:cNvSpPr>
          <p:nvPr>
            <p:ph type="ftr" sz="quarter" idx="3"/>
          </p:nvPr>
        </p:nvSpPr>
        <p:spPr>
          <a:xfrm>
            <a:off x="2073275" y="6356350"/>
            <a:ext cx="5832475" cy="365125"/>
          </a:xfrm>
          <a:prstGeom prst="rect">
            <a:avLst/>
          </a:prstGeom>
        </p:spPr>
        <p:txBody>
          <a:bodyPr vert="horz" lIns="91440" tIns="45720" rIns="91440" bIns="45720" rtlCol="0" anchor="ctr"/>
          <a:lstStyle>
            <a:lvl1pPr algn="ctr">
              <a:defRPr sz="800" baseline="0">
                <a:solidFill>
                  <a:schemeClr val="tx1"/>
                </a:solidFill>
              </a:defRPr>
            </a:lvl1pPr>
          </a:lstStyle>
          <a:p>
            <a:pPr>
              <a:defRPr/>
            </a:pPr>
            <a:r>
              <a:rPr lang="fr-FR">
                <a:solidFill>
                  <a:srgbClr val="FF0000"/>
                </a:solidFill>
              </a:rPr>
              <a:t>PROJET STRICTEMENT CONFIDENTIEL DE PRESENTATION</a:t>
            </a:r>
          </a:p>
          <a:p>
            <a:pPr>
              <a:defRPr/>
            </a:pPr>
            <a:r>
              <a:rPr lang="fr-FR">
                <a:solidFill>
                  <a:schemeClr val="tx1">
                    <a:tint val="75000"/>
                  </a:schemeClr>
                </a:solidFill>
              </a:rPr>
              <a:t>Reproduction interdite sans autorisation Copyright Gouvernance</a:t>
            </a:r>
            <a:r>
              <a:rPr lang="fr-FR"/>
              <a:t> </a:t>
            </a:r>
            <a:r>
              <a:rPr lang="fr-FR">
                <a:solidFill>
                  <a:schemeClr val="bg2"/>
                </a:solidFill>
              </a:rPr>
              <a:t>&amp;</a:t>
            </a:r>
            <a:r>
              <a:rPr lang="fr-FR"/>
              <a:t> </a:t>
            </a:r>
            <a:r>
              <a:rPr lang="fr-FR">
                <a:solidFill>
                  <a:schemeClr val="tx1">
                    <a:tint val="75000"/>
                  </a:schemeClr>
                </a:solidFill>
              </a:rPr>
              <a:t>Structures</a:t>
            </a:r>
          </a:p>
          <a:p>
            <a:pPr>
              <a:defRPr/>
            </a:pPr>
            <a:r>
              <a:rPr lang="fr-FR"/>
              <a:t>MAJ 2014 01 16 </a:t>
            </a:r>
          </a:p>
          <a:p>
            <a:pPr>
              <a:defRPr/>
            </a:pPr>
            <a:endParaRPr lang="fr-FR">
              <a:solidFill>
                <a:schemeClr val="tx1">
                  <a:tint val="75000"/>
                </a:schemeClr>
              </a:solidFill>
            </a:endParaRPr>
          </a:p>
        </p:txBody>
      </p:sp>
      <p:sp>
        <p:nvSpPr>
          <p:cNvPr id="6" name="Espace réservé du numéro de diapositive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452B63A-AFAC-49BE-9DFE-C8990B422183}" type="slidenum">
              <a:rPr lang="fr-FR"/>
              <a:pPr>
                <a:defRPr/>
              </a:pPr>
              <a:t>‹N°›</a:t>
            </a:fld>
            <a:r>
              <a:rPr lang="fr-FR" dirty="0"/>
              <a:t>/25</a:t>
            </a:r>
          </a:p>
        </p:txBody>
      </p:sp>
    </p:spTree>
  </p:cSld>
  <p:clrMap bg1="lt1" tx1="dk1" bg2="lt2" tx2="dk2" accent1="accent1" accent2="accent2" accent3="accent3" accent4="accent4" accent5="accent5" accent6="accent6" hlink="hlink" folHlink="folHlink"/>
  <p:sldLayoutIdLst>
    <p:sldLayoutId id="2147487944" r:id="rId1"/>
    <p:sldLayoutId id="2147487945" r:id="rId2"/>
    <p:sldLayoutId id="2147487946" r:id="rId3"/>
    <p:sldLayoutId id="2147487947" r:id="rId4"/>
    <p:sldLayoutId id="2147487948" r:id="rId5"/>
    <p:sldLayoutId id="2147487949" r:id="rId6"/>
    <p:sldLayoutId id="2147487950" r:id="rId7"/>
    <p:sldLayoutId id="2147487951" r:id="rId8"/>
    <p:sldLayoutId id="2147487952" r:id="rId9"/>
    <p:sldLayoutId id="2147487953" r:id="rId10"/>
    <p:sldLayoutId id="214748795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p>
        </p:txBody>
      </p:sp>
      <p:sp>
        <p:nvSpPr>
          <p:cNvPr id="3075" name="Espace réservé du texte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0178B4E-4735-4B8C-9EF2-D01AE18DE39D}" type="datetimeFigureOut">
              <a:rPr lang="fr-FR"/>
              <a:pPr>
                <a:defRPr/>
              </a:pPr>
              <a:t>10/01/2015</a:t>
            </a:fld>
            <a:endParaRPr lang="fr-FR"/>
          </a:p>
        </p:txBody>
      </p:sp>
      <p:sp>
        <p:nvSpPr>
          <p:cNvPr id="5" name="Espace réservé du pied de page 4"/>
          <p:cNvSpPr>
            <a:spLocks noGrp="1"/>
          </p:cNvSpPr>
          <p:nvPr>
            <p:ph type="ftr" sz="quarter" idx="3"/>
          </p:nvPr>
        </p:nvSpPr>
        <p:spPr>
          <a:xfrm>
            <a:off x="2073275" y="6356350"/>
            <a:ext cx="55435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fr-FR">
                <a:solidFill>
                  <a:srgbClr val="FF0000"/>
                </a:solidFill>
              </a:rPr>
              <a:t>PROJET STRICTEMENT CONFIDENTIEL </a:t>
            </a:r>
          </a:p>
          <a:p>
            <a:pPr>
              <a:defRPr/>
            </a:pPr>
            <a:r>
              <a:rPr lang="fr-FR">
                <a:solidFill>
                  <a:srgbClr val="0000FF"/>
                </a:solidFill>
              </a:rPr>
              <a:t>Reproduction interdite sans autorisation Copyright Gouvernance</a:t>
            </a:r>
            <a:r>
              <a:rPr lang="fr-FR"/>
              <a:t> </a:t>
            </a:r>
            <a:r>
              <a:rPr lang="fr-FR">
                <a:solidFill>
                  <a:schemeClr val="bg2"/>
                </a:solidFill>
              </a:rPr>
              <a:t>&amp;</a:t>
            </a:r>
            <a:r>
              <a:rPr lang="fr-FR"/>
              <a:t> </a:t>
            </a:r>
            <a:r>
              <a:rPr lang="fr-FR">
                <a:solidFill>
                  <a:srgbClr val="0000FF"/>
                </a:solidFill>
              </a:rPr>
              <a:t>Structures</a:t>
            </a:r>
          </a:p>
          <a:p>
            <a:pPr>
              <a:defRPr/>
            </a:pPr>
            <a:r>
              <a:rPr lang="fr-FR"/>
              <a:t>MAJ 22-10-2012</a:t>
            </a:r>
          </a:p>
        </p:txBody>
      </p:sp>
      <p:sp>
        <p:nvSpPr>
          <p:cNvPr id="6" name="Espace réservé du numéro de diapositive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6BA5019-781E-4D0C-BCC6-90997339AAE2}" type="slidenum">
              <a:rPr lang="fr-FR"/>
              <a:pPr>
                <a:defRPr/>
              </a:pPr>
              <a:t>‹N°›</a:t>
            </a:fld>
            <a:r>
              <a:rPr lang="fr-FR" dirty="0"/>
              <a:t>/22</a:t>
            </a:r>
          </a:p>
        </p:txBody>
      </p:sp>
    </p:spTree>
  </p:cSld>
  <p:clrMap bg1="lt1" tx1="dk1" bg2="lt2" tx2="dk2" accent1="accent1" accent2="accent2" accent3="accent3" accent4="accent4" accent5="accent5" accent6="accent6" hlink="hlink" folHlink="folHlink"/>
  <p:sldLayoutIdLst>
    <p:sldLayoutId id="2147487955" r:id="rId1"/>
    <p:sldLayoutId id="2147487956" r:id="rId2"/>
    <p:sldLayoutId id="2147487957" r:id="rId3"/>
    <p:sldLayoutId id="2147487958" r:id="rId4"/>
    <p:sldLayoutId id="2147487959" r:id="rId5"/>
    <p:sldLayoutId id="2147487960" r:id="rId6"/>
    <p:sldLayoutId id="2147487961" r:id="rId7"/>
    <p:sldLayoutId id="2147487962" r:id="rId8"/>
    <p:sldLayoutId id="2147487963" r:id="rId9"/>
    <p:sldLayoutId id="2147487964" r:id="rId10"/>
    <p:sldLayoutId id="2147487965"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Espace réservé du titre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p>
        </p:txBody>
      </p:sp>
      <p:sp>
        <p:nvSpPr>
          <p:cNvPr id="4099" name="Espace réservé du texte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7C0EFCF-55CD-4507-9BD7-F29354D57147}" type="datetimeFigureOut">
              <a:rPr lang="fr-FR"/>
              <a:pPr>
                <a:defRPr/>
              </a:pPr>
              <a:t>10/01/2015</a:t>
            </a:fld>
            <a:endParaRPr lang="fr-FR"/>
          </a:p>
        </p:txBody>
      </p:sp>
      <p:sp>
        <p:nvSpPr>
          <p:cNvPr id="5" name="Espace réservé du pied de page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F3D5C1D-ECF2-47C5-8E78-A8899E7BB8E9}"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7900" r:id="rId1"/>
    <p:sldLayoutId id="2147487901" r:id="rId2"/>
    <p:sldLayoutId id="2147487902" r:id="rId3"/>
    <p:sldLayoutId id="2147487903" r:id="rId4"/>
    <p:sldLayoutId id="2147487904" r:id="rId5"/>
    <p:sldLayoutId id="2147487905" r:id="rId6"/>
    <p:sldLayoutId id="2147487906" r:id="rId7"/>
    <p:sldLayoutId id="2147487907" r:id="rId8"/>
    <p:sldLayoutId id="2147487908" r:id="rId9"/>
    <p:sldLayoutId id="2147487909" r:id="rId10"/>
    <p:sldLayoutId id="2147487910"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Espace réservé du titre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p>
        </p:txBody>
      </p:sp>
      <p:sp>
        <p:nvSpPr>
          <p:cNvPr id="5123" name="Espace réservé du texte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C1A3F63-084F-4E48-95C6-83BBA68DD37A}" type="datetimeFigureOut">
              <a:rPr lang="fr-FR"/>
              <a:pPr>
                <a:defRPr/>
              </a:pPr>
              <a:t>10/01/2015</a:t>
            </a:fld>
            <a:endParaRPr lang="fr-FR"/>
          </a:p>
        </p:txBody>
      </p:sp>
      <p:sp>
        <p:nvSpPr>
          <p:cNvPr id="5" name="Espace réservé du pied de page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D888115-2BDE-4D63-BDAB-B3869FFA20DC}"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7911" r:id="rId1"/>
    <p:sldLayoutId id="2147487912" r:id="rId2"/>
    <p:sldLayoutId id="2147487913" r:id="rId3"/>
    <p:sldLayoutId id="2147487914" r:id="rId4"/>
    <p:sldLayoutId id="2147487915" r:id="rId5"/>
    <p:sldLayoutId id="2147487916" r:id="rId6"/>
    <p:sldLayoutId id="2147487917" r:id="rId7"/>
    <p:sldLayoutId id="2147487918" r:id="rId8"/>
    <p:sldLayoutId id="2147487919" r:id="rId9"/>
    <p:sldLayoutId id="2147487920" r:id="rId10"/>
    <p:sldLayoutId id="2147487921"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Espace réservé du titre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p>
        </p:txBody>
      </p:sp>
      <p:sp>
        <p:nvSpPr>
          <p:cNvPr id="6147" name="Espace réservé du texte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BE19FA1-CA01-4F0F-9968-926A836D6B23}" type="datetimeFigureOut">
              <a:rPr lang="fr-FR"/>
              <a:pPr>
                <a:defRPr/>
              </a:pPr>
              <a:t>10/01/2015</a:t>
            </a:fld>
            <a:endParaRPr lang="fr-FR"/>
          </a:p>
        </p:txBody>
      </p:sp>
      <p:sp>
        <p:nvSpPr>
          <p:cNvPr id="5" name="Espace réservé du pied de page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030A8EA-B3A6-41F9-8EC2-9E918B59D6EC}"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7922" r:id="rId1"/>
    <p:sldLayoutId id="2147487923" r:id="rId2"/>
    <p:sldLayoutId id="2147487924" r:id="rId3"/>
    <p:sldLayoutId id="2147487925" r:id="rId4"/>
    <p:sldLayoutId id="2147487926" r:id="rId5"/>
    <p:sldLayoutId id="2147487927" r:id="rId6"/>
    <p:sldLayoutId id="2147487928" r:id="rId7"/>
    <p:sldLayoutId id="2147487929" r:id="rId8"/>
    <p:sldLayoutId id="2147487930" r:id="rId9"/>
    <p:sldLayoutId id="2147487931" r:id="rId10"/>
    <p:sldLayoutId id="2147487932"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3.emf"/><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emf"/><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1.png"/><Relationship Id="rId7" Type="http://schemas.openxmlformats.org/officeDocument/2006/relationships/image" Target="../media/image45.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5585" y="-34925"/>
            <a:ext cx="3408362"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400" y="3859480"/>
            <a:ext cx="4595812"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Imag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98700" y="2520950"/>
            <a:ext cx="20970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Rectangle 3"/>
          <p:cNvSpPr>
            <a:spLocks noChangeArrowheads="1"/>
          </p:cNvSpPr>
          <p:nvPr/>
        </p:nvSpPr>
        <p:spPr bwMode="auto">
          <a:xfrm>
            <a:off x="128588" y="160338"/>
            <a:ext cx="638492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fr-FR" altLang="fr-FR" sz="3200" b="1">
                <a:solidFill>
                  <a:srgbClr val="0000FF"/>
                </a:solidFill>
              </a:rPr>
              <a:t>SITUATION AU 30 JUIN 2014 </a:t>
            </a:r>
            <a:endParaRPr lang="fr-FR" altLang="fr-FR" sz="3200">
              <a:solidFill>
                <a:srgbClr val="0000FF"/>
              </a:solidFill>
            </a:endParaRPr>
          </a:p>
          <a:p>
            <a:pPr>
              <a:spcBef>
                <a:spcPct val="0"/>
              </a:spcBef>
              <a:buFontTx/>
              <a:buNone/>
            </a:pPr>
            <a:endParaRPr lang="fr-FR" altLang="fr-FR" sz="2400">
              <a:solidFill>
                <a:srgbClr val="0000FF"/>
              </a:solidFill>
            </a:endParaRPr>
          </a:p>
          <a:p>
            <a:pPr algn="ctr">
              <a:spcBef>
                <a:spcPct val="0"/>
              </a:spcBef>
              <a:buFontTx/>
              <a:buNone/>
            </a:pPr>
            <a:r>
              <a:rPr lang="fr-FR" altLang="fr-FR" sz="2400" b="1">
                <a:solidFill>
                  <a:srgbClr val="0000FF"/>
                </a:solidFill>
              </a:rPr>
              <a:t>LA PLACE DES ADMINISTRATRICES DANS LES SOCIÉTÉS </a:t>
            </a:r>
            <a:endParaRPr lang="fr-FR" altLang="fr-FR" sz="2400">
              <a:solidFill>
                <a:srgbClr val="0000FF"/>
              </a:solidFill>
            </a:endParaRPr>
          </a:p>
          <a:p>
            <a:pPr algn="ctr">
              <a:spcBef>
                <a:spcPct val="0"/>
              </a:spcBef>
              <a:buFontTx/>
              <a:buNone/>
            </a:pPr>
            <a:r>
              <a:rPr lang="fr-FR" altLang="fr-FR" sz="2400" b="1">
                <a:solidFill>
                  <a:srgbClr val="0000FF"/>
                </a:solidFill>
              </a:rPr>
              <a:t>FRANÇAISES COTÉES SUR EURONEXT PARIS </a:t>
            </a:r>
            <a:endParaRPr lang="fr-FR" altLang="fr-FR" sz="2400">
              <a:solidFill>
                <a:srgbClr val="0000FF"/>
              </a:solidFill>
            </a:endParaRPr>
          </a:p>
        </p:txBody>
      </p:sp>
      <p:pic>
        <p:nvPicPr>
          <p:cNvPr id="14" name="Image 8" descr="Caisse des Dépôts et Consignatio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8059" y="3600538"/>
            <a:ext cx="145415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1359" y="4471512"/>
            <a:ext cx="2787650" cy="29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flipH="1" flipV="1">
            <a:off x="4990722" y="4115912"/>
            <a:ext cx="2733675" cy="35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11359" y="3835296"/>
            <a:ext cx="282892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39924" y="4724312"/>
            <a:ext cx="2331169" cy="759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Imag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55902" y="5240035"/>
            <a:ext cx="1078463" cy="1032021"/>
          </a:xfrm>
          <a:prstGeom prst="rect">
            <a:avLst/>
          </a:prstGeom>
        </p:spPr>
      </p:pic>
      <p:sp>
        <p:nvSpPr>
          <p:cNvPr id="21" name="Rectangle 20"/>
          <p:cNvSpPr/>
          <p:nvPr/>
        </p:nvSpPr>
        <p:spPr bwMode="auto">
          <a:xfrm>
            <a:off x="4749834" y="3335336"/>
            <a:ext cx="5027701" cy="3284909"/>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22" name="ZoneTexte 3"/>
          <p:cNvSpPr txBox="1">
            <a:spLocks noChangeArrowheads="1"/>
          </p:cNvSpPr>
          <p:nvPr/>
        </p:nvSpPr>
        <p:spPr bwMode="auto">
          <a:xfrm>
            <a:off x="4794715" y="3335336"/>
            <a:ext cx="1584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2400" dirty="0" smtClean="0">
                <a:solidFill>
                  <a:srgbClr val="0000FF"/>
                </a:solidFill>
              </a:rPr>
              <a:t>Partenaires</a:t>
            </a:r>
            <a:endParaRPr lang="fr-FR" altLang="fr-FR" sz="2400" dirty="0">
              <a:solidFill>
                <a:srgbClr val="0000FF"/>
              </a:solidFill>
            </a:endParaRPr>
          </a:p>
        </p:txBody>
      </p:sp>
      <p:pic>
        <p:nvPicPr>
          <p:cNvPr id="24" name="Imag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94715" y="5178513"/>
            <a:ext cx="2144688" cy="713987"/>
          </a:xfrm>
          <a:prstGeom prst="rect">
            <a:avLst/>
          </a:prstGeom>
        </p:spPr>
      </p:pic>
      <p:pic>
        <p:nvPicPr>
          <p:cNvPr id="19" name="Imag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11359" y="5756045"/>
            <a:ext cx="1826972" cy="566503"/>
          </a:xfrm>
          <a:prstGeom prst="rect">
            <a:avLst/>
          </a:prstGeom>
        </p:spPr>
      </p:pic>
    </p:spTree>
  </p:cSld>
  <p:clrMapOvr>
    <a:masterClrMapping/>
  </p:clrMapOvr>
  <p:transition advTm="257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338" y="220663"/>
            <a:ext cx="9139238" cy="566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3" name="Line 38"/>
          <p:cNvSpPr>
            <a:spLocks noChangeShapeType="1"/>
          </p:cNvSpPr>
          <p:nvPr/>
        </p:nvSpPr>
        <p:spPr bwMode="auto">
          <a:xfrm>
            <a:off x="3908351" y="3076576"/>
            <a:ext cx="1657350" cy="0"/>
          </a:xfrm>
          <a:prstGeom prst="line">
            <a:avLst/>
          </a:prstGeom>
          <a:noFill/>
          <a:ln w="50800">
            <a:solidFill>
              <a:srgbClr val="FF00FF"/>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204" name="Line 37"/>
          <p:cNvSpPr>
            <a:spLocks noChangeShapeType="1"/>
          </p:cNvSpPr>
          <p:nvPr/>
        </p:nvSpPr>
        <p:spPr bwMode="auto">
          <a:xfrm>
            <a:off x="3459088" y="2474913"/>
            <a:ext cx="1458913" cy="0"/>
          </a:xfrm>
          <a:prstGeom prst="line">
            <a:avLst/>
          </a:prstGeom>
          <a:noFill/>
          <a:ln w="50800">
            <a:solidFill>
              <a:srgbClr val="FFFF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205" name="Line 36"/>
          <p:cNvSpPr>
            <a:spLocks noChangeShapeType="1"/>
          </p:cNvSpPr>
          <p:nvPr/>
        </p:nvSpPr>
        <p:spPr bwMode="auto">
          <a:xfrm>
            <a:off x="2506588" y="649288"/>
            <a:ext cx="2022475" cy="0"/>
          </a:xfrm>
          <a:prstGeom prst="line">
            <a:avLst/>
          </a:prstGeom>
          <a:noFill/>
          <a:ln w="50800">
            <a:solidFill>
              <a:srgbClr val="00FFFF"/>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206" name="Line 35"/>
          <p:cNvSpPr>
            <a:spLocks noChangeShapeType="1"/>
          </p:cNvSpPr>
          <p:nvPr/>
        </p:nvSpPr>
        <p:spPr bwMode="auto">
          <a:xfrm>
            <a:off x="2222426" y="1182688"/>
            <a:ext cx="1295400" cy="0"/>
          </a:xfrm>
          <a:prstGeom prst="line">
            <a:avLst/>
          </a:prstGeom>
          <a:noFill/>
          <a:ln w="50800">
            <a:solidFill>
              <a:srgbClr val="66FF33"/>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208" name="ZoneTexte 1"/>
          <p:cNvSpPr txBox="1">
            <a:spLocks noChangeArrowheads="1"/>
          </p:cNvSpPr>
          <p:nvPr/>
        </p:nvSpPr>
        <p:spPr bwMode="auto">
          <a:xfrm>
            <a:off x="4419526" y="2676526"/>
            <a:ext cx="63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b="1"/>
              <a:t>13,4</a:t>
            </a:r>
          </a:p>
        </p:txBody>
      </p:sp>
      <p:sp>
        <p:nvSpPr>
          <p:cNvPr id="51209" name="ZoneTexte 9"/>
          <p:cNvSpPr txBox="1">
            <a:spLocks noChangeArrowheads="1"/>
          </p:cNvSpPr>
          <p:nvPr/>
        </p:nvSpPr>
        <p:spPr bwMode="auto">
          <a:xfrm>
            <a:off x="2528813" y="782638"/>
            <a:ext cx="506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b="1"/>
              <a:t>6,1</a:t>
            </a:r>
          </a:p>
        </p:txBody>
      </p:sp>
      <p:sp>
        <p:nvSpPr>
          <p:cNvPr id="51210" name="ZoneTexte 10"/>
          <p:cNvSpPr txBox="1">
            <a:spLocks noChangeArrowheads="1"/>
          </p:cNvSpPr>
          <p:nvPr/>
        </p:nvSpPr>
        <p:spPr bwMode="auto">
          <a:xfrm>
            <a:off x="3808338" y="2074863"/>
            <a:ext cx="623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b="1"/>
              <a:t>11,2</a:t>
            </a:r>
          </a:p>
        </p:txBody>
      </p:sp>
      <p:sp>
        <p:nvSpPr>
          <p:cNvPr id="51211" name="ZoneTexte 11"/>
          <p:cNvSpPr txBox="1">
            <a:spLocks noChangeArrowheads="1"/>
          </p:cNvSpPr>
          <p:nvPr/>
        </p:nvSpPr>
        <p:spPr bwMode="auto">
          <a:xfrm>
            <a:off x="3517826" y="276226"/>
            <a:ext cx="50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b="1"/>
              <a:t>8,5</a:t>
            </a:r>
          </a:p>
        </p:txBody>
      </p:sp>
      <p:sp>
        <p:nvSpPr>
          <p:cNvPr id="51212" name="ZoneTexte 2"/>
          <p:cNvSpPr txBox="1">
            <a:spLocks noChangeArrowheads="1"/>
          </p:cNvSpPr>
          <p:nvPr/>
        </p:nvSpPr>
        <p:spPr bwMode="auto">
          <a:xfrm>
            <a:off x="1517576" y="-23812"/>
            <a:ext cx="1252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a:t>Moyennes</a:t>
            </a:r>
          </a:p>
        </p:txBody>
      </p:sp>
      <p:cxnSp>
        <p:nvCxnSpPr>
          <p:cNvPr id="51213" name="Connecteur droit avec flèche 4"/>
          <p:cNvCxnSpPr>
            <a:cxnSpLocks noChangeShapeType="1"/>
          </p:cNvCxnSpPr>
          <p:nvPr/>
        </p:nvCxnSpPr>
        <p:spPr bwMode="auto">
          <a:xfrm>
            <a:off x="2870126" y="220663"/>
            <a:ext cx="647700" cy="2555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14" name="Connecteur droit avec flèche 15"/>
          <p:cNvCxnSpPr>
            <a:cxnSpLocks noChangeShapeType="1"/>
          </p:cNvCxnSpPr>
          <p:nvPr/>
        </p:nvCxnSpPr>
        <p:spPr bwMode="auto">
          <a:xfrm>
            <a:off x="2143051" y="376238"/>
            <a:ext cx="363537" cy="5588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Espace réservé du pied de page 3"/>
          <p:cNvSpPr txBox="1">
            <a:spLocks/>
          </p:cNvSpPr>
          <p:nvPr/>
        </p:nvSpPr>
        <p:spPr>
          <a:xfrm>
            <a:off x="685800" y="6172200"/>
            <a:ext cx="8534400" cy="533400"/>
          </a:xfrm>
          <a:prstGeom prst="rect">
            <a:avLst/>
          </a:prstGeom>
          <a:noFill/>
        </p:spPr>
        <p:txBody>
          <a:bodyPr/>
          <a:lstStyle>
            <a:defPPr>
              <a:defRPr lang="en-GB"/>
            </a:defPPr>
            <a:lvl1pPr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9pPr>
          </a:lstStyle>
          <a:p>
            <a:pPr algn="ctr">
              <a:spcBef>
                <a:spcPct val="0"/>
              </a:spcBef>
              <a:buFontTx/>
              <a:buNone/>
            </a:pPr>
            <a:r>
              <a:rPr lang="fr-FR" altLang="fr-FR" sz="900" dirty="0" smtClean="0">
                <a:solidFill>
                  <a:srgbClr val="0000FF"/>
                </a:solidFill>
              </a:rPr>
              <a:t>Reproduction interdite sans autorisation Copyright Gouvernance</a:t>
            </a:r>
            <a:r>
              <a:rPr lang="fr-FR" altLang="fr-FR" sz="900" dirty="0" smtClean="0"/>
              <a:t> </a:t>
            </a:r>
            <a:r>
              <a:rPr lang="fr-FR" altLang="fr-FR" sz="900" dirty="0" smtClean="0">
                <a:solidFill>
                  <a:schemeClr val="bg2"/>
                </a:solidFill>
              </a:rPr>
              <a:t>&amp;</a:t>
            </a:r>
            <a:r>
              <a:rPr lang="fr-FR" altLang="fr-FR" sz="900" dirty="0" smtClean="0"/>
              <a:t> </a:t>
            </a:r>
            <a:r>
              <a:rPr lang="fr-FR" altLang="fr-FR" sz="900" dirty="0" smtClean="0">
                <a:solidFill>
                  <a:srgbClr val="0000FF"/>
                </a:solidFill>
              </a:rPr>
              <a:t>Structures</a:t>
            </a:r>
          </a:p>
          <a:p>
            <a:pPr algn="ctr">
              <a:spcBef>
                <a:spcPct val="0"/>
              </a:spcBef>
              <a:buFontTx/>
              <a:buNone/>
            </a:pPr>
            <a:r>
              <a:rPr lang="fr-FR" altLang="fr-FR" sz="900" dirty="0" smtClean="0"/>
              <a:t> MAJ 7 Janvier 2015</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71525" y="731838"/>
            <a:ext cx="8496300" cy="609600"/>
          </a:xfrm>
        </p:spPr>
        <p:txBody>
          <a:bodyPr/>
          <a:lstStyle/>
          <a:p>
            <a:r>
              <a:rPr lang="fr-FR" altLang="fr-FR" sz="2000" b="1" smtClean="0">
                <a:solidFill>
                  <a:srgbClr val="0000FF"/>
                </a:solidFill>
              </a:rPr>
              <a:t>MOYENNES</a:t>
            </a:r>
            <a:br>
              <a:rPr lang="fr-FR" altLang="fr-FR" sz="2000" b="1" smtClean="0">
                <a:solidFill>
                  <a:srgbClr val="0000FF"/>
                </a:solidFill>
              </a:rPr>
            </a:br>
            <a:r>
              <a:rPr lang="fr-FR" altLang="fr-FR" sz="2000" b="1" smtClean="0">
                <a:solidFill>
                  <a:srgbClr val="0000FF"/>
                </a:solidFill>
              </a:rPr>
              <a:t>% POSTES OCCUP</a:t>
            </a:r>
            <a:r>
              <a:rPr lang="fr-FR" altLang="fr-FR" sz="2000" b="1" smtClean="0">
                <a:solidFill>
                  <a:srgbClr val="0066FF"/>
                </a:solidFill>
              </a:rPr>
              <a:t>É</a:t>
            </a:r>
            <a:r>
              <a:rPr lang="fr-FR" altLang="fr-FR" sz="2000" b="1" smtClean="0">
                <a:solidFill>
                  <a:srgbClr val="0000FF"/>
                </a:solidFill>
              </a:rPr>
              <a:t>S PAR DES D’ADMINISTRATRICES </a:t>
            </a:r>
            <a:br>
              <a:rPr lang="fr-FR" altLang="fr-FR" sz="2000" b="1" smtClean="0">
                <a:solidFill>
                  <a:srgbClr val="0000FF"/>
                </a:solidFill>
              </a:rPr>
            </a:br>
            <a:r>
              <a:rPr lang="fr-FR" altLang="fr-FR" sz="2000" b="1" smtClean="0">
                <a:solidFill>
                  <a:srgbClr val="0000FF"/>
                </a:solidFill>
              </a:rPr>
              <a:t>SUR</a:t>
            </a:r>
            <a:br>
              <a:rPr lang="fr-FR" altLang="fr-FR" sz="2000" b="1" smtClean="0">
                <a:solidFill>
                  <a:srgbClr val="0000FF"/>
                </a:solidFill>
              </a:rPr>
            </a:br>
            <a:r>
              <a:rPr lang="fr-FR" altLang="fr-FR" sz="2000" b="1" smtClean="0">
                <a:solidFill>
                  <a:srgbClr val="0000FF"/>
                </a:solidFill>
              </a:rPr>
              <a:t>LE NOMBRE TOTAL DE POSTES D’ADMINISTRATEURS</a:t>
            </a:r>
            <a:br>
              <a:rPr lang="fr-FR" altLang="fr-FR" sz="2000" b="1" smtClean="0">
                <a:solidFill>
                  <a:srgbClr val="0000FF"/>
                </a:solidFill>
              </a:rPr>
            </a:br>
            <a:endParaRPr lang="fr-FR" altLang="fr-FR" sz="2000" b="1" smtClean="0"/>
          </a:p>
        </p:txBody>
      </p:sp>
      <p:cxnSp>
        <p:nvCxnSpPr>
          <p:cNvPr id="52227" name="Connecteur droit avec flèche 2"/>
          <p:cNvCxnSpPr>
            <a:cxnSpLocks noChangeShapeType="1"/>
          </p:cNvCxnSpPr>
          <p:nvPr/>
        </p:nvCxnSpPr>
        <p:spPr bwMode="auto">
          <a:xfrm>
            <a:off x="5961063" y="1495425"/>
            <a:ext cx="0" cy="503238"/>
          </a:xfrm>
          <a:prstGeom prst="straightConnector1">
            <a:avLst/>
          </a:prstGeom>
          <a:noFill/>
          <a:ln w="38100" algn="ctr">
            <a:solidFill>
              <a:srgbClr val="66FF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222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 y="2108200"/>
            <a:ext cx="8848725" cy="297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pied de page 3"/>
          <p:cNvSpPr txBox="1">
            <a:spLocks/>
          </p:cNvSpPr>
          <p:nvPr/>
        </p:nvSpPr>
        <p:spPr>
          <a:xfrm>
            <a:off x="685800" y="6172200"/>
            <a:ext cx="8534400" cy="533400"/>
          </a:xfrm>
          <a:prstGeom prst="rect">
            <a:avLst/>
          </a:prstGeom>
          <a:noFill/>
        </p:spPr>
        <p:txBody>
          <a:bodyPr/>
          <a:lstStyle>
            <a:defPPr>
              <a:defRPr lang="en-GB"/>
            </a:defPPr>
            <a:lvl1pPr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9pPr>
          </a:lstStyle>
          <a:p>
            <a:pPr algn="ctr">
              <a:spcBef>
                <a:spcPct val="0"/>
              </a:spcBef>
              <a:buFontTx/>
              <a:buNone/>
            </a:pPr>
            <a:r>
              <a:rPr lang="fr-FR" altLang="fr-FR" sz="900" dirty="0" smtClean="0">
                <a:solidFill>
                  <a:srgbClr val="0000FF"/>
                </a:solidFill>
              </a:rPr>
              <a:t>Reproduction interdite sans autorisation Copyright Gouvernance</a:t>
            </a:r>
            <a:r>
              <a:rPr lang="fr-FR" altLang="fr-FR" sz="900" dirty="0" smtClean="0"/>
              <a:t> </a:t>
            </a:r>
            <a:r>
              <a:rPr lang="fr-FR" altLang="fr-FR" sz="900" dirty="0" smtClean="0">
                <a:solidFill>
                  <a:schemeClr val="bg2"/>
                </a:solidFill>
              </a:rPr>
              <a:t>&amp;</a:t>
            </a:r>
            <a:r>
              <a:rPr lang="fr-FR" altLang="fr-FR" sz="900" dirty="0" smtClean="0"/>
              <a:t> </a:t>
            </a:r>
            <a:r>
              <a:rPr lang="fr-FR" altLang="fr-FR" sz="900" dirty="0" smtClean="0">
                <a:solidFill>
                  <a:srgbClr val="0000FF"/>
                </a:solidFill>
              </a:rPr>
              <a:t>Structures</a:t>
            </a:r>
          </a:p>
          <a:p>
            <a:pPr algn="ctr">
              <a:spcBef>
                <a:spcPct val="0"/>
              </a:spcBef>
              <a:buFontTx/>
              <a:buNone/>
            </a:pPr>
            <a:r>
              <a:rPr lang="fr-FR" altLang="fr-FR" sz="900" dirty="0" smtClean="0"/>
              <a:t> MAJ 7 Janvier 2015</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23" y="304523"/>
            <a:ext cx="8193087" cy="568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1167448" y="2153891"/>
            <a:ext cx="432048" cy="273630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53261" name="Oval 2079"/>
          <p:cNvSpPr>
            <a:spLocks noChangeArrowheads="1"/>
          </p:cNvSpPr>
          <p:nvPr/>
        </p:nvSpPr>
        <p:spPr bwMode="auto">
          <a:xfrm>
            <a:off x="5789612" y="3237781"/>
            <a:ext cx="228600" cy="228600"/>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2400"/>
          </a:p>
        </p:txBody>
      </p:sp>
      <p:sp>
        <p:nvSpPr>
          <p:cNvPr id="53262" name="Oval 2081"/>
          <p:cNvSpPr>
            <a:spLocks noChangeArrowheads="1"/>
          </p:cNvSpPr>
          <p:nvPr/>
        </p:nvSpPr>
        <p:spPr bwMode="auto">
          <a:xfrm>
            <a:off x="7475537" y="988294"/>
            <a:ext cx="228600" cy="228600"/>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2400"/>
          </a:p>
        </p:txBody>
      </p:sp>
      <p:sp>
        <p:nvSpPr>
          <p:cNvPr id="53263" name="ZoneTexte 6"/>
          <p:cNvSpPr txBox="1">
            <a:spLocks noChangeArrowheads="1"/>
          </p:cNvSpPr>
          <p:nvPr/>
        </p:nvSpPr>
        <p:spPr bwMode="auto">
          <a:xfrm>
            <a:off x="2076042" y="1189188"/>
            <a:ext cx="47021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b="1" dirty="0">
                <a:solidFill>
                  <a:srgbClr val="FF0000"/>
                </a:solidFill>
              </a:rPr>
              <a:t>Nombre de sociétés n’ayant pas atteint les 20 %</a:t>
            </a:r>
          </a:p>
          <a:p>
            <a:pPr>
              <a:spcBef>
                <a:spcPct val="0"/>
              </a:spcBef>
              <a:buFontTx/>
              <a:buNone/>
            </a:pPr>
            <a:r>
              <a:rPr lang="fr-FR" altLang="fr-FR" sz="1600" b="1" dirty="0">
                <a:solidFill>
                  <a:srgbClr val="FF0000"/>
                </a:solidFill>
              </a:rPr>
              <a:t>CAC40 (4 sur 40)</a:t>
            </a:r>
          </a:p>
          <a:p>
            <a:pPr>
              <a:spcBef>
                <a:spcPct val="0"/>
              </a:spcBef>
              <a:buFontTx/>
              <a:buNone/>
            </a:pPr>
            <a:r>
              <a:rPr lang="fr-FR" altLang="fr-FR" sz="1600" b="1" dirty="0" err="1">
                <a:solidFill>
                  <a:srgbClr val="FF0000"/>
                </a:solidFill>
              </a:rPr>
              <a:t>Big</a:t>
            </a:r>
            <a:r>
              <a:rPr lang="fr-FR" altLang="fr-FR" sz="1600" b="1" dirty="0">
                <a:solidFill>
                  <a:srgbClr val="FF0000"/>
                </a:solidFill>
              </a:rPr>
              <a:t> Caps non CAC40 (4 sur 87)</a:t>
            </a:r>
          </a:p>
          <a:p>
            <a:pPr>
              <a:spcBef>
                <a:spcPct val="0"/>
              </a:spcBef>
              <a:buFontTx/>
              <a:buNone/>
            </a:pPr>
            <a:r>
              <a:rPr lang="fr-FR" altLang="fr-FR" sz="1600" b="1" dirty="0" err="1">
                <a:solidFill>
                  <a:srgbClr val="FF0000"/>
                </a:solidFill>
              </a:rPr>
              <a:t>Mid</a:t>
            </a:r>
            <a:r>
              <a:rPr lang="fr-FR" altLang="fr-FR" sz="1600" b="1" dirty="0">
                <a:solidFill>
                  <a:srgbClr val="FF0000"/>
                </a:solidFill>
              </a:rPr>
              <a:t> Caps (17 sur 108)</a:t>
            </a:r>
          </a:p>
          <a:p>
            <a:pPr>
              <a:spcBef>
                <a:spcPct val="0"/>
              </a:spcBef>
              <a:buFontTx/>
              <a:buNone/>
            </a:pPr>
            <a:r>
              <a:rPr lang="fr-FR" altLang="fr-FR" sz="1600" b="1" dirty="0">
                <a:solidFill>
                  <a:srgbClr val="FF0000"/>
                </a:solidFill>
              </a:rPr>
              <a:t>Small Caps (51 sur 183)</a:t>
            </a:r>
          </a:p>
        </p:txBody>
      </p:sp>
      <p:cxnSp>
        <p:nvCxnSpPr>
          <p:cNvPr id="53265" name="Connecteur droit avec flèche 15"/>
          <p:cNvCxnSpPr>
            <a:cxnSpLocks noChangeShapeType="1"/>
          </p:cNvCxnSpPr>
          <p:nvPr/>
        </p:nvCxnSpPr>
        <p:spPr bwMode="auto">
          <a:xfrm flipV="1">
            <a:off x="6450012" y="1377231"/>
            <a:ext cx="962025" cy="1008063"/>
          </a:xfrm>
          <a:prstGeom prst="straightConnector1">
            <a:avLst/>
          </a:prstGeom>
          <a:noFill/>
          <a:ln w="38100" algn="ctr">
            <a:solidFill>
              <a:schemeClr val="tx1"/>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251" name="ZoneTexte 3"/>
          <p:cNvSpPr txBox="1">
            <a:spLocks noChangeArrowheads="1"/>
          </p:cNvSpPr>
          <p:nvPr/>
        </p:nvSpPr>
        <p:spPr bwMode="auto">
          <a:xfrm>
            <a:off x="1804173" y="5616227"/>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b="1" dirty="0">
                <a:solidFill>
                  <a:srgbClr val="FF0000"/>
                </a:solidFill>
              </a:rPr>
              <a:t>2007</a:t>
            </a:r>
          </a:p>
        </p:txBody>
      </p:sp>
      <p:sp>
        <p:nvSpPr>
          <p:cNvPr id="53252" name="ZoneTexte 5"/>
          <p:cNvSpPr txBox="1">
            <a:spLocks noChangeArrowheads="1"/>
          </p:cNvSpPr>
          <p:nvPr/>
        </p:nvSpPr>
        <p:spPr bwMode="auto">
          <a:xfrm>
            <a:off x="2378848" y="5613052"/>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b="1" dirty="0">
                <a:solidFill>
                  <a:srgbClr val="FF0000"/>
                </a:solidFill>
              </a:rPr>
              <a:t>2008</a:t>
            </a:r>
          </a:p>
        </p:txBody>
      </p:sp>
      <p:sp>
        <p:nvSpPr>
          <p:cNvPr id="53253" name="ZoneTexte 6"/>
          <p:cNvSpPr txBox="1">
            <a:spLocks noChangeArrowheads="1"/>
          </p:cNvSpPr>
          <p:nvPr/>
        </p:nvSpPr>
        <p:spPr bwMode="auto">
          <a:xfrm>
            <a:off x="3659960" y="5633388"/>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b="1" dirty="0">
                <a:solidFill>
                  <a:srgbClr val="FF0000"/>
                </a:solidFill>
              </a:rPr>
              <a:t>2010</a:t>
            </a:r>
          </a:p>
        </p:txBody>
      </p:sp>
      <p:sp>
        <p:nvSpPr>
          <p:cNvPr id="53254" name="ZoneTexte 7"/>
          <p:cNvSpPr txBox="1">
            <a:spLocks noChangeArrowheads="1"/>
          </p:cNvSpPr>
          <p:nvPr/>
        </p:nvSpPr>
        <p:spPr bwMode="auto">
          <a:xfrm>
            <a:off x="3009110" y="5633388"/>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b="1" dirty="0">
                <a:solidFill>
                  <a:srgbClr val="FF0000"/>
                </a:solidFill>
              </a:rPr>
              <a:t>2009</a:t>
            </a:r>
          </a:p>
        </p:txBody>
      </p:sp>
      <p:sp>
        <p:nvSpPr>
          <p:cNvPr id="53256" name="ZoneTexte 9"/>
          <p:cNvSpPr txBox="1">
            <a:spLocks noChangeArrowheads="1"/>
          </p:cNvSpPr>
          <p:nvPr/>
        </p:nvSpPr>
        <p:spPr bwMode="auto">
          <a:xfrm>
            <a:off x="6554787" y="5617466"/>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b="1" dirty="0">
                <a:solidFill>
                  <a:srgbClr val="FF0000"/>
                </a:solidFill>
              </a:rPr>
              <a:t>2015</a:t>
            </a:r>
          </a:p>
        </p:txBody>
      </p:sp>
      <p:sp>
        <p:nvSpPr>
          <p:cNvPr id="53257" name="ZoneTexte 9"/>
          <p:cNvSpPr txBox="1">
            <a:spLocks noChangeArrowheads="1"/>
          </p:cNvSpPr>
          <p:nvPr/>
        </p:nvSpPr>
        <p:spPr bwMode="auto">
          <a:xfrm>
            <a:off x="5383990" y="5625056"/>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b="1" dirty="0">
                <a:solidFill>
                  <a:srgbClr val="FF0000"/>
                </a:solidFill>
              </a:rPr>
              <a:t>2013</a:t>
            </a:r>
          </a:p>
        </p:txBody>
      </p:sp>
      <p:sp>
        <p:nvSpPr>
          <p:cNvPr id="53258" name="ZoneTexte 9"/>
          <p:cNvSpPr txBox="1">
            <a:spLocks noChangeArrowheads="1"/>
          </p:cNvSpPr>
          <p:nvPr/>
        </p:nvSpPr>
        <p:spPr bwMode="auto">
          <a:xfrm>
            <a:off x="6018212" y="5628231"/>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b="1" dirty="0">
                <a:solidFill>
                  <a:srgbClr val="FF0000"/>
                </a:solidFill>
              </a:rPr>
              <a:t>2014</a:t>
            </a:r>
          </a:p>
        </p:txBody>
      </p:sp>
      <p:sp>
        <p:nvSpPr>
          <p:cNvPr id="53260" name="ZoneTexte 9"/>
          <p:cNvSpPr txBox="1">
            <a:spLocks noChangeArrowheads="1"/>
          </p:cNvSpPr>
          <p:nvPr/>
        </p:nvSpPr>
        <p:spPr bwMode="auto">
          <a:xfrm>
            <a:off x="7046098" y="562579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b="1" dirty="0">
                <a:solidFill>
                  <a:srgbClr val="FF0000"/>
                </a:solidFill>
              </a:rPr>
              <a:t>2016</a:t>
            </a:r>
          </a:p>
        </p:txBody>
      </p:sp>
      <p:sp>
        <p:nvSpPr>
          <p:cNvPr id="2" name="Rectangle 1"/>
          <p:cNvSpPr/>
          <p:nvPr/>
        </p:nvSpPr>
        <p:spPr bwMode="auto">
          <a:xfrm>
            <a:off x="4203699" y="5616227"/>
            <a:ext cx="677293" cy="15388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53255" name="ZoneTexte 8"/>
          <p:cNvSpPr txBox="1">
            <a:spLocks noChangeArrowheads="1"/>
          </p:cNvSpPr>
          <p:nvPr/>
        </p:nvSpPr>
        <p:spPr bwMode="auto">
          <a:xfrm>
            <a:off x="4237235" y="5625404"/>
            <a:ext cx="5338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b="1" dirty="0">
                <a:solidFill>
                  <a:srgbClr val="FF0000"/>
                </a:solidFill>
              </a:rPr>
              <a:t>2011</a:t>
            </a:r>
          </a:p>
        </p:txBody>
      </p:sp>
      <p:sp>
        <p:nvSpPr>
          <p:cNvPr id="53259" name="ZoneTexte 9"/>
          <p:cNvSpPr txBox="1">
            <a:spLocks noChangeArrowheads="1"/>
          </p:cNvSpPr>
          <p:nvPr/>
        </p:nvSpPr>
        <p:spPr bwMode="auto">
          <a:xfrm>
            <a:off x="4759284" y="5625404"/>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b="1" dirty="0">
                <a:solidFill>
                  <a:srgbClr val="FF0000"/>
                </a:solidFill>
              </a:rPr>
              <a:t>2012</a:t>
            </a:r>
          </a:p>
        </p:txBody>
      </p:sp>
      <p:cxnSp>
        <p:nvCxnSpPr>
          <p:cNvPr id="4" name="Connecteur droit 3"/>
          <p:cNvCxnSpPr>
            <a:endCxn id="53261" idx="2"/>
          </p:cNvCxnSpPr>
          <p:nvPr/>
        </p:nvCxnSpPr>
        <p:spPr bwMode="auto">
          <a:xfrm>
            <a:off x="1852612" y="3352081"/>
            <a:ext cx="393700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Connecteur droit 20"/>
          <p:cNvCxnSpPr/>
          <p:nvPr/>
        </p:nvCxnSpPr>
        <p:spPr bwMode="auto">
          <a:xfrm>
            <a:off x="1852612" y="1102594"/>
            <a:ext cx="5622925"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ZoneTexte 22"/>
          <p:cNvSpPr txBox="1"/>
          <p:nvPr/>
        </p:nvSpPr>
        <p:spPr>
          <a:xfrm>
            <a:off x="1208584" y="3281715"/>
            <a:ext cx="349776" cy="369332"/>
          </a:xfrm>
          <a:prstGeom prst="rect">
            <a:avLst/>
          </a:prstGeom>
          <a:noFill/>
        </p:spPr>
        <p:txBody>
          <a:bodyPr wrap="none" rtlCol="0">
            <a:spAutoFit/>
          </a:bodyPr>
          <a:lstStyle/>
          <a:p>
            <a:r>
              <a:rPr lang="fr-FR" b="1" dirty="0" smtClean="0"/>
              <a:t>%</a:t>
            </a:r>
            <a:endParaRPr lang="fr-FR" b="1" dirty="0"/>
          </a:p>
        </p:txBody>
      </p:sp>
      <p:cxnSp>
        <p:nvCxnSpPr>
          <p:cNvPr id="24" name="Connecteur droit avec flèche 23"/>
          <p:cNvCxnSpPr/>
          <p:nvPr/>
        </p:nvCxnSpPr>
        <p:spPr>
          <a:xfrm flipV="1">
            <a:off x="1383472" y="1201322"/>
            <a:ext cx="0" cy="194720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23" idx="2"/>
          </p:cNvCxnSpPr>
          <p:nvPr/>
        </p:nvCxnSpPr>
        <p:spPr>
          <a:xfrm>
            <a:off x="1383472" y="3651047"/>
            <a:ext cx="0" cy="181239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auto">
          <a:xfrm>
            <a:off x="909746" y="2097510"/>
            <a:ext cx="334450" cy="273630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8" name="ZoneTexte 7"/>
          <p:cNvSpPr txBox="1"/>
          <p:nvPr/>
        </p:nvSpPr>
        <p:spPr>
          <a:xfrm>
            <a:off x="844822" y="67289"/>
            <a:ext cx="8284642" cy="1015663"/>
          </a:xfrm>
          <a:prstGeom prst="rect">
            <a:avLst/>
          </a:prstGeom>
          <a:solidFill>
            <a:schemeClr val="bg1"/>
          </a:solidFill>
        </p:spPr>
        <p:txBody>
          <a:bodyPr wrap="square" rtlCol="0">
            <a:spAutoFit/>
          </a:bodyPr>
          <a:lstStyle/>
          <a:p>
            <a:pPr algn="ctr"/>
            <a:r>
              <a:rPr lang="fr-FR" altLang="fr-FR" sz="2000" b="1" dirty="0">
                <a:solidFill>
                  <a:srgbClr val="0000FF"/>
                </a:solidFill>
              </a:rPr>
              <a:t>É</a:t>
            </a:r>
            <a:r>
              <a:rPr lang="fr-FR" sz="2000" b="1" dirty="0">
                <a:solidFill>
                  <a:srgbClr val="0000FF"/>
                </a:solidFill>
              </a:rPr>
              <a:t>VOLUTION DES %</a:t>
            </a:r>
          </a:p>
          <a:p>
            <a:pPr algn="ctr"/>
            <a:r>
              <a:rPr lang="fr-FR" sz="2000" b="1" dirty="0">
                <a:solidFill>
                  <a:srgbClr val="0000FF"/>
                </a:solidFill>
              </a:rPr>
              <a:t>DES POSTES OCCUP</a:t>
            </a:r>
            <a:r>
              <a:rPr lang="fr-FR" altLang="fr-FR" sz="2000" b="1" dirty="0">
                <a:solidFill>
                  <a:srgbClr val="0000FF"/>
                </a:solidFill>
              </a:rPr>
              <a:t>É</a:t>
            </a:r>
            <a:r>
              <a:rPr lang="fr-FR" sz="2000" b="1" dirty="0">
                <a:solidFill>
                  <a:srgbClr val="0000FF"/>
                </a:solidFill>
              </a:rPr>
              <a:t>S PAR DES ADMINISTRATRICES</a:t>
            </a:r>
          </a:p>
          <a:p>
            <a:pPr algn="ctr"/>
            <a:r>
              <a:rPr lang="fr-FR" sz="2000" b="1" dirty="0">
                <a:solidFill>
                  <a:srgbClr val="0000FF"/>
                </a:solidFill>
              </a:rPr>
              <a:t> / TOTAL DES POSTES D’ADMINISTRATEURS</a:t>
            </a:r>
          </a:p>
        </p:txBody>
      </p:sp>
      <p:sp>
        <p:nvSpPr>
          <p:cNvPr id="29" name="Espace réservé du pied de page 3"/>
          <p:cNvSpPr txBox="1">
            <a:spLocks/>
          </p:cNvSpPr>
          <p:nvPr/>
        </p:nvSpPr>
        <p:spPr>
          <a:xfrm>
            <a:off x="685800" y="6172200"/>
            <a:ext cx="8534400" cy="533400"/>
          </a:xfrm>
          <a:prstGeom prst="rect">
            <a:avLst/>
          </a:prstGeom>
          <a:noFill/>
        </p:spPr>
        <p:txBody>
          <a:bodyPr/>
          <a:lstStyle>
            <a:defPPr>
              <a:defRPr lang="en-GB"/>
            </a:defPPr>
            <a:lvl1pPr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9pPr>
          </a:lstStyle>
          <a:p>
            <a:pPr algn="ctr">
              <a:spcBef>
                <a:spcPct val="0"/>
              </a:spcBef>
              <a:buFontTx/>
              <a:buNone/>
            </a:pPr>
            <a:r>
              <a:rPr lang="fr-FR" altLang="fr-FR" sz="900" dirty="0" smtClean="0">
                <a:solidFill>
                  <a:srgbClr val="0000FF"/>
                </a:solidFill>
              </a:rPr>
              <a:t>Reproduction interdite sans autorisation Copyright Gouvernance</a:t>
            </a:r>
            <a:r>
              <a:rPr lang="fr-FR" altLang="fr-FR" sz="900" dirty="0" smtClean="0"/>
              <a:t> </a:t>
            </a:r>
            <a:r>
              <a:rPr lang="fr-FR" altLang="fr-FR" sz="900" dirty="0" smtClean="0">
                <a:solidFill>
                  <a:schemeClr val="bg2"/>
                </a:solidFill>
              </a:rPr>
              <a:t>&amp;</a:t>
            </a:r>
            <a:r>
              <a:rPr lang="fr-FR" altLang="fr-FR" sz="900" dirty="0" smtClean="0"/>
              <a:t> </a:t>
            </a:r>
            <a:r>
              <a:rPr lang="fr-FR" altLang="fr-FR" sz="900" dirty="0" smtClean="0">
                <a:solidFill>
                  <a:srgbClr val="0000FF"/>
                </a:solidFill>
              </a:rPr>
              <a:t>Structures</a:t>
            </a:r>
          </a:p>
          <a:p>
            <a:pPr algn="ctr">
              <a:spcBef>
                <a:spcPct val="0"/>
              </a:spcBef>
              <a:buFontTx/>
              <a:buNone/>
            </a:pPr>
            <a:r>
              <a:rPr lang="fr-FR" altLang="fr-FR" sz="900" dirty="0" smtClean="0"/>
              <a:t> MAJ 7 Janvier 2015</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re 1"/>
          <p:cNvSpPr>
            <a:spLocks noGrp="1"/>
          </p:cNvSpPr>
          <p:nvPr>
            <p:ph type="ctrTitle"/>
          </p:nvPr>
        </p:nvSpPr>
        <p:spPr>
          <a:xfrm>
            <a:off x="704850" y="260350"/>
            <a:ext cx="8420100" cy="576263"/>
          </a:xfrm>
        </p:spPr>
        <p:txBody>
          <a:bodyPr/>
          <a:lstStyle/>
          <a:p>
            <a:r>
              <a:rPr lang="fr-FR" altLang="fr-FR" b="1" dirty="0" smtClean="0">
                <a:solidFill>
                  <a:srgbClr val="0000FF"/>
                </a:solidFill>
              </a:rPr>
              <a:t>REMARQUES</a:t>
            </a:r>
            <a:endParaRPr lang="fr-FR" altLang="fr-FR" dirty="0" smtClean="0">
              <a:solidFill>
                <a:srgbClr val="0000FF"/>
              </a:solidFill>
            </a:endParaRPr>
          </a:p>
        </p:txBody>
      </p:sp>
      <p:sp>
        <p:nvSpPr>
          <p:cNvPr id="3" name="Sous-titre 2"/>
          <p:cNvSpPr>
            <a:spLocks noGrp="1"/>
          </p:cNvSpPr>
          <p:nvPr>
            <p:ph type="subTitle" idx="1"/>
          </p:nvPr>
        </p:nvSpPr>
        <p:spPr>
          <a:xfrm>
            <a:off x="631825" y="1196975"/>
            <a:ext cx="8642350" cy="1752600"/>
          </a:xfrm>
        </p:spPr>
        <p:txBody>
          <a:bodyPr/>
          <a:lstStyle/>
          <a:p>
            <a:pPr algn="l">
              <a:defRPr/>
            </a:pPr>
            <a:r>
              <a:rPr lang="fr-FR" sz="1800" dirty="0" smtClean="0"/>
              <a:t>Les % moyens ne représentent pas la réalité objective, ils donnent une vision optimiste</a:t>
            </a:r>
          </a:p>
          <a:p>
            <a:pPr algn="l">
              <a:defRPr/>
            </a:pPr>
            <a:r>
              <a:rPr lang="fr-FR" sz="1800" dirty="0" smtClean="0"/>
              <a:t>La répartition des % doit donc être suivie de près</a:t>
            </a:r>
          </a:p>
          <a:p>
            <a:pPr algn="l">
              <a:defRPr/>
            </a:pPr>
            <a:endParaRPr lang="fr-FR" sz="1800" dirty="0"/>
          </a:p>
          <a:p>
            <a:pPr algn="l">
              <a:defRPr/>
            </a:pPr>
            <a:r>
              <a:rPr lang="fr-FR" sz="1800" dirty="0" smtClean="0"/>
              <a:t>Pour l’objectif de 20 %</a:t>
            </a:r>
          </a:p>
          <a:p>
            <a:pPr marL="342900" indent="-342900" algn="l">
              <a:buFont typeface="Arial" panose="020B0604020202020204" pitchFamily="34" charset="0"/>
              <a:buChar char="•"/>
              <a:defRPr/>
            </a:pPr>
            <a:r>
              <a:rPr lang="fr-FR" sz="1800" dirty="0" smtClean="0"/>
              <a:t>CAC 40, </a:t>
            </a:r>
            <a:r>
              <a:rPr lang="fr-FR" sz="1800" dirty="0" err="1" smtClean="0"/>
              <a:t>Big</a:t>
            </a:r>
            <a:r>
              <a:rPr lang="fr-FR" sz="1800" dirty="0" smtClean="0"/>
              <a:t> Caps non CAC 40 et </a:t>
            </a:r>
            <a:r>
              <a:rPr lang="fr-FR" sz="1800" dirty="0" err="1" smtClean="0"/>
              <a:t>Mid</a:t>
            </a:r>
            <a:r>
              <a:rPr lang="fr-FR" sz="1800" dirty="0" smtClean="0"/>
              <a:t> Caps, seuls des cas isolés à rattraper</a:t>
            </a:r>
          </a:p>
          <a:p>
            <a:pPr marL="342900" indent="-342900" algn="l">
              <a:buFont typeface="Arial" panose="020B0604020202020204" pitchFamily="34" charset="0"/>
              <a:buChar char="•"/>
              <a:defRPr/>
            </a:pPr>
            <a:r>
              <a:rPr lang="fr-FR" sz="1800" dirty="0" smtClean="0"/>
              <a:t>Small Caps encore beaucoup d’efforts</a:t>
            </a:r>
          </a:p>
          <a:p>
            <a:pPr marL="342900" indent="-342900" algn="l">
              <a:buFont typeface="Arial" panose="020B0604020202020204" pitchFamily="34" charset="0"/>
              <a:buChar char="•"/>
              <a:defRPr/>
            </a:pPr>
            <a:endParaRPr lang="fr-FR" sz="1800" dirty="0"/>
          </a:p>
          <a:p>
            <a:pPr algn="l">
              <a:defRPr/>
            </a:pPr>
            <a:r>
              <a:rPr lang="fr-FR" sz="1800" dirty="0"/>
              <a:t>Pour l’objectif de </a:t>
            </a:r>
            <a:r>
              <a:rPr lang="fr-FR" sz="1800" dirty="0" smtClean="0"/>
              <a:t>40 % en 2017</a:t>
            </a:r>
          </a:p>
          <a:p>
            <a:pPr marL="342900" indent="-342900" algn="l">
              <a:buFont typeface="Arial" panose="020B0604020202020204" pitchFamily="34" charset="0"/>
              <a:buChar char="•"/>
              <a:defRPr/>
            </a:pPr>
            <a:r>
              <a:rPr lang="fr-FR" sz="1800" dirty="0" smtClean="0"/>
              <a:t>CAC40 en avance</a:t>
            </a:r>
            <a:r>
              <a:rPr lang="fr-FR" sz="1800" dirty="0"/>
              <a:t/>
            </a:r>
            <a:br>
              <a:rPr lang="fr-FR" sz="1800" dirty="0"/>
            </a:br>
            <a:endParaRPr lang="fr-FR" sz="1800" dirty="0"/>
          </a:p>
        </p:txBody>
      </p:sp>
      <p:sp>
        <p:nvSpPr>
          <p:cNvPr id="6" name="Espace réservé du pied de page 3"/>
          <p:cNvSpPr txBox="1">
            <a:spLocks/>
          </p:cNvSpPr>
          <p:nvPr/>
        </p:nvSpPr>
        <p:spPr>
          <a:xfrm>
            <a:off x="685800" y="6172200"/>
            <a:ext cx="8534400" cy="533400"/>
          </a:xfrm>
          <a:prstGeom prst="rect">
            <a:avLst/>
          </a:prstGeom>
          <a:noFill/>
        </p:spPr>
        <p:txBody>
          <a:bodyPr/>
          <a:lstStyle>
            <a:defPPr>
              <a:defRPr lang="en-GB"/>
            </a:defPPr>
            <a:lvl1pPr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9pPr>
          </a:lstStyle>
          <a:p>
            <a:pPr algn="ctr">
              <a:spcBef>
                <a:spcPct val="0"/>
              </a:spcBef>
              <a:buFontTx/>
              <a:buNone/>
            </a:pPr>
            <a:r>
              <a:rPr lang="fr-FR" altLang="fr-FR" sz="900" dirty="0" smtClean="0">
                <a:solidFill>
                  <a:srgbClr val="0000FF"/>
                </a:solidFill>
              </a:rPr>
              <a:t>Reproduction interdite sans autorisation Copyright Gouvernance</a:t>
            </a:r>
            <a:r>
              <a:rPr lang="fr-FR" altLang="fr-FR" sz="900" dirty="0" smtClean="0"/>
              <a:t> </a:t>
            </a:r>
            <a:r>
              <a:rPr lang="fr-FR" altLang="fr-FR" sz="900" dirty="0" smtClean="0">
                <a:solidFill>
                  <a:schemeClr val="bg2"/>
                </a:solidFill>
              </a:rPr>
              <a:t>&amp;</a:t>
            </a:r>
            <a:r>
              <a:rPr lang="fr-FR" altLang="fr-FR" sz="900" dirty="0" smtClean="0"/>
              <a:t> </a:t>
            </a:r>
            <a:r>
              <a:rPr lang="fr-FR" altLang="fr-FR" sz="900" dirty="0" smtClean="0">
                <a:solidFill>
                  <a:srgbClr val="0000FF"/>
                </a:solidFill>
              </a:rPr>
              <a:t>Structures</a:t>
            </a:r>
          </a:p>
          <a:p>
            <a:pPr algn="ctr">
              <a:spcBef>
                <a:spcPct val="0"/>
              </a:spcBef>
              <a:buFontTx/>
              <a:buNone/>
            </a:pPr>
            <a:r>
              <a:rPr lang="fr-FR" altLang="fr-FR" sz="900" dirty="0" smtClean="0"/>
              <a:t> MAJ 7 Janvier 2015</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8600" y="833834"/>
            <a:ext cx="3641725"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9"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600" y="3469084"/>
            <a:ext cx="3673475" cy="231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0"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188" y="833834"/>
            <a:ext cx="3946525" cy="242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1"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138" y="3469084"/>
            <a:ext cx="3963987" cy="231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2" name="Rectangle 2"/>
          <p:cNvSpPr>
            <a:spLocks noChangeArrowheads="1"/>
          </p:cNvSpPr>
          <p:nvPr/>
        </p:nvSpPr>
        <p:spPr bwMode="auto">
          <a:xfrm>
            <a:off x="631825" y="-11113"/>
            <a:ext cx="8929688" cy="83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fr-FR" altLang="fr-FR" sz="2400" b="1" dirty="0">
                <a:solidFill>
                  <a:srgbClr val="0000FF"/>
                </a:solidFill>
              </a:rPr>
              <a:t>RÉPARTITION PAR COMPARTIMENTS</a:t>
            </a:r>
          </a:p>
          <a:p>
            <a:pPr algn="ctr">
              <a:spcBef>
                <a:spcPct val="0"/>
              </a:spcBef>
              <a:buFontTx/>
              <a:buNone/>
            </a:pPr>
            <a:r>
              <a:rPr lang="fr-FR" altLang="fr-FR" sz="2400" b="1" dirty="0">
                <a:solidFill>
                  <a:srgbClr val="0000FF"/>
                </a:solidFill>
              </a:rPr>
              <a:t> DES SOCIÉTÉS SELON LES TRANCHES DE % ATTEINTS</a:t>
            </a:r>
            <a:endParaRPr lang="fr-FR" altLang="fr-FR" sz="2400" b="1" dirty="0">
              <a:solidFill>
                <a:schemeClr val="tx2"/>
              </a:solidFill>
            </a:endParaRPr>
          </a:p>
        </p:txBody>
      </p:sp>
      <p:sp>
        <p:nvSpPr>
          <p:cNvPr id="55303" name="ZoneTexte 8"/>
          <p:cNvSpPr txBox="1">
            <a:spLocks noChangeArrowheads="1"/>
          </p:cNvSpPr>
          <p:nvPr/>
        </p:nvSpPr>
        <p:spPr bwMode="auto">
          <a:xfrm>
            <a:off x="138113" y="2410222"/>
            <a:ext cx="887412" cy="15700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b="1">
                <a:solidFill>
                  <a:srgbClr val="FF0000"/>
                </a:solidFill>
              </a:rPr>
              <a:t>% de </a:t>
            </a:r>
          </a:p>
          <a:p>
            <a:pPr>
              <a:spcBef>
                <a:spcPct val="0"/>
              </a:spcBef>
              <a:buFontTx/>
              <a:buNone/>
            </a:pPr>
            <a:r>
              <a:rPr lang="fr-FR" altLang="fr-FR" sz="1600" b="1">
                <a:solidFill>
                  <a:srgbClr val="FF0000"/>
                </a:solidFill>
              </a:rPr>
              <a:t>sociétés </a:t>
            </a:r>
          </a:p>
          <a:p>
            <a:pPr>
              <a:spcBef>
                <a:spcPct val="0"/>
              </a:spcBef>
              <a:buFontTx/>
              <a:buNone/>
            </a:pPr>
            <a:r>
              <a:rPr lang="fr-FR" altLang="fr-FR" sz="1600" b="1">
                <a:solidFill>
                  <a:srgbClr val="FF0000"/>
                </a:solidFill>
              </a:rPr>
              <a:t>dans </a:t>
            </a:r>
          </a:p>
          <a:p>
            <a:pPr>
              <a:spcBef>
                <a:spcPct val="0"/>
              </a:spcBef>
              <a:buFontTx/>
              <a:buNone/>
            </a:pPr>
            <a:r>
              <a:rPr lang="fr-FR" altLang="fr-FR" sz="1600" b="1">
                <a:solidFill>
                  <a:srgbClr val="FF0000"/>
                </a:solidFill>
              </a:rPr>
              <a:t>chaque </a:t>
            </a:r>
          </a:p>
          <a:p>
            <a:pPr>
              <a:spcBef>
                <a:spcPct val="0"/>
              </a:spcBef>
              <a:buFontTx/>
              <a:buNone/>
            </a:pPr>
            <a:r>
              <a:rPr lang="fr-FR" altLang="fr-FR" sz="1600" b="1">
                <a:solidFill>
                  <a:srgbClr val="FF0000"/>
                </a:solidFill>
              </a:rPr>
              <a:t>tranche</a:t>
            </a:r>
          </a:p>
          <a:p>
            <a:pPr>
              <a:spcBef>
                <a:spcPct val="0"/>
              </a:spcBef>
              <a:buFontTx/>
              <a:buNone/>
            </a:pPr>
            <a:r>
              <a:rPr lang="fr-FR" altLang="fr-FR" sz="1600" b="1">
                <a:solidFill>
                  <a:srgbClr val="FF0000"/>
                </a:solidFill>
              </a:rPr>
              <a:t>de %</a:t>
            </a:r>
          </a:p>
        </p:txBody>
      </p:sp>
      <p:cxnSp>
        <p:nvCxnSpPr>
          <p:cNvPr id="55304" name="Connecteur droit avec flèche 24"/>
          <p:cNvCxnSpPr>
            <a:cxnSpLocks noChangeShapeType="1"/>
          </p:cNvCxnSpPr>
          <p:nvPr/>
        </p:nvCxnSpPr>
        <p:spPr bwMode="auto">
          <a:xfrm flipV="1">
            <a:off x="1025525" y="1886347"/>
            <a:ext cx="0" cy="523875"/>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305" name="ZoneTexte 8"/>
          <p:cNvSpPr txBox="1">
            <a:spLocks noChangeArrowheads="1"/>
          </p:cNvSpPr>
          <p:nvPr/>
        </p:nvSpPr>
        <p:spPr bwMode="auto">
          <a:xfrm>
            <a:off x="5537200" y="5751909"/>
            <a:ext cx="34448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b="1">
                <a:solidFill>
                  <a:srgbClr val="FF0000"/>
                </a:solidFill>
              </a:rPr>
              <a:t>       Tranches de ratio de 5 en 5 %</a:t>
            </a:r>
          </a:p>
        </p:txBody>
      </p:sp>
      <p:cxnSp>
        <p:nvCxnSpPr>
          <p:cNvPr id="55306" name="Connecteur droit avec flèche 63"/>
          <p:cNvCxnSpPr>
            <a:cxnSpLocks noChangeShapeType="1"/>
          </p:cNvCxnSpPr>
          <p:nvPr/>
        </p:nvCxnSpPr>
        <p:spPr bwMode="auto">
          <a:xfrm>
            <a:off x="1025525" y="3965972"/>
            <a:ext cx="0" cy="881062"/>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307" name="Connecteur droit 29"/>
          <p:cNvCxnSpPr>
            <a:cxnSpLocks noChangeShapeType="1"/>
          </p:cNvCxnSpPr>
          <p:nvPr/>
        </p:nvCxnSpPr>
        <p:spPr bwMode="auto">
          <a:xfrm flipV="1">
            <a:off x="2647950" y="1064022"/>
            <a:ext cx="0" cy="2001837"/>
          </a:xfrm>
          <a:prstGeom prst="line">
            <a:avLst/>
          </a:prstGeom>
          <a:noFill/>
          <a:ln w="19050" algn="ctr">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308" name="ZoneTexte 1"/>
          <p:cNvSpPr txBox="1">
            <a:spLocks noChangeArrowheads="1"/>
          </p:cNvSpPr>
          <p:nvPr/>
        </p:nvSpPr>
        <p:spPr bwMode="auto">
          <a:xfrm>
            <a:off x="1604963" y="1064022"/>
            <a:ext cx="1460500" cy="3079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b="1">
                <a:solidFill>
                  <a:srgbClr val="FF0000"/>
                </a:solidFill>
              </a:rPr>
              <a:t>4/40 Soc. &lt; 20 %</a:t>
            </a:r>
          </a:p>
        </p:txBody>
      </p:sp>
      <p:cxnSp>
        <p:nvCxnSpPr>
          <p:cNvPr id="55309" name="Connecteur droit 61"/>
          <p:cNvCxnSpPr>
            <a:cxnSpLocks noChangeShapeType="1"/>
          </p:cNvCxnSpPr>
          <p:nvPr/>
        </p:nvCxnSpPr>
        <p:spPr bwMode="auto">
          <a:xfrm flipH="1" flipV="1">
            <a:off x="6732588" y="1048147"/>
            <a:ext cx="9525" cy="1744662"/>
          </a:xfrm>
          <a:prstGeom prst="line">
            <a:avLst/>
          </a:prstGeom>
          <a:noFill/>
          <a:ln w="19050" algn="ctr">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310" name="ZoneTexte 27"/>
          <p:cNvSpPr txBox="1">
            <a:spLocks noChangeArrowheads="1"/>
          </p:cNvSpPr>
          <p:nvPr/>
        </p:nvSpPr>
        <p:spPr bwMode="auto">
          <a:xfrm>
            <a:off x="5692775" y="1044972"/>
            <a:ext cx="1635125" cy="3079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b="1">
                <a:solidFill>
                  <a:srgbClr val="FF0000"/>
                </a:solidFill>
              </a:rPr>
              <a:t>4/87  Soc. &lt; 20 %</a:t>
            </a:r>
          </a:p>
        </p:txBody>
      </p:sp>
      <p:sp>
        <p:nvSpPr>
          <p:cNvPr id="55311" name="Rectangle 58"/>
          <p:cNvSpPr>
            <a:spLocks noChangeArrowheads="1"/>
          </p:cNvSpPr>
          <p:nvPr/>
        </p:nvSpPr>
        <p:spPr bwMode="auto">
          <a:xfrm>
            <a:off x="3797300" y="3657997"/>
            <a:ext cx="1068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b="1"/>
              <a:t>MID CAPS</a:t>
            </a:r>
          </a:p>
        </p:txBody>
      </p:sp>
      <p:sp>
        <p:nvSpPr>
          <p:cNvPr id="55312" name="ZoneTexte 28"/>
          <p:cNvSpPr txBox="1">
            <a:spLocks noChangeArrowheads="1"/>
          </p:cNvSpPr>
          <p:nvPr/>
        </p:nvSpPr>
        <p:spPr bwMode="auto">
          <a:xfrm>
            <a:off x="1479550" y="3672284"/>
            <a:ext cx="1728788" cy="3079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b="1">
                <a:solidFill>
                  <a:srgbClr val="FF0000"/>
                </a:solidFill>
              </a:rPr>
              <a:t>17/108 Soc. &lt; 20 %</a:t>
            </a:r>
          </a:p>
        </p:txBody>
      </p:sp>
      <p:cxnSp>
        <p:nvCxnSpPr>
          <p:cNvPr id="55313" name="Connecteur droit 70"/>
          <p:cNvCxnSpPr>
            <a:cxnSpLocks noChangeShapeType="1"/>
          </p:cNvCxnSpPr>
          <p:nvPr/>
        </p:nvCxnSpPr>
        <p:spPr bwMode="auto">
          <a:xfrm flipV="1">
            <a:off x="2622550" y="3902472"/>
            <a:ext cx="0" cy="1658937"/>
          </a:xfrm>
          <a:prstGeom prst="line">
            <a:avLst/>
          </a:prstGeom>
          <a:noFill/>
          <a:ln w="19050" algn="ctr">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314" name="ZoneTexte 29"/>
          <p:cNvSpPr txBox="1">
            <a:spLocks noChangeArrowheads="1"/>
          </p:cNvSpPr>
          <p:nvPr/>
        </p:nvSpPr>
        <p:spPr bwMode="auto">
          <a:xfrm>
            <a:off x="5721350" y="3702447"/>
            <a:ext cx="1728788" cy="3079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b="1">
                <a:solidFill>
                  <a:srgbClr val="FF0000"/>
                </a:solidFill>
              </a:rPr>
              <a:t>51/182 Soc.  &lt; 20 %</a:t>
            </a:r>
          </a:p>
        </p:txBody>
      </p:sp>
      <p:cxnSp>
        <p:nvCxnSpPr>
          <p:cNvPr id="55316" name="Connecteur droit 29"/>
          <p:cNvCxnSpPr>
            <a:cxnSpLocks noChangeShapeType="1"/>
          </p:cNvCxnSpPr>
          <p:nvPr/>
        </p:nvCxnSpPr>
        <p:spPr bwMode="auto">
          <a:xfrm flipV="1">
            <a:off x="6742113" y="3469084"/>
            <a:ext cx="0" cy="2027238"/>
          </a:xfrm>
          <a:prstGeom prst="line">
            <a:avLst/>
          </a:prstGeom>
          <a:noFill/>
          <a:ln w="19050" algn="ctr">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317" name="ZoneTexte 1"/>
          <p:cNvSpPr txBox="1">
            <a:spLocks noChangeArrowheads="1"/>
          </p:cNvSpPr>
          <p:nvPr/>
        </p:nvSpPr>
        <p:spPr bwMode="auto">
          <a:xfrm>
            <a:off x="420688" y="5694759"/>
            <a:ext cx="576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2400" b="1"/>
              <a:t> </a:t>
            </a:r>
            <a:r>
              <a:rPr lang="fr-FR" altLang="fr-FR" sz="1400" b="1"/>
              <a:t>0 %</a:t>
            </a:r>
          </a:p>
        </p:txBody>
      </p:sp>
      <p:sp>
        <p:nvSpPr>
          <p:cNvPr id="55318" name="ZoneTexte 36"/>
          <p:cNvSpPr txBox="1">
            <a:spLocks noChangeArrowheads="1"/>
          </p:cNvSpPr>
          <p:nvPr/>
        </p:nvSpPr>
        <p:spPr bwMode="auto">
          <a:xfrm>
            <a:off x="1117600" y="6151959"/>
            <a:ext cx="1217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b="1"/>
              <a:t>0,00 à 4,99 %</a:t>
            </a:r>
          </a:p>
        </p:txBody>
      </p:sp>
      <p:sp>
        <p:nvSpPr>
          <p:cNvPr id="55319" name="ZoneTexte 37"/>
          <p:cNvSpPr txBox="1">
            <a:spLocks noChangeArrowheads="1"/>
          </p:cNvSpPr>
          <p:nvPr/>
        </p:nvSpPr>
        <p:spPr bwMode="auto">
          <a:xfrm>
            <a:off x="2208213" y="5807472"/>
            <a:ext cx="1217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b="1"/>
              <a:t>5,00 à 9,99 %</a:t>
            </a:r>
          </a:p>
        </p:txBody>
      </p:sp>
      <p:sp>
        <p:nvSpPr>
          <p:cNvPr id="55320" name="Rectangle 2"/>
          <p:cNvSpPr>
            <a:spLocks noChangeArrowheads="1"/>
          </p:cNvSpPr>
          <p:nvPr/>
        </p:nvSpPr>
        <p:spPr bwMode="auto">
          <a:xfrm>
            <a:off x="420688" y="5807472"/>
            <a:ext cx="576262" cy="30797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2400"/>
          </a:p>
        </p:txBody>
      </p:sp>
      <p:sp>
        <p:nvSpPr>
          <p:cNvPr id="55321" name="Rectangle 41"/>
          <p:cNvSpPr>
            <a:spLocks noChangeArrowheads="1"/>
          </p:cNvSpPr>
          <p:nvPr/>
        </p:nvSpPr>
        <p:spPr bwMode="auto">
          <a:xfrm>
            <a:off x="1119188" y="6115447"/>
            <a:ext cx="1216025" cy="3063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2400"/>
          </a:p>
        </p:txBody>
      </p:sp>
      <p:cxnSp>
        <p:nvCxnSpPr>
          <p:cNvPr id="55322" name="Connecteur droit avec flèche 6"/>
          <p:cNvCxnSpPr>
            <a:cxnSpLocks noChangeShapeType="1"/>
            <a:stCxn id="55320" idx="0"/>
          </p:cNvCxnSpPr>
          <p:nvPr/>
        </p:nvCxnSpPr>
        <p:spPr bwMode="auto">
          <a:xfrm flipV="1">
            <a:off x="709613" y="5466159"/>
            <a:ext cx="709612" cy="34131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323" name="Connecteur droit avec flèche 46"/>
          <p:cNvCxnSpPr>
            <a:cxnSpLocks noChangeShapeType="1"/>
            <a:stCxn id="55321" idx="0"/>
          </p:cNvCxnSpPr>
          <p:nvPr/>
        </p:nvCxnSpPr>
        <p:spPr bwMode="auto">
          <a:xfrm flipV="1">
            <a:off x="1727200" y="5561409"/>
            <a:ext cx="26988" cy="55403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324" name="Rectangle 49"/>
          <p:cNvSpPr>
            <a:spLocks noChangeArrowheads="1"/>
          </p:cNvSpPr>
          <p:nvPr/>
        </p:nvSpPr>
        <p:spPr bwMode="auto">
          <a:xfrm>
            <a:off x="2138363" y="5761434"/>
            <a:ext cx="1216025" cy="30797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2400"/>
          </a:p>
        </p:txBody>
      </p:sp>
      <p:cxnSp>
        <p:nvCxnSpPr>
          <p:cNvPr id="55325" name="Connecteur droit avec flèche 56"/>
          <p:cNvCxnSpPr>
            <a:cxnSpLocks noChangeShapeType="1"/>
          </p:cNvCxnSpPr>
          <p:nvPr/>
        </p:nvCxnSpPr>
        <p:spPr bwMode="auto">
          <a:xfrm flipH="1" flipV="1">
            <a:off x="2122488" y="5550297"/>
            <a:ext cx="350837" cy="20161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326" name="Connecteur droit avec flèche 24"/>
          <p:cNvCxnSpPr>
            <a:cxnSpLocks noChangeShapeType="1"/>
          </p:cNvCxnSpPr>
          <p:nvPr/>
        </p:nvCxnSpPr>
        <p:spPr bwMode="auto">
          <a:xfrm flipH="1">
            <a:off x="5783263" y="4077097"/>
            <a:ext cx="366712" cy="769937"/>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327" name="Connecteur droit avec flèche 65"/>
          <p:cNvCxnSpPr>
            <a:cxnSpLocks noChangeShapeType="1"/>
          </p:cNvCxnSpPr>
          <p:nvPr/>
        </p:nvCxnSpPr>
        <p:spPr bwMode="auto">
          <a:xfrm>
            <a:off x="6289675" y="4116784"/>
            <a:ext cx="107950" cy="615156"/>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328" name="Rectangle 49"/>
          <p:cNvSpPr>
            <a:spLocks noChangeArrowheads="1"/>
          </p:cNvSpPr>
          <p:nvPr/>
        </p:nvSpPr>
        <p:spPr bwMode="auto">
          <a:xfrm>
            <a:off x="3649663" y="5770959"/>
            <a:ext cx="1216025" cy="30797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2400"/>
          </a:p>
        </p:txBody>
      </p:sp>
      <p:sp>
        <p:nvSpPr>
          <p:cNvPr id="55329" name="Rectangle 12"/>
          <p:cNvSpPr>
            <a:spLocks noChangeArrowheads="1"/>
          </p:cNvSpPr>
          <p:nvPr/>
        </p:nvSpPr>
        <p:spPr bwMode="auto">
          <a:xfrm>
            <a:off x="3649663" y="5777309"/>
            <a:ext cx="1136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b="1"/>
              <a:t>50 % et plus</a:t>
            </a:r>
          </a:p>
        </p:txBody>
      </p:sp>
      <p:sp>
        <p:nvSpPr>
          <p:cNvPr id="55330" name="Rectangle 58"/>
          <p:cNvSpPr>
            <a:spLocks noChangeArrowheads="1"/>
          </p:cNvSpPr>
          <p:nvPr/>
        </p:nvSpPr>
        <p:spPr bwMode="auto">
          <a:xfrm>
            <a:off x="7527925" y="3707209"/>
            <a:ext cx="151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b="1"/>
              <a:t>SMALL CAPS</a:t>
            </a:r>
          </a:p>
        </p:txBody>
      </p:sp>
      <p:sp>
        <p:nvSpPr>
          <p:cNvPr id="55331" name="Rectangle 59"/>
          <p:cNvSpPr>
            <a:spLocks noChangeArrowheads="1"/>
          </p:cNvSpPr>
          <p:nvPr/>
        </p:nvSpPr>
        <p:spPr bwMode="auto">
          <a:xfrm>
            <a:off x="7705725" y="1025922"/>
            <a:ext cx="1512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b="1"/>
              <a:t>BIG CAPS</a:t>
            </a:r>
          </a:p>
          <a:p>
            <a:pPr>
              <a:spcBef>
                <a:spcPct val="0"/>
              </a:spcBef>
              <a:buFontTx/>
              <a:buNone/>
            </a:pPr>
            <a:r>
              <a:rPr lang="fr-FR" altLang="fr-FR" sz="1400" b="1"/>
              <a:t>NON CAC40</a:t>
            </a:r>
          </a:p>
        </p:txBody>
      </p:sp>
      <p:cxnSp>
        <p:nvCxnSpPr>
          <p:cNvPr id="55332" name="Connecteur droit avec flèche 46"/>
          <p:cNvCxnSpPr>
            <a:cxnSpLocks noChangeShapeType="1"/>
          </p:cNvCxnSpPr>
          <p:nvPr/>
        </p:nvCxnSpPr>
        <p:spPr bwMode="auto">
          <a:xfrm flipV="1">
            <a:off x="4489450" y="5451872"/>
            <a:ext cx="82550" cy="3556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333" name="Rectangle 58"/>
          <p:cNvSpPr>
            <a:spLocks noChangeArrowheads="1"/>
          </p:cNvSpPr>
          <p:nvPr/>
        </p:nvSpPr>
        <p:spPr bwMode="auto">
          <a:xfrm>
            <a:off x="4025900" y="1064022"/>
            <a:ext cx="1068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b="1"/>
              <a:t>CAC 40</a:t>
            </a:r>
          </a:p>
        </p:txBody>
      </p:sp>
      <p:sp>
        <p:nvSpPr>
          <p:cNvPr id="39" name="Espace réservé du pied de page 3"/>
          <p:cNvSpPr txBox="1">
            <a:spLocks/>
          </p:cNvSpPr>
          <p:nvPr/>
        </p:nvSpPr>
        <p:spPr>
          <a:xfrm>
            <a:off x="685800" y="6172200"/>
            <a:ext cx="8534400" cy="533400"/>
          </a:xfrm>
          <a:prstGeom prst="rect">
            <a:avLst/>
          </a:prstGeom>
          <a:noFill/>
        </p:spPr>
        <p:txBody>
          <a:bodyPr/>
          <a:lstStyle>
            <a:defPPr>
              <a:defRPr lang="en-GB"/>
            </a:defPPr>
            <a:lvl1pPr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9pPr>
          </a:lstStyle>
          <a:p>
            <a:pPr algn="ctr">
              <a:spcBef>
                <a:spcPct val="0"/>
              </a:spcBef>
              <a:buFontTx/>
              <a:buNone/>
            </a:pPr>
            <a:r>
              <a:rPr lang="fr-FR" altLang="fr-FR" sz="900" dirty="0" smtClean="0">
                <a:solidFill>
                  <a:srgbClr val="0000FF"/>
                </a:solidFill>
              </a:rPr>
              <a:t>Reproduction interdite sans autorisation Copyright Gouvernance</a:t>
            </a:r>
            <a:r>
              <a:rPr lang="fr-FR" altLang="fr-FR" sz="900" dirty="0" smtClean="0"/>
              <a:t> </a:t>
            </a:r>
            <a:r>
              <a:rPr lang="fr-FR" altLang="fr-FR" sz="900" dirty="0" smtClean="0">
                <a:solidFill>
                  <a:schemeClr val="bg2"/>
                </a:solidFill>
              </a:rPr>
              <a:t>&amp;</a:t>
            </a:r>
            <a:r>
              <a:rPr lang="fr-FR" altLang="fr-FR" sz="900" dirty="0" smtClean="0"/>
              <a:t> </a:t>
            </a:r>
            <a:r>
              <a:rPr lang="fr-FR" altLang="fr-FR" sz="900" dirty="0" smtClean="0">
                <a:solidFill>
                  <a:srgbClr val="0000FF"/>
                </a:solidFill>
              </a:rPr>
              <a:t>Structures</a:t>
            </a:r>
          </a:p>
          <a:p>
            <a:pPr algn="ctr">
              <a:spcBef>
                <a:spcPct val="0"/>
              </a:spcBef>
              <a:buFontTx/>
              <a:buNone/>
            </a:pPr>
            <a:r>
              <a:rPr lang="fr-FR" altLang="fr-FR" sz="900" dirty="0" smtClean="0"/>
              <a:t> MAJ 7 Janvier 2015</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p:cNvSpPr>
            <a:spLocks noGrp="1"/>
          </p:cNvSpPr>
          <p:nvPr>
            <p:ph type="title"/>
          </p:nvPr>
        </p:nvSpPr>
        <p:spPr>
          <a:xfrm>
            <a:off x="642938" y="0"/>
            <a:ext cx="8420100" cy="1143000"/>
          </a:xfrm>
        </p:spPr>
        <p:txBody>
          <a:bodyPr/>
          <a:lstStyle/>
          <a:p>
            <a:r>
              <a:rPr lang="fr-FR" altLang="fr-FR" b="1" dirty="0" smtClean="0">
                <a:solidFill>
                  <a:srgbClr val="0000FF"/>
                </a:solidFill>
              </a:rPr>
              <a:t>MOUVEMENTS GLOBAUX DE JUIN 2013 A JUIN 2014</a:t>
            </a:r>
          </a:p>
        </p:txBody>
      </p:sp>
      <p:sp>
        <p:nvSpPr>
          <p:cNvPr id="50180" name="ZoneTexte 3"/>
          <p:cNvSpPr txBox="1">
            <a:spLocks noChangeArrowheads="1"/>
          </p:cNvSpPr>
          <p:nvPr/>
        </p:nvSpPr>
        <p:spPr bwMode="auto">
          <a:xfrm>
            <a:off x="4852988" y="3719513"/>
            <a:ext cx="19669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fr-FR" altLang="fr-FR" sz="2400"/>
              <a:t>Près de 20 %</a:t>
            </a:r>
          </a:p>
          <a:p>
            <a:pPr algn="ctr">
              <a:spcBef>
                <a:spcPct val="0"/>
              </a:spcBef>
              <a:buFontTx/>
              <a:buNone/>
            </a:pPr>
            <a:endParaRPr lang="fr-FR" altLang="fr-FR" sz="2400"/>
          </a:p>
          <a:p>
            <a:pPr algn="ctr">
              <a:spcBef>
                <a:spcPct val="0"/>
              </a:spcBef>
              <a:buFontTx/>
              <a:buNone/>
            </a:pPr>
            <a:r>
              <a:rPr lang="fr-FR" altLang="fr-FR" sz="2400"/>
              <a:t> 10 %</a:t>
            </a:r>
          </a:p>
        </p:txBody>
      </p:sp>
      <p:sp>
        <p:nvSpPr>
          <p:cNvPr id="50181" name="Flèche vers le bas 4"/>
          <p:cNvSpPr>
            <a:spLocks noChangeArrowheads="1"/>
          </p:cNvSpPr>
          <p:nvPr/>
        </p:nvSpPr>
        <p:spPr bwMode="auto">
          <a:xfrm flipH="1" flipV="1">
            <a:off x="5097463" y="3178175"/>
            <a:ext cx="268287" cy="504825"/>
          </a:xfrm>
          <a:prstGeom prst="downArrow">
            <a:avLst>
              <a:gd name="adj1" fmla="val 50000"/>
              <a:gd name="adj2" fmla="val 50082"/>
            </a:avLst>
          </a:prstGeom>
          <a:solidFill>
            <a:schemeClr val="accent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2400"/>
          </a:p>
        </p:txBody>
      </p:sp>
      <p:sp>
        <p:nvSpPr>
          <p:cNvPr id="50182" name="Flèche vers le bas 7"/>
          <p:cNvSpPr>
            <a:spLocks noChangeArrowheads="1"/>
          </p:cNvSpPr>
          <p:nvPr/>
        </p:nvSpPr>
        <p:spPr bwMode="auto">
          <a:xfrm flipH="1" flipV="1">
            <a:off x="6248400" y="3216275"/>
            <a:ext cx="268288" cy="503238"/>
          </a:xfrm>
          <a:prstGeom prst="downArrow">
            <a:avLst>
              <a:gd name="adj1" fmla="val 50000"/>
              <a:gd name="adj2" fmla="val 49924"/>
            </a:avLst>
          </a:prstGeom>
          <a:solidFill>
            <a:schemeClr val="accent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2400"/>
          </a:p>
        </p:txBody>
      </p:sp>
      <p:cxnSp>
        <p:nvCxnSpPr>
          <p:cNvPr id="50183" name="Connecteur droit avec flèche 14"/>
          <p:cNvCxnSpPr>
            <a:cxnSpLocks noChangeShapeType="1"/>
          </p:cNvCxnSpPr>
          <p:nvPr/>
        </p:nvCxnSpPr>
        <p:spPr bwMode="auto">
          <a:xfrm flipV="1">
            <a:off x="6383338" y="3071813"/>
            <a:ext cx="1377950" cy="1520825"/>
          </a:xfrm>
          <a:prstGeom prst="straightConnector1">
            <a:avLst/>
          </a:prstGeom>
          <a:noFill/>
          <a:ln w="38100" algn="ctr">
            <a:solidFill>
              <a:srgbClr val="FF3399"/>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84" name="Connecteur droit avec flèche 19"/>
          <p:cNvCxnSpPr>
            <a:cxnSpLocks noChangeShapeType="1"/>
          </p:cNvCxnSpPr>
          <p:nvPr/>
        </p:nvCxnSpPr>
        <p:spPr bwMode="auto">
          <a:xfrm flipH="1" flipV="1">
            <a:off x="3883025" y="3216275"/>
            <a:ext cx="1214438" cy="1376363"/>
          </a:xfrm>
          <a:prstGeom prst="straightConnector1">
            <a:avLst/>
          </a:prstGeom>
          <a:noFill/>
          <a:ln w="38100" algn="ctr">
            <a:solidFill>
              <a:srgbClr val="FF3399"/>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185" name="ZoneTexte 20"/>
          <p:cNvSpPr txBox="1">
            <a:spLocks noChangeArrowheads="1"/>
          </p:cNvSpPr>
          <p:nvPr/>
        </p:nvSpPr>
        <p:spPr bwMode="auto">
          <a:xfrm>
            <a:off x="1722438" y="4959350"/>
            <a:ext cx="6750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800"/>
              <a:t>Note: Certaines administratrices figurent dans plusieurs compartiments</a:t>
            </a:r>
          </a:p>
        </p:txBody>
      </p:sp>
      <p:pic>
        <p:nvPicPr>
          <p:cNvPr id="501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313" y="1093788"/>
            <a:ext cx="8315325"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Espace réservé du pied de page 3"/>
          <p:cNvSpPr txBox="1">
            <a:spLocks/>
          </p:cNvSpPr>
          <p:nvPr/>
        </p:nvSpPr>
        <p:spPr>
          <a:xfrm>
            <a:off x="685800" y="6172200"/>
            <a:ext cx="8534400" cy="533400"/>
          </a:xfrm>
          <a:prstGeom prst="rect">
            <a:avLst/>
          </a:prstGeom>
          <a:noFill/>
        </p:spPr>
        <p:txBody>
          <a:bodyPr/>
          <a:lstStyle>
            <a:defPPr>
              <a:defRPr lang="en-GB"/>
            </a:defPPr>
            <a:lvl1pPr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9pPr>
          </a:lstStyle>
          <a:p>
            <a:pPr algn="ctr">
              <a:spcBef>
                <a:spcPct val="0"/>
              </a:spcBef>
              <a:buFontTx/>
              <a:buNone/>
            </a:pPr>
            <a:r>
              <a:rPr lang="fr-FR" altLang="fr-FR" sz="900" dirty="0" smtClean="0">
                <a:solidFill>
                  <a:srgbClr val="0000FF"/>
                </a:solidFill>
              </a:rPr>
              <a:t>Reproduction interdite sans autorisation Copyright Gouvernance</a:t>
            </a:r>
            <a:r>
              <a:rPr lang="fr-FR" altLang="fr-FR" sz="900" dirty="0" smtClean="0"/>
              <a:t> </a:t>
            </a:r>
            <a:r>
              <a:rPr lang="fr-FR" altLang="fr-FR" sz="900" dirty="0" smtClean="0">
                <a:solidFill>
                  <a:schemeClr val="bg2"/>
                </a:solidFill>
              </a:rPr>
              <a:t>&amp;</a:t>
            </a:r>
            <a:r>
              <a:rPr lang="fr-FR" altLang="fr-FR" sz="900" dirty="0" smtClean="0"/>
              <a:t> </a:t>
            </a:r>
            <a:r>
              <a:rPr lang="fr-FR" altLang="fr-FR" sz="900" dirty="0" smtClean="0">
                <a:solidFill>
                  <a:srgbClr val="0000FF"/>
                </a:solidFill>
              </a:rPr>
              <a:t>Structures</a:t>
            </a:r>
          </a:p>
          <a:p>
            <a:pPr algn="ctr">
              <a:spcBef>
                <a:spcPct val="0"/>
              </a:spcBef>
              <a:buFontTx/>
              <a:buNone/>
            </a:pPr>
            <a:r>
              <a:rPr lang="fr-FR" altLang="fr-FR" sz="900" dirty="0" smtClean="0"/>
              <a:t> MAJ 7 Janvier 2015</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325" y="546893"/>
            <a:ext cx="5505450" cy="331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3" name="Rectangle 2"/>
          <p:cNvSpPr>
            <a:spLocks noGrp="1" noChangeArrowheads="1"/>
          </p:cNvSpPr>
          <p:nvPr>
            <p:ph type="title"/>
          </p:nvPr>
        </p:nvSpPr>
        <p:spPr>
          <a:xfrm>
            <a:off x="731838" y="37306"/>
            <a:ext cx="8667750" cy="457200"/>
          </a:xfrm>
        </p:spPr>
        <p:txBody>
          <a:bodyPr/>
          <a:lstStyle/>
          <a:p>
            <a:r>
              <a:rPr lang="fr-FR" altLang="fr-FR" sz="2000" b="1" dirty="0" smtClean="0">
                <a:solidFill>
                  <a:srgbClr val="0000FF"/>
                </a:solidFill>
              </a:rPr>
              <a:t>NOMBRE DE FEMMES DANS UN CONSEIL</a:t>
            </a:r>
          </a:p>
        </p:txBody>
      </p:sp>
      <p:sp>
        <p:nvSpPr>
          <p:cNvPr id="56324" name="ZoneTexte 1"/>
          <p:cNvSpPr txBox="1">
            <a:spLocks noChangeArrowheads="1"/>
          </p:cNvSpPr>
          <p:nvPr/>
        </p:nvSpPr>
        <p:spPr bwMode="auto">
          <a:xfrm>
            <a:off x="849313" y="534193"/>
            <a:ext cx="12811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a:t>Pourcentages</a:t>
            </a:r>
          </a:p>
          <a:p>
            <a:pPr>
              <a:spcBef>
                <a:spcPct val="0"/>
              </a:spcBef>
              <a:buFontTx/>
              <a:buNone/>
            </a:pPr>
            <a:endParaRPr lang="fr-FR" altLang="fr-FR" sz="1800"/>
          </a:p>
        </p:txBody>
      </p:sp>
      <p:sp>
        <p:nvSpPr>
          <p:cNvPr id="56325" name="ZoneTexte 9"/>
          <p:cNvSpPr txBox="1">
            <a:spLocks noChangeArrowheads="1"/>
          </p:cNvSpPr>
          <p:nvPr/>
        </p:nvSpPr>
        <p:spPr bwMode="auto">
          <a:xfrm>
            <a:off x="6026150" y="3277393"/>
            <a:ext cx="183038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a:t>Nombre de </a:t>
            </a:r>
          </a:p>
          <a:p>
            <a:pPr>
              <a:spcBef>
                <a:spcPct val="0"/>
              </a:spcBef>
              <a:buFontTx/>
              <a:buNone/>
            </a:pPr>
            <a:r>
              <a:rPr lang="fr-FR" altLang="fr-FR" sz="1600"/>
              <a:t>femmes par Conseil</a:t>
            </a:r>
          </a:p>
          <a:p>
            <a:pPr>
              <a:spcBef>
                <a:spcPct val="0"/>
              </a:spcBef>
              <a:buFontTx/>
              <a:buNone/>
            </a:pPr>
            <a:endParaRPr lang="fr-FR" altLang="fr-FR" sz="1800"/>
          </a:p>
        </p:txBody>
      </p:sp>
      <p:pic>
        <p:nvPicPr>
          <p:cNvPr id="5632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6088" y="3998118"/>
            <a:ext cx="7212012" cy="206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du pied de page 3"/>
          <p:cNvSpPr txBox="1">
            <a:spLocks/>
          </p:cNvSpPr>
          <p:nvPr/>
        </p:nvSpPr>
        <p:spPr>
          <a:xfrm>
            <a:off x="685800" y="6172200"/>
            <a:ext cx="8534400" cy="533400"/>
          </a:xfrm>
          <a:prstGeom prst="rect">
            <a:avLst/>
          </a:prstGeom>
          <a:noFill/>
        </p:spPr>
        <p:txBody>
          <a:bodyPr/>
          <a:lstStyle>
            <a:defPPr>
              <a:defRPr lang="en-GB"/>
            </a:defPPr>
            <a:lvl1pPr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9pPr>
          </a:lstStyle>
          <a:p>
            <a:pPr algn="ctr">
              <a:spcBef>
                <a:spcPct val="0"/>
              </a:spcBef>
              <a:buFontTx/>
              <a:buNone/>
            </a:pPr>
            <a:r>
              <a:rPr lang="fr-FR" altLang="fr-FR" sz="900" dirty="0" smtClean="0">
                <a:solidFill>
                  <a:srgbClr val="0000FF"/>
                </a:solidFill>
              </a:rPr>
              <a:t>Reproduction interdite sans autorisation Copyright Gouvernance</a:t>
            </a:r>
            <a:r>
              <a:rPr lang="fr-FR" altLang="fr-FR" sz="900" dirty="0" smtClean="0"/>
              <a:t> </a:t>
            </a:r>
            <a:r>
              <a:rPr lang="fr-FR" altLang="fr-FR" sz="900" dirty="0" smtClean="0">
                <a:solidFill>
                  <a:schemeClr val="bg2"/>
                </a:solidFill>
              </a:rPr>
              <a:t>&amp;</a:t>
            </a:r>
            <a:r>
              <a:rPr lang="fr-FR" altLang="fr-FR" sz="900" dirty="0" smtClean="0"/>
              <a:t> </a:t>
            </a:r>
            <a:r>
              <a:rPr lang="fr-FR" altLang="fr-FR" sz="900" dirty="0" smtClean="0">
                <a:solidFill>
                  <a:srgbClr val="0000FF"/>
                </a:solidFill>
              </a:rPr>
              <a:t>Structures</a:t>
            </a:r>
          </a:p>
          <a:p>
            <a:pPr algn="ctr">
              <a:spcBef>
                <a:spcPct val="0"/>
              </a:spcBef>
              <a:buFontTx/>
              <a:buNone/>
            </a:pPr>
            <a:r>
              <a:rPr lang="fr-FR" altLang="fr-FR" sz="900" dirty="0" smtClean="0"/>
              <a:t> MAJ 7 Janvier 2015</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88" y="1520825"/>
            <a:ext cx="8526462"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7" name="Rectangle 2"/>
          <p:cNvSpPr>
            <a:spLocks noGrp="1" noChangeArrowheads="1"/>
          </p:cNvSpPr>
          <p:nvPr>
            <p:ph type="title"/>
          </p:nvPr>
        </p:nvSpPr>
        <p:spPr>
          <a:xfrm>
            <a:off x="838200" y="304800"/>
            <a:ext cx="8420100" cy="685800"/>
          </a:xfrm>
        </p:spPr>
        <p:txBody>
          <a:bodyPr/>
          <a:lstStyle/>
          <a:p>
            <a:r>
              <a:rPr lang="fr-FR" altLang="fr-FR" sz="2000" b="1" dirty="0" smtClean="0">
                <a:solidFill>
                  <a:srgbClr val="0000FF"/>
                </a:solidFill>
              </a:rPr>
              <a:t>% D’ADMINISTRATRICES SELON LES TYPES DE « BUSINESS »</a:t>
            </a:r>
          </a:p>
        </p:txBody>
      </p:sp>
      <p:cxnSp>
        <p:nvCxnSpPr>
          <p:cNvPr id="57349" name="Connecteur droit avec flèche 4"/>
          <p:cNvCxnSpPr>
            <a:cxnSpLocks noChangeShapeType="1"/>
          </p:cNvCxnSpPr>
          <p:nvPr/>
        </p:nvCxnSpPr>
        <p:spPr bwMode="auto">
          <a:xfrm flipV="1">
            <a:off x="4808538" y="3213100"/>
            <a:ext cx="3384550" cy="287338"/>
          </a:xfrm>
          <a:prstGeom prst="straightConnector1">
            <a:avLst/>
          </a:prstGeom>
          <a:noFill/>
          <a:ln w="38100" algn="ctr">
            <a:solidFill>
              <a:srgbClr val="00FF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Espace réservé du pied de page 3"/>
          <p:cNvSpPr txBox="1">
            <a:spLocks/>
          </p:cNvSpPr>
          <p:nvPr/>
        </p:nvSpPr>
        <p:spPr>
          <a:xfrm>
            <a:off x="685800" y="6172200"/>
            <a:ext cx="8534400" cy="533400"/>
          </a:xfrm>
          <a:prstGeom prst="rect">
            <a:avLst/>
          </a:prstGeom>
          <a:noFill/>
        </p:spPr>
        <p:txBody>
          <a:bodyPr/>
          <a:lstStyle>
            <a:defPPr>
              <a:defRPr lang="en-GB"/>
            </a:defPPr>
            <a:lvl1pPr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9pPr>
          </a:lstStyle>
          <a:p>
            <a:pPr algn="ctr">
              <a:spcBef>
                <a:spcPct val="0"/>
              </a:spcBef>
              <a:buFontTx/>
              <a:buNone/>
            </a:pPr>
            <a:r>
              <a:rPr lang="fr-FR" altLang="fr-FR" sz="900" dirty="0" smtClean="0">
                <a:solidFill>
                  <a:srgbClr val="0000FF"/>
                </a:solidFill>
              </a:rPr>
              <a:t>Reproduction interdite sans autorisation Copyright Gouvernance</a:t>
            </a:r>
            <a:r>
              <a:rPr lang="fr-FR" altLang="fr-FR" sz="900" dirty="0" smtClean="0"/>
              <a:t> </a:t>
            </a:r>
            <a:r>
              <a:rPr lang="fr-FR" altLang="fr-FR" sz="900" dirty="0" smtClean="0">
                <a:solidFill>
                  <a:schemeClr val="bg2"/>
                </a:solidFill>
              </a:rPr>
              <a:t>&amp;</a:t>
            </a:r>
            <a:r>
              <a:rPr lang="fr-FR" altLang="fr-FR" sz="900" dirty="0" smtClean="0"/>
              <a:t> </a:t>
            </a:r>
            <a:r>
              <a:rPr lang="fr-FR" altLang="fr-FR" sz="900" dirty="0" smtClean="0">
                <a:solidFill>
                  <a:srgbClr val="0000FF"/>
                </a:solidFill>
              </a:rPr>
              <a:t>Structures</a:t>
            </a:r>
          </a:p>
          <a:p>
            <a:pPr algn="ctr">
              <a:spcBef>
                <a:spcPct val="0"/>
              </a:spcBef>
              <a:buFontTx/>
              <a:buNone/>
            </a:pPr>
            <a:r>
              <a:rPr lang="fr-FR" altLang="fr-FR" sz="900" dirty="0" smtClean="0"/>
              <a:t> MAJ 7 Janvier 2015</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title"/>
          </p:nvPr>
        </p:nvSpPr>
        <p:spPr>
          <a:xfrm>
            <a:off x="762000" y="304800"/>
            <a:ext cx="8401050" cy="457200"/>
          </a:xfrm>
          <a:noFill/>
        </p:spPr>
        <p:txBody>
          <a:bodyPr/>
          <a:lstStyle/>
          <a:p>
            <a:r>
              <a:rPr lang="fr-FR" altLang="fr-FR" sz="2000" b="1" dirty="0" smtClean="0">
                <a:solidFill>
                  <a:srgbClr val="0000FF"/>
                </a:solidFill>
              </a:rPr>
              <a:t>% D’ADMINISTRATRICES SELON LE TYPE D’ACTIVITÉ</a:t>
            </a:r>
          </a:p>
        </p:txBody>
      </p:sp>
      <p:pic>
        <p:nvPicPr>
          <p:cNvPr id="583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613" y="1511300"/>
            <a:ext cx="7721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pied de page 3"/>
          <p:cNvSpPr txBox="1">
            <a:spLocks/>
          </p:cNvSpPr>
          <p:nvPr/>
        </p:nvSpPr>
        <p:spPr>
          <a:xfrm>
            <a:off x="685800" y="6172200"/>
            <a:ext cx="8534400" cy="533400"/>
          </a:xfrm>
          <a:prstGeom prst="rect">
            <a:avLst/>
          </a:prstGeom>
          <a:noFill/>
        </p:spPr>
        <p:txBody>
          <a:bodyPr/>
          <a:lstStyle>
            <a:defPPr>
              <a:defRPr lang="en-GB"/>
            </a:defPPr>
            <a:lvl1pPr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9pPr>
          </a:lstStyle>
          <a:p>
            <a:pPr algn="ctr">
              <a:spcBef>
                <a:spcPct val="0"/>
              </a:spcBef>
              <a:buFontTx/>
              <a:buNone/>
            </a:pPr>
            <a:r>
              <a:rPr lang="fr-FR" altLang="fr-FR" sz="900" dirty="0" smtClean="0">
                <a:solidFill>
                  <a:srgbClr val="0000FF"/>
                </a:solidFill>
              </a:rPr>
              <a:t>Reproduction interdite sans autorisation Copyright Gouvernance</a:t>
            </a:r>
            <a:r>
              <a:rPr lang="fr-FR" altLang="fr-FR" sz="900" dirty="0" smtClean="0"/>
              <a:t> </a:t>
            </a:r>
            <a:r>
              <a:rPr lang="fr-FR" altLang="fr-FR" sz="900" dirty="0" smtClean="0">
                <a:solidFill>
                  <a:schemeClr val="bg2"/>
                </a:solidFill>
              </a:rPr>
              <a:t>&amp;</a:t>
            </a:r>
            <a:r>
              <a:rPr lang="fr-FR" altLang="fr-FR" sz="900" dirty="0" smtClean="0"/>
              <a:t> </a:t>
            </a:r>
            <a:r>
              <a:rPr lang="fr-FR" altLang="fr-FR" sz="900" dirty="0" smtClean="0">
                <a:solidFill>
                  <a:srgbClr val="0000FF"/>
                </a:solidFill>
              </a:rPr>
              <a:t>Structures</a:t>
            </a:r>
          </a:p>
          <a:p>
            <a:pPr algn="ctr">
              <a:spcBef>
                <a:spcPct val="0"/>
              </a:spcBef>
              <a:buFontTx/>
              <a:buNone/>
            </a:pPr>
            <a:r>
              <a:rPr lang="fr-FR" altLang="fr-FR" sz="900" dirty="0" smtClean="0"/>
              <a:t> MAJ 7 Janvier 2015</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2" name="Rectangle 5"/>
          <p:cNvSpPr>
            <a:spLocks noChangeArrowheads="1"/>
          </p:cNvSpPr>
          <p:nvPr/>
        </p:nvSpPr>
        <p:spPr bwMode="auto">
          <a:xfrm>
            <a:off x="2865438" y="260648"/>
            <a:ext cx="495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2400" b="1" dirty="0">
                <a:solidFill>
                  <a:srgbClr val="0000FF"/>
                </a:solidFill>
              </a:rPr>
              <a:t>CUMULARDES ? </a:t>
            </a:r>
            <a:r>
              <a:rPr lang="fr-FR" altLang="fr-FR" sz="2400" b="1" dirty="0" smtClean="0">
                <a:solidFill>
                  <a:srgbClr val="0000FF"/>
                </a:solidFill>
              </a:rPr>
              <a:t>…… NON </a:t>
            </a:r>
            <a:endParaRPr lang="fr-FR" altLang="fr-FR" sz="2400" dirty="0">
              <a:solidFill>
                <a:srgbClr val="0000FF"/>
              </a:solidFill>
            </a:endParaRPr>
          </a:p>
        </p:txBody>
      </p:sp>
      <p:sp>
        <p:nvSpPr>
          <p:cNvPr id="2" name="ZoneTexte 1"/>
          <p:cNvSpPr txBox="1"/>
          <p:nvPr/>
        </p:nvSpPr>
        <p:spPr>
          <a:xfrm>
            <a:off x="1441737" y="4957717"/>
            <a:ext cx="6747360" cy="1077218"/>
          </a:xfrm>
          <a:prstGeom prst="rect">
            <a:avLst/>
          </a:prstGeom>
          <a:noFill/>
        </p:spPr>
        <p:txBody>
          <a:bodyPr wrap="none" rtlCol="0">
            <a:spAutoFit/>
          </a:bodyPr>
          <a:lstStyle/>
          <a:p>
            <a:r>
              <a:rPr lang="fr-FR" sz="1600" dirty="0" smtClean="0"/>
              <a:t>Remarque:</a:t>
            </a:r>
          </a:p>
          <a:p>
            <a:r>
              <a:rPr lang="fr-FR" sz="1600" dirty="0" smtClean="0"/>
              <a:t>Pour cette seule étude des cumuls au sein de toutes les sociétés de l’échantillon,</a:t>
            </a:r>
          </a:p>
          <a:p>
            <a:r>
              <a:rPr lang="fr-FR" sz="1600" dirty="0" smtClean="0"/>
              <a:t>quand une administratrice détient des postes dans plusieurs compartiments,</a:t>
            </a:r>
          </a:p>
          <a:p>
            <a:r>
              <a:rPr lang="fr-FR" sz="1600" dirty="0" smtClean="0"/>
              <a:t>elle est classée dans le compartiment de la capitalisation la plus élevée</a:t>
            </a:r>
            <a:endParaRPr lang="fr-FR" sz="1600" dirty="0"/>
          </a:p>
        </p:txBody>
      </p:sp>
      <p:cxnSp>
        <p:nvCxnSpPr>
          <p:cNvPr id="22" name="Connecteur droit avec flèche 24"/>
          <p:cNvCxnSpPr>
            <a:cxnSpLocks noChangeShapeType="1"/>
          </p:cNvCxnSpPr>
          <p:nvPr/>
        </p:nvCxnSpPr>
        <p:spPr bwMode="auto">
          <a:xfrm flipH="1">
            <a:off x="6550224" y="2608263"/>
            <a:ext cx="183356" cy="997892"/>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Connecteur droit avec flèche 24"/>
          <p:cNvCxnSpPr>
            <a:cxnSpLocks noChangeShapeType="1"/>
          </p:cNvCxnSpPr>
          <p:nvPr/>
        </p:nvCxnSpPr>
        <p:spPr bwMode="auto">
          <a:xfrm>
            <a:off x="6984604" y="2608263"/>
            <a:ext cx="0" cy="997892"/>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9064" y="1430334"/>
            <a:ext cx="3888432" cy="287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6764206" y="4334023"/>
            <a:ext cx="2653290" cy="369332"/>
          </a:xfrm>
          <a:prstGeom prst="rect">
            <a:avLst/>
          </a:prstGeom>
          <a:noFill/>
        </p:spPr>
        <p:txBody>
          <a:bodyPr wrap="none" rtlCol="0">
            <a:spAutoFit/>
          </a:bodyPr>
          <a:lstStyle/>
          <a:p>
            <a:r>
              <a:rPr lang="fr-FR" sz="1800" dirty="0" smtClean="0"/>
              <a:t>Nombre de postes occupés</a:t>
            </a:r>
            <a:endParaRPr lang="fr-FR" sz="1800" dirty="0"/>
          </a:p>
        </p:txBody>
      </p:sp>
      <p:sp>
        <p:nvSpPr>
          <p:cNvPr id="14" name="ZoneTexte 13"/>
          <p:cNvSpPr txBox="1"/>
          <p:nvPr/>
        </p:nvSpPr>
        <p:spPr>
          <a:xfrm>
            <a:off x="5529064" y="1851829"/>
            <a:ext cx="928459" cy="1754326"/>
          </a:xfrm>
          <a:prstGeom prst="rect">
            <a:avLst/>
          </a:prstGeom>
          <a:noFill/>
        </p:spPr>
        <p:txBody>
          <a:bodyPr wrap="none" rtlCol="0">
            <a:spAutoFit/>
          </a:bodyPr>
          <a:lstStyle/>
          <a:p>
            <a:r>
              <a:rPr lang="fr-FR" sz="1800" dirty="0" smtClean="0"/>
              <a:t>%</a:t>
            </a:r>
          </a:p>
          <a:p>
            <a:r>
              <a:rPr lang="fr-FR" sz="1800" dirty="0" smtClean="0"/>
              <a:t>de</a:t>
            </a:r>
          </a:p>
          <a:p>
            <a:r>
              <a:rPr lang="fr-FR" sz="1800" dirty="0" smtClean="0"/>
              <a:t>femmes</a:t>
            </a:r>
          </a:p>
          <a:p>
            <a:r>
              <a:rPr lang="fr-FR" sz="1800" dirty="0" smtClean="0"/>
              <a:t>sur le</a:t>
            </a:r>
          </a:p>
          <a:p>
            <a:r>
              <a:rPr lang="fr-FR" sz="1800" dirty="0" smtClean="0"/>
              <a:t>total de </a:t>
            </a:r>
          </a:p>
          <a:p>
            <a:r>
              <a:rPr lang="fr-FR" sz="1800" dirty="0" smtClean="0"/>
              <a:t>femmes</a:t>
            </a:r>
            <a:endParaRPr lang="fr-FR" sz="1800"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98" y="1767424"/>
            <a:ext cx="3731779" cy="22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Espace réservé du pied de page 3"/>
          <p:cNvSpPr txBox="1">
            <a:spLocks/>
          </p:cNvSpPr>
          <p:nvPr/>
        </p:nvSpPr>
        <p:spPr>
          <a:xfrm>
            <a:off x="685800" y="6172200"/>
            <a:ext cx="8534400" cy="533400"/>
          </a:xfrm>
          <a:prstGeom prst="rect">
            <a:avLst/>
          </a:prstGeom>
          <a:noFill/>
        </p:spPr>
        <p:txBody>
          <a:bodyPr/>
          <a:lstStyle>
            <a:defPPr>
              <a:defRPr lang="en-GB"/>
            </a:defPPr>
            <a:lvl1pPr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9pPr>
          </a:lstStyle>
          <a:p>
            <a:pPr algn="ctr">
              <a:spcBef>
                <a:spcPct val="0"/>
              </a:spcBef>
              <a:buFontTx/>
              <a:buNone/>
            </a:pPr>
            <a:r>
              <a:rPr lang="fr-FR" altLang="fr-FR" sz="900" dirty="0" smtClean="0">
                <a:solidFill>
                  <a:srgbClr val="0000FF"/>
                </a:solidFill>
              </a:rPr>
              <a:t>Reproduction interdite sans autorisation Copyright Gouvernance</a:t>
            </a:r>
            <a:r>
              <a:rPr lang="fr-FR" altLang="fr-FR" sz="900" dirty="0" smtClean="0"/>
              <a:t> </a:t>
            </a:r>
            <a:r>
              <a:rPr lang="fr-FR" altLang="fr-FR" sz="900" dirty="0" smtClean="0">
                <a:solidFill>
                  <a:schemeClr val="bg2"/>
                </a:solidFill>
              </a:rPr>
              <a:t>&amp;</a:t>
            </a:r>
            <a:r>
              <a:rPr lang="fr-FR" altLang="fr-FR" sz="900" dirty="0" smtClean="0"/>
              <a:t> </a:t>
            </a:r>
            <a:r>
              <a:rPr lang="fr-FR" altLang="fr-FR" sz="900" dirty="0" smtClean="0">
                <a:solidFill>
                  <a:srgbClr val="0000FF"/>
                </a:solidFill>
              </a:rPr>
              <a:t>Structures</a:t>
            </a:r>
          </a:p>
          <a:p>
            <a:pPr algn="ctr">
              <a:spcBef>
                <a:spcPct val="0"/>
              </a:spcBef>
              <a:buFontTx/>
              <a:buNone/>
            </a:pPr>
            <a:r>
              <a:rPr lang="fr-FR" altLang="fr-FR" sz="900" dirty="0" smtClean="0"/>
              <a:t> MAJ 7 Janvier 2015</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7116" y="836712"/>
            <a:ext cx="8420100" cy="1143000"/>
          </a:xfrm>
        </p:spPr>
        <p:txBody>
          <a:bodyPr/>
          <a:lstStyle/>
          <a:p>
            <a:pPr algn="l">
              <a:defRPr/>
            </a:pPr>
            <a:r>
              <a:rPr lang="fr-FR" dirty="0" smtClean="0">
                <a:solidFill>
                  <a:schemeClr val="accent2">
                    <a:lumMod val="75000"/>
                  </a:schemeClr>
                </a:solidFill>
              </a:rPr>
              <a:t>Les frais de Gouvernance &amp; Structures pour réaliser  l’étude 2013 présentée ci-après ont pu être partiellement couverts par le soutien des partenaires  suivants:</a:t>
            </a:r>
            <a:br>
              <a:rPr lang="fr-FR" dirty="0" smtClean="0">
                <a:solidFill>
                  <a:schemeClr val="accent2">
                    <a:lumMod val="75000"/>
                  </a:schemeClr>
                </a:solidFill>
              </a:rPr>
            </a:br>
            <a:endParaRPr lang="fr-FR" dirty="0">
              <a:solidFill>
                <a:schemeClr val="accent2">
                  <a:lumMod val="75000"/>
                </a:schemeClr>
              </a:solidFill>
            </a:endParaRPr>
          </a:p>
        </p:txBody>
      </p:sp>
      <p:sp>
        <p:nvSpPr>
          <p:cNvPr id="3" name="Espace réservé du contenu 2"/>
          <p:cNvSpPr>
            <a:spLocks noGrp="1"/>
          </p:cNvSpPr>
          <p:nvPr>
            <p:ph idx="1"/>
          </p:nvPr>
        </p:nvSpPr>
        <p:spPr>
          <a:xfrm>
            <a:off x="560388" y="2205038"/>
            <a:ext cx="8712200" cy="3962400"/>
          </a:xfrm>
        </p:spPr>
        <p:txBody>
          <a:bodyPr/>
          <a:lstStyle/>
          <a:p>
            <a:pPr>
              <a:defRPr/>
            </a:pPr>
            <a:r>
              <a:rPr lang="fr-FR" dirty="0" smtClean="0"/>
              <a:t>Caisse des Dépôts </a:t>
            </a:r>
          </a:p>
          <a:p>
            <a:pPr>
              <a:defRPr/>
            </a:pPr>
            <a:r>
              <a:rPr lang="fr-FR" dirty="0" smtClean="0"/>
              <a:t>La Fédération des Femmes administrateurs</a:t>
            </a:r>
          </a:p>
          <a:p>
            <a:pPr>
              <a:defRPr/>
            </a:pPr>
            <a:r>
              <a:rPr lang="fr-FR" dirty="0"/>
              <a:t>VIVENDI</a:t>
            </a:r>
          </a:p>
          <a:p>
            <a:pPr>
              <a:defRPr/>
            </a:pPr>
            <a:r>
              <a:rPr lang="fr-FR" dirty="0" smtClean="0"/>
              <a:t>Monsieur. Bertrand Collomb (ex Président de l’</a:t>
            </a:r>
            <a:r>
              <a:rPr lang="fr-FR" dirty="0" err="1" smtClean="0"/>
              <a:t>AFEP</a:t>
            </a:r>
            <a:r>
              <a:rPr lang="fr-FR" dirty="0" smtClean="0"/>
              <a:t> et de Lafarge)</a:t>
            </a:r>
          </a:p>
          <a:p>
            <a:pPr>
              <a:defRPr/>
            </a:pPr>
            <a:r>
              <a:rPr lang="fr-FR" dirty="0" smtClean="0"/>
              <a:t>GDF Suez</a:t>
            </a:r>
          </a:p>
          <a:p>
            <a:pPr>
              <a:defRPr/>
            </a:pPr>
            <a:r>
              <a:rPr lang="fr-FR" dirty="0" smtClean="0"/>
              <a:t>Cercle des Administrateurs (</a:t>
            </a:r>
            <a:r>
              <a:rPr lang="fr-FR" dirty="0" err="1" smtClean="0"/>
              <a:t>Alumni</a:t>
            </a:r>
            <a:r>
              <a:rPr lang="fr-FR" dirty="0" smtClean="0"/>
              <a:t> </a:t>
            </a:r>
            <a:r>
              <a:rPr lang="fr-FR" dirty="0" err="1" smtClean="0"/>
              <a:t>INSEAD,Wharton</a:t>
            </a:r>
            <a:r>
              <a:rPr lang="fr-FR" dirty="0" smtClean="0"/>
              <a:t>,..) sur son Fonds de Dotation </a:t>
            </a:r>
            <a:r>
              <a:rPr lang="fr-FR" dirty="0" err="1" smtClean="0"/>
              <a:t>Gubernatio</a:t>
            </a:r>
            <a:endParaRPr lang="fr-FR" dirty="0" smtClean="0"/>
          </a:p>
          <a:p>
            <a:pPr>
              <a:defRPr/>
            </a:pPr>
            <a:r>
              <a:rPr lang="fr-FR" dirty="0" smtClean="0"/>
              <a:t>EURONEXT</a:t>
            </a:r>
          </a:p>
          <a:p>
            <a:pPr>
              <a:defRPr/>
            </a:pPr>
            <a:endParaRPr lang="fr-FR" sz="2400" dirty="0" smtClean="0"/>
          </a:p>
          <a:p>
            <a:pPr marL="0" indent="0">
              <a:buFontTx/>
              <a:buNone/>
              <a:defRPr/>
            </a:pPr>
            <a:r>
              <a:rPr lang="fr-FR" sz="2400" b="1" dirty="0" smtClean="0">
                <a:solidFill>
                  <a:srgbClr val="FF0000"/>
                </a:solidFill>
              </a:rPr>
              <a:t>Gouvernance &amp; Structures les en remercie ici très vivement</a:t>
            </a:r>
            <a:endParaRPr lang="fr-FR" sz="2400" b="1" dirty="0">
              <a:solidFill>
                <a:srgbClr val="FF0000"/>
              </a:solidFill>
            </a:endParaRPr>
          </a:p>
        </p:txBody>
      </p:sp>
      <p:sp>
        <p:nvSpPr>
          <p:cNvPr id="6" name="Espace réservé du pied de page 3"/>
          <p:cNvSpPr txBox="1">
            <a:spLocks/>
          </p:cNvSpPr>
          <p:nvPr/>
        </p:nvSpPr>
        <p:spPr>
          <a:xfrm>
            <a:off x="685800" y="6172200"/>
            <a:ext cx="8534400" cy="533400"/>
          </a:xfrm>
          <a:prstGeom prst="rect">
            <a:avLst/>
          </a:prstGeom>
          <a:noFill/>
        </p:spPr>
        <p:txBody>
          <a:bodyPr/>
          <a:lstStyle>
            <a:defPPr>
              <a:defRPr lang="en-GB"/>
            </a:defPPr>
            <a:lvl1pPr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9pPr>
          </a:lstStyle>
          <a:p>
            <a:pPr algn="ctr">
              <a:spcBef>
                <a:spcPct val="0"/>
              </a:spcBef>
              <a:buFontTx/>
              <a:buNone/>
            </a:pPr>
            <a:r>
              <a:rPr lang="fr-FR" altLang="fr-FR" sz="900" dirty="0" smtClean="0">
                <a:solidFill>
                  <a:srgbClr val="0000FF"/>
                </a:solidFill>
              </a:rPr>
              <a:t>Reproduction interdite sans autorisation Copyright Gouvernance</a:t>
            </a:r>
            <a:r>
              <a:rPr lang="fr-FR" altLang="fr-FR" sz="900" dirty="0" smtClean="0"/>
              <a:t> </a:t>
            </a:r>
            <a:r>
              <a:rPr lang="fr-FR" altLang="fr-FR" sz="900" dirty="0" smtClean="0">
                <a:solidFill>
                  <a:schemeClr val="bg2"/>
                </a:solidFill>
              </a:rPr>
              <a:t>&amp;</a:t>
            </a:r>
            <a:r>
              <a:rPr lang="fr-FR" altLang="fr-FR" sz="900" dirty="0" smtClean="0"/>
              <a:t> </a:t>
            </a:r>
            <a:r>
              <a:rPr lang="fr-FR" altLang="fr-FR" sz="900" dirty="0" smtClean="0">
                <a:solidFill>
                  <a:srgbClr val="0000FF"/>
                </a:solidFill>
              </a:rPr>
              <a:t>Structures</a:t>
            </a:r>
          </a:p>
          <a:p>
            <a:pPr algn="ctr">
              <a:spcBef>
                <a:spcPct val="0"/>
              </a:spcBef>
              <a:buFontTx/>
              <a:buNone/>
            </a:pPr>
            <a:r>
              <a:rPr lang="fr-FR" altLang="fr-FR" sz="900" dirty="0" smtClean="0"/>
              <a:t> MAJ 7 Janvier 2015</a:t>
            </a:r>
          </a:p>
        </p:txBody>
      </p:sp>
    </p:spTree>
  </p:cSld>
  <p:clrMapOvr>
    <a:masterClrMapping/>
  </p:clrMapOvr>
  <p:transition advTm="16167"/>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re 1"/>
          <p:cNvSpPr>
            <a:spLocks noGrp="1"/>
          </p:cNvSpPr>
          <p:nvPr>
            <p:ph type="ctrTitle"/>
          </p:nvPr>
        </p:nvSpPr>
        <p:spPr>
          <a:xfrm>
            <a:off x="776288" y="115888"/>
            <a:ext cx="8420100" cy="576262"/>
          </a:xfrm>
        </p:spPr>
        <p:txBody>
          <a:bodyPr/>
          <a:lstStyle/>
          <a:p>
            <a:r>
              <a:rPr lang="fr-FR" altLang="fr-FR" b="1" dirty="0" smtClean="0">
                <a:solidFill>
                  <a:srgbClr val="0000FF"/>
                </a:solidFill>
              </a:rPr>
              <a:t>REMARQUES</a:t>
            </a:r>
            <a:endParaRPr lang="fr-FR" altLang="fr-FR" dirty="0" smtClean="0">
              <a:solidFill>
                <a:srgbClr val="0000FF"/>
              </a:solidFill>
            </a:endParaRPr>
          </a:p>
        </p:txBody>
      </p:sp>
      <p:sp>
        <p:nvSpPr>
          <p:cNvPr id="63491" name="Sous-titre 2"/>
          <p:cNvSpPr>
            <a:spLocks noGrp="1"/>
          </p:cNvSpPr>
          <p:nvPr>
            <p:ph type="subTitle" idx="1"/>
          </p:nvPr>
        </p:nvSpPr>
        <p:spPr>
          <a:xfrm>
            <a:off x="704850" y="836613"/>
            <a:ext cx="8640763" cy="1752600"/>
          </a:xfrm>
        </p:spPr>
        <p:txBody>
          <a:bodyPr/>
          <a:lstStyle/>
          <a:p>
            <a:pPr algn="l"/>
            <a:r>
              <a:rPr lang="fr-FR" altLang="fr-FR" sz="1800" dirty="0" smtClean="0"/>
              <a:t>Les cumuls de postes au sein de l’ensemble de l’échantillon n’intervient véritablement que pour les administratrices du CAC40 et des </a:t>
            </a:r>
            <a:r>
              <a:rPr lang="fr-FR" altLang="fr-FR" sz="1800" dirty="0" err="1" smtClean="0"/>
              <a:t>Big</a:t>
            </a:r>
            <a:r>
              <a:rPr lang="fr-FR" altLang="fr-FR" sz="1800" dirty="0" smtClean="0"/>
              <a:t> Caps non CAC.</a:t>
            </a:r>
          </a:p>
          <a:p>
            <a:pPr algn="l"/>
            <a:endParaRPr lang="fr-FR" altLang="fr-FR" sz="1800" b="1" dirty="0" smtClean="0"/>
          </a:p>
          <a:p>
            <a:pPr algn="l"/>
            <a:r>
              <a:rPr lang="fr-FR" altLang="fr-FR" sz="1800" b="1" dirty="0" smtClean="0"/>
              <a:t>Trois postes pour le CAC40</a:t>
            </a:r>
            <a:r>
              <a:rPr lang="fr-FR" altLang="fr-FR" sz="1800" dirty="0" smtClean="0"/>
              <a:t>, voir dans quelques cas plus, </a:t>
            </a:r>
          </a:p>
          <a:p>
            <a:pPr algn="l"/>
            <a:r>
              <a:rPr lang="fr-FR" altLang="fr-FR" sz="1800" dirty="0" smtClean="0"/>
              <a:t>	Quelques administratrices « médiatiques » avec des cumuls conduisent  via les 	médias à une vision globale erronée « les femmes sont cumulardes »,                                    </a:t>
            </a:r>
          </a:p>
          <a:p>
            <a:pPr algn="l"/>
            <a:r>
              <a:rPr lang="fr-FR" altLang="fr-FR" sz="1800" dirty="0"/>
              <a:t> </a:t>
            </a:r>
            <a:r>
              <a:rPr lang="fr-FR" altLang="fr-FR" sz="1800" dirty="0" smtClean="0"/>
              <a:t>               tel n’est pas du tout le cas.</a:t>
            </a:r>
          </a:p>
          <a:p>
            <a:pPr algn="l"/>
            <a:endParaRPr lang="fr-FR" altLang="fr-FR" sz="1800" dirty="0" smtClean="0"/>
          </a:p>
          <a:p>
            <a:pPr algn="l"/>
            <a:r>
              <a:rPr lang="fr-FR" altLang="fr-FR" sz="1800" b="1" dirty="0" smtClean="0"/>
              <a:t>Deux postes pour les </a:t>
            </a:r>
            <a:r>
              <a:rPr lang="fr-FR" altLang="fr-FR" sz="1800" b="1" dirty="0" err="1" smtClean="0"/>
              <a:t>Big</a:t>
            </a:r>
            <a:r>
              <a:rPr lang="fr-FR" altLang="fr-FR" sz="1800" b="1" dirty="0" smtClean="0"/>
              <a:t> Caps non CAC</a:t>
            </a:r>
          </a:p>
          <a:p>
            <a:pPr algn="l"/>
            <a:endParaRPr lang="fr-FR" altLang="fr-FR" sz="1800" dirty="0" smtClean="0"/>
          </a:p>
          <a:p>
            <a:pPr algn="l"/>
            <a:r>
              <a:rPr lang="fr-FR" altLang="fr-FR" sz="1800" dirty="0" smtClean="0"/>
              <a:t>Dans les </a:t>
            </a:r>
            <a:r>
              <a:rPr lang="fr-FR" altLang="fr-FR" sz="1800" dirty="0" err="1" smtClean="0"/>
              <a:t>Mid</a:t>
            </a:r>
            <a:r>
              <a:rPr lang="fr-FR" altLang="fr-FR" sz="1800" dirty="0" smtClean="0"/>
              <a:t> Caps et Small caps les cumuls sont rares et souvent au sein de sociétés liées (mère/filiale).</a:t>
            </a:r>
          </a:p>
          <a:p>
            <a:pPr algn="l"/>
            <a:endParaRPr lang="fr-FR" altLang="fr-FR" sz="1800" dirty="0"/>
          </a:p>
          <a:p>
            <a:pPr algn="l"/>
            <a:r>
              <a:rPr lang="fr-FR" altLang="fr-FR" sz="1800" b="1" dirty="0" smtClean="0">
                <a:solidFill>
                  <a:srgbClr val="00B050"/>
                </a:solidFill>
              </a:rPr>
              <a:t>Le vivier d’administratrices ayant l’expérience d’un conseil pouvant être candidates à un deuxième poste est large</a:t>
            </a:r>
            <a:r>
              <a:rPr lang="fr-FR" altLang="fr-FR" sz="1800" dirty="0" smtClean="0"/>
              <a:t>.</a:t>
            </a:r>
          </a:p>
          <a:p>
            <a:pPr algn="l"/>
            <a:endParaRPr lang="fr-FR" altLang="fr-FR" sz="1800" dirty="0" smtClean="0"/>
          </a:p>
        </p:txBody>
      </p:sp>
      <p:sp>
        <p:nvSpPr>
          <p:cNvPr id="5" name="Espace réservé du pied de page 3"/>
          <p:cNvSpPr txBox="1">
            <a:spLocks/>
          </p:cNvSpPr>
          <p:nvPr/>
        </p:nvSpPr>
        <p:spPr>
          <a:xfrm>
            <a:off x="685800" y="6172200"/>
            <a:ext cx="8534400" cy="533400"/>
          </a:xfrm>
          <a:prstGeom prst="rect">
            <a:avLst/>
          </a:prstGeom>
          <a:noFill/>
        </p:spPr>
        <p:txBody>
          <a:bodyPr/>
          <a:lstStyle>
            <a:defPPr>
              <a:defRPr lang="en-GB"/>
            </a:defPPr>
            <a:lvl1pPr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9pPr>
          </a:lstStyle>
          <a:p>
            <a:pPr algn="ctr">
              <a:spcBef>
                <a:spcPct val="0"/>
              </a:spcBef>
              <a:buFontTx/>
              <a:buNone/>
            </a:pPr>
            <a:r>
              <a:rPr lang="fr-FR" altLang="fr-FR" sz="900" dirty="0" smtClean="0">
                <a:solidFill>
                  <a:srgbClr val="0000FF"/>
                </a:solidFill>
              </a:rPr>
              <a:t>Reproduction interdite sans autorisation Copyright Gouvernance</a:t>
            </a:r>
            <a:r>
              <a:rPr lang="fr-FR" altLang="fr-FR" sz="900" dirty="0" smtClean="0"/>
              <a:t> </a:t>
            </a:r>
            <a:r>
              <a:rPr lang="fr-FR" altLang="fr-FR" sz="900" dirty="0" smtClean="0">
                <a:solidFill>
                  <a:schemeClr val="bg2"/>
                </a:solidFill>
              </a:rPr>
              <a:t>&amp;</a:t>
            </a:r>
            <a:r>
              <a:rPr lang="fr-FR" altLang="fr-FR" sz="900" dirty="0" smtClean="0"/>
              <a:t> </a:t>
            </a:r>
            <a:r>
              <a:rPr lang="fr-FR" altLang="fr-FR" sz="900" dirty="0" smtClean="0">
                <a:solidFill>
                  <a:srgbClr val="0000FF"/>
                </a:solidFill>
              </a:rPr>
              <a:t>Structures</a:t>
            </a:r>
          </a:p>
          <a:p>
            <a:pPr algn="ctr">
              <a:spcBef>
                <a:spcPct val="0"/>
              </a:spcBef>
              <a:buFontTx/>
              <a:buNone/>
            </a:pPr>
            <a:r>
              <a:rPr lang="fr-FR" altLang="fr-FR" sz="900" dirty="0" smtClean="0"/>
              <a:t> MAJ 7 Janvier 2015</a:t>
            </a:r>
          </a:p>
        </p:txBody>
      </p:sp>
    </p:spTree>
    <p:extLst>
      <p:ext uri="{BB962C8B-B14F-4D97-AF65-F5344CB8AC3E}">
        <p14:creationId xmlns:p14="http://schemas.microsoft.com/office/powerpoint/2010/main" val="36768714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19814" y="106710"/>
            <a:ext cx="8420100" cy="685800"/>
          </a:xfrm>
        </p:spPr>
        <p:txBody>
          <a:bodyPr/>
          <a:lstStyle/>
          <a:p>
            <a:r>
              <a:rPr lang="fr-FR" altLang="fr-FR" sz="2000" b="1" dirty="0" smtClean="0">
                <a:solidFill>
                  <a:srgbClr val="0000FF"/>
                </a:solidFill>
              </a:rPr>
              <a:t>NOMBRE DE POSTES (*) A « </a:t>
            </a:r>
            <a:r>
              <a:rPr lang="fr-FR" altLang="fr-FR" sz="2000" b="1" dirty="0">
                <a:solidFill>
                  <a:srgbClr val="0000FF"/>
                </a:solidFill>
              </a:rPr>
              <a:t>FÉMINISER</a:t>
            </a:r>
            <a:r>
              <a:rPr lang="fr-FR" altLang="fr-FR" sz="2000" b="1" dirty="0" smtClean="0">
                <a:solidFill>
                  <a:srgbClr val="0000FF"/>
                </a:solidFill>
              </a:rPr>
              <a:t> »  (**) AVANT 2014 ET 2017</a:t>
            </a:r>
            <a:br>
              <a:rPr lang="fr-FR" altLang="fr-FR" sz="2000" b="1" dirty="0" smtClean="0">
                <a:solidFill>
                  <a:srgbClr val="0000FF"/>
                </a:solidFill>
              </a:rPr>
            </a:br>
            <a:r>
              <a:rPr lang="fr-FR" altLang="fr-FR" sz="2000" b="1" dirty="0" smtClean="0">
                <a:solidFill>
                  <a:srgbClr val="0000FF"/>
                </a:solidFill>
              </a:rPr>
              <a:t>DANS LES 418 SOCIÉTÉS ÉTUDIÉES </a:t>
            </a:r>
          </a:p>
        </p:txBody>
      </p:sp>
      <p:sp>
        <p:nvSpPr>
          <p:cNvPr id="2" name="ZoneTexte 1"/>
          <p:cNvSpPr txBox="1"/>
          <p:nvPr/>
        </p:nvSpPr>
        <p:spPr>
          <a:xfrm>
            <a:off x="1565115" y="3353916"/>
            <a:ext cx="7056437" cy="2862322"/>
          </a:xfrm>
          <a:prstGeom prst="rect">
            <a:avLst/>
          </a:prstGeom>
          <a:noFill/>
        </p:spPr>
        <p:txBody>
          <a:bodyPr>
            <a:spAutoFit/>
          </a:bodyPr>
          <a:lstStyle/>
          <a:p>
            <a:pPr>
              <a:defRPr/>
            </a:pPr>
            <a:endParaRPr lang="fr-FR" sz="1600" dirty="0"/>
          </a:p>
          <a:p>
            <a:pPr>
              <a:defRPr/>
            </a:pPr>
            <a:endParaRPr lang="fr-FR" sz="1600" dirty="0" smtClean="0"/>
          </a:p>
          <a:p>
            <a:pPr>
              <a:defRPr/>
            </a:pPr>
            <a:r>
              <a:rPr lang="fr-FR" sz="1600" dirty="0" smtClean="0"/>
              <a:t>(*)    </a:t>
            </a:r>
            <a:r>
              <a:rPr lang="fr-FR" sz="1600" dirty="0"/>
              <a:t>Le nombre de femmes, </a:t>
            </a:r>
            <a:r>
              <a:rPr lang="fr-FR" sz="1600" dirty="0" smtClean="0"/>
              <a:t>personnes physiques </a:t>
            </a:r>
            <a:r>
              <a:rPr lang="fr-FR" sz="1600" dirty="0"/>
              <a:t>sera moindre du fait des cumuls </a:t>
            </a:r>
          </a:p>
          <a:p>
            <a:pPr>
              <a:defRPr/>
            </a:pPr>
            <a:r>
              <a:rPr lang="fr-FR" sz="1600" dirty="0"/>
              <a:t>(**)  </a:t>
            </a:r>
            <a:r>
              <a:rPr lang="fr-FR" sz="1600" dirty="0" smtClean="0"/>
              <a:t>Féminisation par substitution d’un homme par une femme,                             </a:t>
            </a:r>
          </a:p>
          <a:p>
            <a:pPr>
              <a:defRPr/>
            </a:pPr>
            <a:r>
              <a:rPr lang="fr-FR" sz="1600" dirty="0"/>
              <a:t> </a:t>
            </a:r>
            <a:r>
              <a:rPr lang="fr-FR" sz="1600" dirty="0" smtClean="0"/>
              <a:t>        donc sans </a:t>
            </a:r>
            <a:r>
              <a:rPr lang="fr-FR" sz="1600" dirty="0"/>
              <a:t>« féminiser » le Conseil par ajout d’une </a:t>
            </a:r>
            <a:r>
              <a:rPr lang="fr-FR" sz="1600" dirty="0" smtClean="0"/>
              <a:t>femme.</a:t>
            </a:r>
            <a:endParaRPr lang="fr-FR" sz="1600" dirty="0"/>
          </a:p>
          <a:p>
            <a:pPr>
              <a:defRPr/>
            </a:pPr>
            <a:endParaRPr lang="fr-FR" sz="1600" dirty="0"/>
          </a:p>
          <a:p>
            <a:pPr>
              <a:defRPr/>
            </a:pPr>
            <a:r>
              <a:rPr lang="fr-FR" sz="1600" dirty="0"/>
              <a:t> Pour l’ensemble des sociétés cotées sur Euronext, il faut ajouter </a:t>
            </a:r>
          </a:p>
          <a:p>
            <a:pPr marL="285750" indent="-285750">
              <a:buFontTx/>
              <a:buChar char="-"/>
              <a:defRPr/>
            </a:pPr>
            <a:r>
              <a:rPr lang="fr-FR" sz="1600" dirty="0"/>
              <a:t>les renouvellements et </a:t>
            </a:r>
          </a:p>
          <a:p>
            <a:pPr marL="285750" indent="-285750">
              <a:buFontTx/>
              <a:buChar char="-"/>
              <a:defRPr/>
            </a:pPr>
            <a:r>
              <a:rPr lang="fr-FR" sz="1600" dirty="0"/>
              <a:t>le cas des  « </a:t>
            </a:r>
            <a:r>
              <a:rPr lang="fr-FR" sz="1600" dirty="0" err="1"/>
              <a:t>Mid</a:t>
            </a:r>
            <a:r>
              <a:rPr lang="fr-FR" sz="1600" dirty="0"/>
              <a:t> et Small Caps » non incluses dans l’échantillon</a:t>
            </a:r>
          </a:p>
          <a:p>
            <a:pPr marL="285750" indent="-285750">
              <a:buFontTx/>
              <a:buChar char="-"/>
              <a:defRPr/>
            </a:pPr>
            <a:endParaRPr lang="fr-FR" sz="1600" b="1" dirty="0"/>
          </a:p>
          <a:p>
            <a:pPr algn="ctr">
              <a:defRPr/>
            </a:pPr>
            <a:r>
              <a:rPr lang="fr-FR" sz="2000" b="1" dirty="0">
                <a:solidFill>
                  <a:srgbClr val="00B050"/>
                </a:solidFill>
              </a:rPr>
              <a:t>Le chiffre de </a:t>
            </a:r>
            <a:r>
              <a:rPr lang="fr-FR" sz="2000" b="1" dirty="0" smtClean="0">
                <a:solidFill>
                  <a:srgbClr val="00B050"/>
                </a:solidFill>
              </a:rPr>
              <a:t>516 </a:t>
            </a:r>
            <a:r>
              <a:rPr lang="fr-FR" sz="2000" b="1" dirty="0">
                <a:solidFill>
                  <a:srgbClr val="00B050"/>
                </a:solidFill>
              </a:rPr>
              <a:t>est donc un chiffre </a:t>
            </a:r>
            <a:r>
              <a:rPr lang="fr-FR" sz="2000" b="1" dirty="0" smtClean="0">
                <a:solidFill>
                  <a:srgbClr val="00B050"/>
                </a:solidFill>
              </a:rPr>
              <a:t>minimum</a:t>
            </a:r>
            <a:endParaRPr lang="fr-FR" sz="2000" b="1" dirty="0">
              <a:solidFill>
                <a:srgbClr val="00B050"/>
              </a:solidFill>
            </a:endParaRPr>
          </a:p>
        </p:txBody>
      </p:sp>
      <p:sp>
        <p:nvSpPr>
          <p:cNvPr id="60420" name="ZoneTexte 3"/>
          <p:cNvSpPr txBox="1">
            <a:spLocks noChangeArrowheads="1"/>
          </p:cNvSpPr>
          <p:nvPr/>
        </p:nvSpPr>
        <p:spPr bwMode="auto">
          <a:xfrm>
            <a:off x="2179713" y="3142838"/>
            <a:ext cx="58512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fr-FR" altLang="fr-FR" sz="1400" b="1" dirty="0">
                <a:solidFill>
                  <a:srgbClr val="FF0000"/>
                </a:solidFill>
              </a:rPr>
              <a:t>De juin 2014 à décembre 2014 (délai de 6 mois de grâce inclus dans la </a:t>
            </a:r>
            <a:r>
              <a:rPr lang="fr-FR" altLang="fr-FR" sz="1400" b="1" dirty="0" smtClean="0">
                <a:solidFill>
                  <a:srgbClr val="FF0000"/>
                </a:solidFill>
              </a:rPr>
              <a:t>Loi),</a:t>
            </a:r>
            <a:endParaRPr lang="fr-FR" altLang="fr-FR" sz="1400" b="1" dirty="0">
              <a:solidFill>
                <a:srgbClr val="FF0000"/>
              </a:solidFill>
            </a:endParaRPr>
          </a:p>
          <a:p>
            <a:pPr algn="ctr">
              <a:spcBef>
                <a:spcPct val="0"/>
              </a:spcBef>
              <a:buFontTx/>
              <a:buNone/>
            </a:pPr>
            <a:r>
              <a:rPr lang="fr-FR" altLang="fr-FR" sz="1400" b="1" dirty="0" smtClean="0">
                <a:solidFill>
                  <a:srgbClr val="FF0000"/>
                </a:solidFill>
              </a:rPr>
              <a:t>il </a:t>
            </a:r>
            <a:r>
              <a:rPr lang="fr-FR" altLang="fr-FR" sz="1400" b="1" dirty="0">
                <a:solidFill>
                  <a:srgbClr val="FF0000"/>
                </a:solidFill>
              </a:rPr>
              <a:t>y </a:t>
            </a:r>
            <a:r>
              <a:rPr lang="fr-FR" altLang="fr-FR" sz="1400" b="1" dirty="0" smtClean="0">
                <a:solidFill>
                  <a:srgbClr val="FF0000"/>
                </a:solidFill>
              </a:rPr>
              <a:t>a encore </a:t>
            </a:r>
            <a:r>
              <a:rPr lang="fr-FR" altLang="fr-FR" sz="1400" b="1" dirty="0">
                <a:solidFill>
                  <a:srgbClr val="FF0000"/>
                </a:solidFill>
              </a:rPr>
              <a:t>des progrès à </a:t>
            </a:r>
            <a:r>
              <a:rPr lang="fr-FR" altLang="fr-FR" sz="1400" b="1" dirty="0" smtClean="0">
                <a:solidFill>
                  <a:srgbClr val="FF0000"/>
                </a:solidFill>
              </a:rPr>
              <a:t>faire </a:t>
            </a:r>
            <a:endParaRPr lang="fr-FR" altLang="fr-FR" sz="1400" b="1" dirty="0">
              <a:solidFill>
                <a:srgbClr val="FF0000"/>
              </a:solidFill>
            </a:endParaRPr>
          </a:p>
        </p:txBody>
      </p:sp>
      <p:sp>
        <p:nvSpPr>
          <p:cNvPr id="60421" name="ZoneTexte 4"/>
          <p:cNvSpPr txBox="1">
            <a:spLocks noChangeArrowheads="1"/>
          </p:cNvSpPr>
          <p:nvPr/>
        </p:nvSpPr>
        <p:spPr bwMode="auto">
          <a:xfrm>
            <a:off x="2644618" y="2861195"/>
            <a:ext cx="49482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dirty="0"/>
              <a:t>Pour l’objectif de 20 %,  100 de  moins qu’à fin juin 2013</a:t>
            </a:r>
          </a:p>
          <a:p>
            <a:pPr>
              <a:spcBef>
                <a:spcPct val="0"/>
              </a:spcBef>
              <a:buFontTx/>
              <a:buNone/>
            </a:pPr>
            <a:endParaRPr lang="fr-FR" altLang="fr-FR" sz="2400" dirty="0"/>
          </a:p>
        </p:txBody>
      </p:sp>
      <p:pic>
        <p:nvPicPr>
          <p:cNvPr id="6042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434" y="828278"/>
            <a:ext cx="6239676"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Espace réservé du pied de page 3"/>
          <p:cNvSpPr txBox="1">
            <a:spLocks/>
          </p:cNvSpPr>
          <p:nvPr/>
        </p:nvSpPr>
        <p:spPr>
          <a:xfrm>
            <a:off x="685800" y="6172200"/>
            <a:ext cx="8534400" cy="533400"/>
          </a:xfrm>
          <a:prstGeom prst="rect">
            <a:avLst/>
          </a:prstGeom>
          <a:noFill/>
        </p:spPr>
        <p:txBody>
          <a:bodyPr/>
          <a:lstStyle>
            <a:defPPr>
              <a:defRPr lang="en-GB"/>
            </a:defPPr>
            <a:lvl1pPr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9pPr>
          </a:lstStyle>
          <a:p>
            <a:pPr algn="ctr">
              <a:spcBef>
                <a:spcPct val="0"/>
              </a:spcBef>
              <a:buFontTx/>
              <a:buNone/>
            </a:pPr>
            <a:r>
              <a:rPr lang="fr-FR" altLang="fr-FR" sz="900" dirty="0" smtClean="0">
                <a:solidFill>
                  <a:srgbClr val="0000FF"/>
                </a:solidFill>
              </a:rPr>
              <a:t>Reproduction interdite sans autorisation Copyright Gouvernance</a:t>
            </a:r>
            <a:r>
              <a:rPr lang="fr-FR" altLang="fr-FR" sz="900" dirty="0" smtClean="0"/>
              <a:t> </a:t>
            </a:r>
            <a:r>
              <a:rPr lang="fr-FR" altLang="fr-FR" sz="900" dirty="0" smtClean="0">
                <a:solidFill>
                  <a:schemeClr val="bg2"/>
                </a:solidFill>
              </a:rPr>
              <a:t>&amp;</a:t>
            </a:r>
            <a:r>
              <a:rPr lang="fr-FR" altLang="fr-FR" sz="900" dirty="0" smtClean="0"/>
              <a:t> </a:t>
            </a:r>
            <a:r>
              <a:rPr lang="fr-FR" altLang="fr-FR" sz="900" dirty="0" smtClean="0">
                <a:solidFill>
                  <a:srgbClr val="0000FF"/>
                </a:solidFill>
              </a:rPr>
              <a:t>Structures</a:t>
            </a:r>
          </a:p>
          <a:p>
            <a:pPr algn="ctr">
              <a:spcBef>
                <a:spcPct val="0"/>
              </a:spcBef>
              <a:buFontTx/>
              <a:buNone/>
            </a:pPr>
            <a:r>
              <a:rPr lang="fr-FR" altLang="fr-FR" sz="900" dirty="0" smtClean="0"/>
              <a:t> MAJ 7 Janvier 2015</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2665" y="1580952"/>
            <a:ext cx="6164648" cy="3394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3" name="Rectangle 1"/>
          <p:cNvSpPr>
            <a:spLocks noChangeArrowheads="1"/>
          </p:cNvSpPr>
          <p:nvPr/>
        </p:nvSpPr>
        <p:spPr bwMode="auto">
          <a:xfrm>
            <a:off x="1562100" y="428625"/>
            <a:ext cx="6916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fr-FR" altLang="fr-FR" sz="2400" b="1" dirty="0">
                <a:solidFill>
                  <a:srgbClr val="0000FF"/>
                </a:solidFill>
              </a:rPr>
              <a:t>% </a:t>
            </a:r>
            <a:r>
              <a:rPr lang="fr-FR" altLang="fr-FR" sz="2400" b="1" dirty="0" smtClean="0">
                <a:solidFill>
                  <a:srgbClr val="0000FF"/>
                </a:solidFill>
              </a:rPr>
              <a:t>D’ADMINISTRATRICES </a:t>
            </a:r>
            <a:endParaRPr lang="fr-FR" altLang="fr-FR" sz="2400" b="1" dirty="0">
              <a:solidFill>
                <a:srgbClr val="0000FF"/>
              </a:solidFill>
            </a:endParaRPr>
          </a:p>
          <a:p>
            <a:pPr algn="ctr">
              <a:spcBef>
                <a:spcPct val="0"/>
              </a:spcBef>
              <a:buFontTx/>
              <a:buNone/>
            </a:pPr>
            <a:r>
              <a:rPr lang="fr-FR" altLang="fr-FR" sz="2400" b="1" dirty="0">
                <a:solidFill>
                  <a:srgbClr val="0000FF"/>
                </a:solidFill>
              </a:rPr>
              <a:t>SELON LES TRANCHES DE DIX ANS D’AGE </a:t>
            </a:r>
            <a:endParaRPr lang="fr-FR" altLang="fr-FR" sz="2400" dirty="0">
              <a:solidFill>
                <a:srgbClr val="0000FF"/>
              </a:solidFill>
            </a:endParaRPr>
          </a:p>
        </p:txBody>
      </p:sp>
      <p:sp>
        <p:nvSpPr>
          <p:cNvPr id="61444" name="ZoneTexte 2"/>
          <p:cNvSpPr txBox="1">
            <a:spLocks noChangeArrowheads="1"/>
          </p:cNvSpPr>
          <p:nvPr/>
        </p:nvSpPr>
        <p:spPr bwMode="auto">
          <a:xfrm>
            <a:off x="7923213" y="2492375"/>
            <a:ext cx="37528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a:t>Ages Moyens</a:t>
            </a:r>
          </a:p>
          <a:p>
            <a:pPr>
              <a:spcBef>
                <a:spcPct val="0"/>
              </a:spcBef>
              <a:buFontTx/>
              <a:buNone/>
            </a:pPr>
            <a:r>
              <a:rPr lang="fr-FR" altLang="fr-FR" sz="1600"/>
              <a:t>55</a:t>
            </a:r>
          </a:p>
          <a:p>
            <a:pPr>
              <a:spcBef>
                <a:spcPct val="0"/>
              </a:spcBef>
              <a:buFontTx/>
              <a:buNone/>
            </a:pPr>
            <a:r>
              <a:rPr lang="fr-FR" altLang="fr-FR" sz="1600"/>
              <a:t>52</a:t>
            </a:r>
          </a:p>
          <a:p>
            <a:pPr>
              <a:spcBef>
                <a:spcPct val="0"/>
              </a:spcBef>
              <a:buFontTx/>
              <a:buNone/>
            </a:pPr>
            <a:r>
              <a:rPr lang="fr-FR" altLang="fr-FR" sz="1600"/>
              <a:t>53 Impact grands âges </a:t>
            </a:r>
          </a:p>
          <a:p>
            <a:pPr>
              <a:spcBef>
                <a:spcPct val="0"/>
              </a:spcBef>
              <a:buFontTx/>
              <a:buNone/>
            </a:pPr>
            <a:r>
              <a:rPr lang="fr-FR" altLang="fr-FR" sz="1600"/>
              <a:t>50</a:t>
            </a:r>
          </a:p>
        </p:txBody>
      </p:sp>
      <p:sp>
        <p:nvSpPr>
          <p:cNvPr id="61446" name="ZoneTexte 1"/>
          <p:cNvSpPr txBox="1">
            <a:spLocks noChangeArrowheads="1"/>
          </p:cNvSpPr>
          <p:nvPr/>
        </p:nvSpPr>
        <p:spPr bwMode="auto">
          <a:xfrm>
            <a:off x="1250950" y="5348288"/>
            <a:ext cx="802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800"/>
              <a:t>Aplatissement de la courbe et décalage vers la jeunesse avec la diminution de la taille</a:t>
            </a:r>
          </a:p>
        </p:txBody>
      </p:sp>
      <p:sp>
        <p:nvSpPr>
          <p:cNvPr id="8" name="Espace réservé du pied de page 3"/>
          <p:cNvSpPr txBox="1">
            <a:spLocks/>
          </p:cNvSpPr>
          <p:nvPr/>
        </p:nvSpPr>
        <p:spPr>
          <a:xfrm>
            <a:off x="685800" y="6172200"/>
            <a:ext cx="8534400" cy="533400"/>
          </a:xfrm>
          <a:prstGeom prst="rect">
            <a:avLst/>
          </a:prstGeom>
          <a:noFill/>
        </p:spPr>
        <p:txBody>
          <a:bodyPr/>
          <a:lstStyle>
            <a:defPPr>
              <a:defRPr lang="en-GB"/>
            </a:defPPr>
            <a:lvl1pPr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9pPr>
          </a:lstStyle>
          <a:p>
            <a:pPr algn="ctr">
              <a:spcBef>
                <a:spcPct val="0"/>
              </a:spcBef>
              <a:buFontTx/>
              <a:buNone/>
            </a:pPr>
            <a:r>
              <a:rPr lang="fr-FR" altLang="fr-FR" sz="900" dirty="0" smtClean="0">
                <a:solidFill>
                  <a:srgbClr val="0000FF"/>
                </a:solidFill>
              </a:rPr>
              <a:t>Reproduction interdite sans autorisation Copyright Gouvernance</a:t>
            </a:r>
            <a:r>
              <a:rPr lang="fr-FR" altLang="fr-FR" sz="900" dirty="0" smtClean="0"/>
              <a:t> </a:t>
            </a:r>
            <a:r>
              <a:rPr lang="fr-FR" altLang="fr-FR" sz="900" dirty="0" smtClean="0">
                <a:solidFill>
                  <a:schemeClr val="bg2"/>
                </a:solidFill>
              </a:rPr>
              <a:t>&amp;</a:t>
            </a:r>
            <a:r>
              <a:rPr lang="fr-FR" altLang="fr-FR" sz="900" dirty="0" smtClean="0"/>
              <a:t> </a:t>
            </a:r>
            <a:r>
              <a:rPr lang="fr-FR" altLang="fr-FR" sz="900" dirty="0" smtClean="0">
                <a:solidFill>
                  <a:srgbClr val="0000FF"/>
                </a:solidFill>
              </a:rPr>
              <a:t>Structures</a:t>
            </a:r>
          </a:p>
          <a:p>
            <a:pPr algn="ctr">
              <a:spcBef>
                <a:spcPct val="0"/>
              </a:spcBef>
              <a:buFontTx/>
              <a:buNone/>
            </a:pPr>
            <a:r>
              <a:rPr lang="fr-FR" altLang="fr-FR" sz="900" dirty="0" smtClean="0"/>
              <a:t> MAJ 7 Janvier 2015</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3394075"/>
            <a:ext cx="447833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7"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88" y="695325"/>
            <a:ext cx="4414837" cy="254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8"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2888" y="676275"/>
            <a:ext cx="4022725"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9" name="ZoneTexte 2"/>
          <p:cNvSpPr txBox="1">
            <a:spLocks noChangeArrowheads="1"/>
          </p:cNvSpPr>
          <p:nvPr/>
        </p:nvSpPr>
        <p:spPr bwMode="auto">
          <a:xfrm>
            <a:off x="3957638" y="676275"/>
            <a:ext cx="831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b="1"/>
              <a:t>CAC40</a:t>
            </a:r>
          </a:p>
        </p:txBody>
      </p:sp>
      <p:sp>
        <p:nvSpPr>
          <p:cNvPr id="62470" name="ZoneTexte 5"/>
          <p:cNvSpPr txBox="1">
            <a:spLocks noChangeArrowheads="1"/>
          </p:cNvSpPr>
          <p:nvPr/>
        </p:nvSpPr>
        <p:spPr bwMode="auto">
          <a:xfrm>
            <a:off x="8170863" y="722313"/>
            <a:ext cx="1214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b="1"/>
              <a:t>Big Caps </a:t>
            </a:r>
          </a:p>
          <a:p>
            <a:pPr>
              <a:spcBef>
                <a:spcPct val="0"/>
              </a:spcBef>
              <a:buFontTx/>
              <a:buNone/>
            </a:pPr>
            <a:r>
              <a:rPr lang="fr-FR" altLang="fr-FR" sz="1600" b="1"/>
              <a:t>non CAC40</a:t>
            </a:r>
          </a:p>
        </p:txBody>
      </p:sp>
      <p:sp>
        <p:nvSpPr>
          <p:cNvPr id="62471" name="ZoneTexte 7"/>
          <p:cNvSpPr txBox="1">
            <a:spLocks noChangeArrowheads="1"/>
          </p:cNvSpPr>
          <p:nvPr/>
        </p:nvSpPr>
        <p:spPr bwMode="auto">
          <a:xfrm>
            <a:off x="3803650" y="3538538"/>
            <a:ext cx="1235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b="1"/>
              <a:t>Mid Caps </a:t>
            </a:r>
          </a:p>
        </p:txBody>
      </p:sp>
      <p:sp>
        <p:nvSpPr>
          <p:cNvPr id="62472" name="ZoneTexte 9"/>
          <p:cNvSpPr txBox="1">
            <a:spLocks noChangeArrowheads="1"/>
          </p:cNvSpPr>
          <p:nvPr/>
        </p:nvSpPr>
        <p:spPr bwMode="auto">
          <a:xfrm>
            <a:off x="8191500" y="3546475"/>
            <a:ext cx="1235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b="1"/>
              <a:t>Small Caps </a:t>
            </a:r>
          </a:p>
        </p:txBody>
      </p:sp>
      <p:pic>
        <p:nvPicPr>
          <p:cNvPr id="62475"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8688" y="3343275"/>
            <a:ext cx="4286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6"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2888" y="3411538"/>
            <a:ext cx="3976687"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1645101" y="142379"/>
            <a:ext cx="6530827" cy="461665"/>
          </a:xfrm>
          <a:prstGeom prst="rect">
            <a:avLst/>
          </a:prstGeom>
          <a:noFill/>
        </p:spPr>
        <p:txBody>
          <a:bodyPr wrap="none" rtlCol="0">
            <a:spAutoFit/>
          </a:bodyPr>
          <a:lstStyle/>
          <a:p>
            <a:r>
              <a:rPr lang="fr-FR" b="1" dirty="0" smtClean="0">
                <a:solidFill>
                  <a:srgbClr val="0000FF"/>
                </a:solidFill>
              </a:rPr>
              <a:t>SELON DES TRANCHES DE DIX ANS D’AGE</a:t>
            </a:r>
            <a:endParaRPr lang="fr-FR" b="1" dirty="0">
              <a:solidFill>
                <a:srgbClr val="0000FF"/>
              </a:solidFill>
            </a:endParaRPr>
          </a:p>
        </p:txBody>
      </p:sp>
      <p:sp>
        <p:nvSpPr>
          <p:cNvPr id="14" name="Espace réservé du pied de page 3"/>
          <p:cNvSpPr txBox="1">
            <a:spLocks/>
          </p:cNvSpPr>
          <p:nvPr/>
        </p:nvSpPr>
        <p:spPr>
          <a:xfrm>
            <a:off x="685800" y="6172200"/>
            <a:ext cx="8534400" cy="533400"/>
          </a:xfrm>
          <a:prstGeom prst="rect">
            <a:avLst/>
          </a:prstGeom>
          <a:noFill/>
        </p:spPr>
        <p:txBody>
          <a:bodyPr/>
          <a:lstStyle>
            <a:defPPr>
              <a:defRPr lang="en-GB"/>
            </a:defPPr>
            <a:lvl1pPr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9pPr>
          </a:lstStyle>
          <a:p>
            <a:pPr algn="ctr">
              <a:spcBef>
                <a:spcPct val="0"/>
              </a:spcBef>
              <a:buFontTx/>
              <a:buNone/>
            </a:pPr>
            <a:r>
              <a:rPr lang="fr-FR" altLang="fr-FR" sz="900" dirty="0" smtClean="0">
                <a:solidFill>
                  <a:srgbClr val="0000FF"/>
                </a:solidFill>
              </a:rPr>
              <a:t>Reproduction interdite sans autorisation Copyright Gouvernance</a:t>
            </a:r>
            <a:r>
              <a:rPr lang="fr-FR" altLang="fr-FR" sz="900" dirty="0" smtClean="0"/>
              <a:t> </a:t>
            </a:r>
            <a:r>
              <a:rPr lang="fr-FR" altLang="fr-FR" sz="900" dirty="0" smtClean="0">
                <a:solidFill>
                  <a:schemeClr val="bg2"/>
                </a:solidFill>
              </a:rPr>
              <a:t>&amp;</a:t>
            </a:r>
            <a:r>
              <a:rPr lang="fr-FR" altLang="fr-FR" sz="900" dirty="0" smtClean="0"/>
              <a:t> </a:t>
            </a:r>
            <a:r>
              <a:rPr lang="fr-FR" altLang="fr-FR" sz="900" dirty="0" smtClean="0">
                <a:solidFill>
                  <a:srgbClr val="0000FF"/>
                </a:solidFill>
              </a:rPr>
              <a:t>Structures</a:t>
            </a:r>
          </a:p>
          <a:p>
            <a:pPr algn="ctr">
              <a:spcBef>
                <a:spcPct val="0"/>
              </a:spcBef>
              <a:buFontTx/>
              <a:buNone/>
            </a:pPr>
            <a:r>
              <a:rPr lang="fr-FR" altLang="fr-FR" sz="900" dirty="0" smtClean="0"/>
              <a:t> MAJ 7 Janvier 2015</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re 1"/>
          <p:cNvSpPr>
            <a:spLocks noGrp="1"/>
          </p:cNvSpPr>
          <p:nvPr>
            <p:ph type="ctrTitle"/>
          </p:nvPr>
        </p:nvSpPr>
        <p:spPr>
          <a:xfrm>
            <a:off x="776288" y="115888"/>
            <a:ext cx="8420100" cy="576262"/>
          </a:xfrm>
        </p:spPr>
        <p:txBody>
          <a:bodyPr/>
          <a:lstStyle/>
          <a:p>
            <a:r>
              <a:rPr lang="fr-FR" altLang="fr-FR" b="1" dirty="0" smtClean="0">
                <a:solidFill>
                  <a:srgbClr val="0000FF"/>
                </a:solidFill>
              </a:rPr>
              <a:t>REMARQUES</a:t>
            </a:r>
            <a:endParaRPr lang="fr-FR" altLang="fr-FR" dirty="0" smtClean="0">
              <a:solidFill>
                <a:srgbClr val="0000FF"/>
              </a:solidFill>
            </a:endParaRPr>
          </a:p>
        </p:txBody>
      </p:sp>
      <p:sp>
        <p:nvSpPr>
          <p:cNvPr id="63491" name="Sous-titre 2"/>
          <p:cNvSpPr>
            <a:spLocks noGrp="1"/>
          </p:cNvSpPr>
          <p:nvPr>
            <p:ph type="subTitle" idx="1"/>
          </p:nvPr>
        </p:nvSpPr>
        <p:spPr>
          <a:xfrm>
            <a:off x="704850" y="836613"/>
            <a:ext cx="8640763" cy="1752600"/>
          </a:xfrm>
        </p:spPr>
        <p:txBody>
          <a:bodyPr/>
          <a:lstStyle/>
          <a:p>
            <a:pPr algn="l"/>
            <a:r>
              <a:rPr lang="fr-FR" altLang="fr-FR" sz="1800" dirty="0" smtClean="0"/>
              <a:t>La courbe de répartition des âges  des administratrices recrutées en 2014 pour le CAC40   est voisine de la courbe des administratrices en place.</a:t>
            </a:r>
          </a:p>
          <a:p>
            <a:pPr algn="l"/>
            <a:endParaRPr lang="fr-FR" altLang="fr-FR" sz="1800" dirty="0" smtClean="0"/>
          </a:p>
          <a:p>
            <a:pPr algn="l"/>
            <a:r>
              <a:rPr lang="fr-FR" altLang="fr-FR" sz="1800" dirty="0" smtClean="0"/>
              <a:t>Pour les autres compartiments la courbe montre un rajeunissement avec des recrutements marqués dans la tranche 40 à 50 ans</a:t>
            </a:r>
          </a:p>
        </p:txBody>
      </p:sp>
      <p:sp>
        <p:nvSpPr>
          <p:cNvPr id="6" name="Espace réservé du pied de page 3"/>
          <p:cNvSpPr txBox="1">
            <a:spLocks/>
          </p:cNvSpPr>
          <p:nvPr/>
        </p:nvSpPr>
        <p:spPr>
          <a:xfrm>
            <a:off x="685800" y="6172200"/>
            <a:ext cx="8534400" cy="533400"/>
          </a:xfrm>
          <a:prstGeom prst="rect">
            <a:avLst/>
          </a:prstGeom>
          <a:noFill/>
        </p:spPr>
        <p:txBody>
          <a:bodyPr/>
          <a:lstStyle>
            <a:defPPr>
              <a:defRPr lang="en-GB"/>
            </a:defPPr>
            <a:lvl1pPr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9pPr>
          </a:lstStyle>
          <a:p>
            <a:pPr algn="ctr">
              <a:spcBef>
                <a:spcPct val="0"/>
              </a:spcBef>
              <a:buFontTx/>
              <a:buNone/>
            </a:pPr>
            <a:r>
              <a:rPr lang="fr-FR" altLang="fr-FR" sz="900" dirty="0" smtClean="0">
                <a:solidFill>
                  <a:srgbClr val="0000FF"/>
                </a:solidFill>
              </a:rPr>
              <a:t>Reproduction interdite sans autorisation Copyright Gouvernance</a:t>
            </a:r>
            <a:r>
              <a:rPr lang="fr-FR" altLang="fr-FR" sz="900" dirty="0" smtClean="0"/>
              <a:t> </a:t>
            </a:r>
            <a:r>
              <a:rPr lang="fr-FR" altLang="fr-FR" sz="900" dirty="0" smtClean="0">
                <a:solidFill>
                  <a:schemeClr val="bg2"/>
                </a:solidFill>
              </a:rPr>
              <a:t>&amp;</a:t>
            </a:r>
            <a:r>
              <a:rPr lang="fr-FR" altLang="fr-FR" sz="900" dirty="0" smtClean="0"/>
              <a:t> </a:t>
            </a:r>
            <a:r>
              <a:rPr lang="fr-FR" altLang="fr-FR" sz="900" dirty="0" smtClean="0">
                <a:solidFill>
                  <a:srgbClr val="0000FF"/>
                </a:solidFill>
              </a:rPr>
              <a:t>Structures</a:t>
            </a:r>
          </a:p>
          <a:p>
            <a:pPr algn="ctr">
              <a:spcBef>
                <a:spcPct val="0"/>
              </a:spcBef>
              <a:buFontTx/>
              <a:buNone/>
            </a:pPr>
            <a:r>
              <a:rPr lang="fr-FR" altLang="fr-FR" sz="900" dirty="0" smtClean="0"/>
              <a:t> MAJ 7 Janvier 2015</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0" y="3389313"/>
            <a:ext cx="4395788" cy="254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5"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8" y="3362325"/>
            <a:ext cx="4443412" cy="257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6"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838" y="573088"/>
            <a:ext cx="4443412"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7"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5250" y="557213"/>
            <a:ext cx="4395788"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8" name="Rectangle 1"/>
          <p:cNvSpPr>
            <a:spLocks noChangeArrowheads="1"/>
          </p:cNvSpPr>
          <p:nvPr/>
        </p:nvSpPr>
        <p:spPr bwMode="auto">
          <a:xfrm>
            <a:off x="445294" y="25400"/>
            <a:ext cx="8697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fr-FR" altLang="fr-FR" sz="2400" b="1" dirty="0">
                <a:solidFill>
                  <a:srgbClr val="0000FF"/>
                </a:solidFill>
              </a:rPr>
              <a:t>% </a:t>
            </a:r>
            <a:r>
              <a:rPr lang="fr-FR" altLang="fr-FR" sz="2400" b="1" dirty="0" smtClean="0">
                <a:solidFill>
                  <a:srgbClr val="0000FF"/>
                </a:solidFill>
              </a:rPr>
              <a:t>D’ADMINISTRATRICES </a:t>
            </a:r>
            <a:r>
              <a:rPr lang="fr-FR" altLang="fr-FR" sz="2400" b="1" dirty="0">
                <a:solidFill>
                  <a:srgbClr val="0000FF"/>
                </a:solidFill>
              </a:rPr>
              <a:t>SELON LEURS NATIONALITÉS</a:t>
            </a:r>
            <a:endParaRPr lang="fr-FR" altLang="fr-FR" sz="2400" dirty="0">
              <a:solidFill>
                <a:srgbClr val="0000FF"/>
              </a:solidFill>
            </a:endParaRPr>
          </a:p>
        </p:txBody>
      </p:sp>
      <p:pic>
        <p:nvPicPr>
          <p:cNvPr id="6451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7388" y="595313"/>
            <a:ext cx="1566862" cy="171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20" name="ZoneTexte 12"/>
          <p:cNvSpPr txBox="1">
            <a:spLocks noChangeArrowheads="1"/>
          </p:cNvSpPr>
          <p:nvPr/>
        </p:nvSpPr>
        <p:spPr bwMode="auto">
          <a:xfrm>
            <a:off x="1352550" y="673100"/>
            <a:ext cx="831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b="1"/>
              <a:t>CAC40</a:t>
            </a:r>
          </a:p>
        </p:txBody>
      </p:sp>
      <p:sp>
        <p:nvSpPr>
          <p:cNvPr id="64521" name="ZoneTexte 13"/>
          <p:cNvSpPr txBox="1">
            <a:spLocks noChangeArrowheads="1"/>
          </p:cNvSpPr>
          <p:nvPr/>
        </p:nvSpPr>
        <p:spPr bwMode="auto">
          <a:xfrm>
            <a:off x="8212138" y="673100"/>
            <a:ext cx="1214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b="1"/>
              <a:t>Big Caps </a:t>
            </a:r>
          </a:p>
          <a:p>
            <a:pPr>
              <a:spcBef>
                <a:spcPct val="0"/>
              </a:spcBef>
              <a:buFontTx/>
              <a:buNone/>
            </a:pPr>
            <a:r>
              <a:rPr lang="fr-FR" altLang="fr-FR" sz="1600" b="1"/>
              <a:t>non CAC40</a:t>
            </a:r>
          </a:p>
        </p:txBody>
      </p:sp>
      <p:pic>
        <p:nvPicPr>
          <p:cNvPr id="64522"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4588" y="3573463"/>
            <a:ext cx="1268412"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23" name="ZoneTexte 15"/>
          <p:cNvSpPr txBox="1">
            <a:spLocks noChangeArrowheads="1"/>
          </p:cNvSpPr>
          <p:nvPr/>
        </p:nvSpPr>
        <p:spPr bwMode="auto">
          <a:xfrm>
            <a:off x="8251825" y="3548063"/>
            <a:ext cx="1174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b="1"/>
              <a:t>Small Caps </a:t>
            </a:r>
          </a:p>
        </p:txBody>
      </p:sp>
      <p:cxnSp>
        <p:nvCxnSpPr>
          <p:cNvPr id="64525" name="Connecteur droit avec flèche 2"/>
          <p:cNvCxnSpPr>
            <a:cxnSpLocks noChangeShapeType="1"/>
          </p:cNvCxnSpPr>
          <p:nvPr/>
        </p:nvCxnSpPr>
        <p:spPr bwMode="auto">
          <a:xfrm>
            <a:off x="6824663" y="1584325"/>
            <a:ext cx="144462" cy="457200"/>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526" name="Connecteur droit avec flèche 21"/>
          <p:cNvCxnSpPr>
            <a:cxnSpLocks noChangeShapeType="1"/>
          </p:cNvCxnSpPr>
          <p:nvPr/>
        </p:nvCxnSpPr>
        <p:spPr bwMode="auto">
          <a:xfrm flipH="1">
            <a:off x="2320925" y="1812925"/>
            <a:ext cx="831850" cy="228600"/>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Espace réservé du pied de page 3"/>
          <p:cNvSpPr txBox="1">
            <a:spLocks/>
          </p:cNvSpPr>
          <p:nvPr/>
        </p:nvSpPr>
        <p:spPr>
          <a:xfrm>
            <a:off x="685800" y="6172200"/>
            <a:ext cx="8534400" cy="533400"/>
          </a:xfrm>
          <a:prstGeom prst="rect">
            <a:avLst/>
          </a:prstGeom>
          <a:noFill/>
        </p:spPr>
        <p:txBody>
          <a:bodyPr/>
          <a:lstStyle>
            <a:defPPr>
              <a:defRPr lang="en-GB"/>
            </a:defPPr>
            <a:lvl1pPr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9pPr>
          </a:lstStyle>
          <a:p>
            <a:pPr algn="ctr">
              <a:spcBef>
                <a:spcPct val="0"/>
              </a:spcBef>
              <a:buFontTx/>
              <a:buNone/>
            </a:pPr>
            <a:r>
              <a:rPr lang="fr-FR" altLang="fr-FR" sz="900" dirty="0" smtClean="0">
                <a:solidFill>
                  <a:srgbClr val="0000FF"/>
                </a:solidFill>
              </a:rPr>
              <a:t>Reproduction interdite sans autorisation Copyright Gouvernance</a:t>
            </a:r>
            <a:r>
              <a:rPr lang="fr-FR" altLang="fr-FR" sz="900" dirty="0" smtClean="0"/>
              <a:t> </a:t>
            </a:r>
            <a:r>
              <a:rPr lang="fr-FR" altLang="fr-FR" sz="900" dirty="0" smtClean="0">
                <a:solidFill>
                  <a:schemeClr val="bg2"/>
                </a:solidFill>
              </a:rPr>
              <a:t>&amp;</a:t>
            </a:r>
            <a:r>
              <a:rPr lang="fr-FR" altLang="fr-FR" sz="900" dirty="0" smtClean="0"/>
              <a:t> </a:t>
            </a:r>
            <a:r>
              <a:rPr lang="fr-FR" altLang="fr-FR" sz="900" dirty="0" smtClean="0">
                <a:solidFill>
                  <a:srgbClr val="0000FF"/>
                </a:solidFill>
              </a:rPr>
              <a:t>Structures</a:t>
            </a:r>
          </a:p>
          <a:p>
            <a:pPr algn="ctr">
              <a:spcBef>
                <a:spcPct val="0"/>
              </a:spcBef>
              <a:buFontTx/>
              <a:buNone/>
            </a:pPr>
            <a:r>
              <a:rPr lang="fr-FR" altLang="fr-FR" sz="900" dirty="0" smtClean="0"/>
              <a:t> MAJ 7 Janvier 2015</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re 1"/>
          <p:cNvSpPr>
            <a:spLocks noGrp="1"/>
          </p:cNvSpPr>
          <p:nvPr>
            <p:ph type="ctrTitle"/>
          </p:nvPr>
        </p:nvSpPr>
        <p:spPr>
          <a:xfrm>
            <a:off x="776288" y="115888"/>
            <a:ext cx="8420100" cy="576262"/>
          </a:xfrm>
        </p:spPr>
        <p:txBody>
          <a:bodyPr/>
          <a:lstStyle/>
          <a:p>
            <a:r>
              <a:rPr lang="fr-FR" altLang="fr-FR" b="1" dirty="0" smtClean="0">
                <a:solidFill>
                  <a:srgbClr val="0000FF"/>
                </a:solidFill>
              </a:rPr>
              <a:t>REMARQUES</a:t>
            </a:r>
            <a:endParaRPr lang="fr-FR" altLang="fr-FR" dirty="0" smtClean="0">
              <a:solidFill>
                <a:srgbClr val="0000FF"/>
              </a:solidFill>
            </a:endParaRPr>
          </a:p>
        </p:txBody>
      </p:sp>
      <p:sp>
        <p:nvSpPr>
          <p:cNvPr id="3" name="Sous-titre 2"/>
          <p:cNvSpPr>
            <a:spLocks noGrp="1"/>
          </p:cNvSpPr>
          <p:nvPr>
            <p:ph type="subTitle" idx="1"/>
          </p:nvPr>
        </p:nvSpPr>
        <p:spPr>
          <a:xfrm>
            <a:off x="704850" y="836613"/>
            <a:ext cx="8640763" cy="1752600"/>
          </a:xfrm>
        </p:spPr>
        <p:txBody>
          <a:bodyPr/>
          <a:lstStyle/>
          <a:p>
            <a:pPr algn="l">
              <a:defRPr/>
            </a:pPr>
            <a:r>
              <a:rPr lang="fr-FR" sz="1800" dirty="0" smtClean="0"/>
              <a:t>Les Conseils du CAC40 et avec une moindre ampleur ceux des </a:t>
            </a:r>
            <a:r>
              <a:rPr lang="fr-FR" sz="1800" dirty="0" err="1" smtClean="0"/>
              <a:t>Big</a:t>
            </a:r>
            <a:r>
              <a:rPr lang="fr-FR" sz="1800" dirty="0" smtClean="0"/>
              <a:t> </a:t>
            </a:r>
            <a:r>
              <a:rPr lang="fr-FR" sz="1800" dirty="0" smtClean="0"/>
              <a:t>Caps-Non </a:t>
            </a:r>
            <a:r>
              <a:rPr lang="fr-FR" sz="1800" dirty="0" smtClean="0"/>
              <a:t>CAC40          ont recruté des femmes de nationalités étrangères: </a:t>
            </a:r>
          </a:p>
          <a:p>
            <a:pPr marL="342900" indent="-342900" algn="l">
              <a:buFont typeface="Arial" panose="020B0604020202020204" pitchFamily="34" charset="0"/>
              <a:buChar char="•"/>
              <a:defRPr/>
            </a:pPr>
            <a:r>
              <a:rPr lang="fr-FR" sz="1800" dirty="0" smtClean="0"/>
              <a:t>CAC 40 anglo-saxonnes et européennes non anglo-saxonnes</a:t>
            </a:r>
          </a:p>
          <a:p>
            <a:pPr marL="342900" indent="-342900" algn="l">
              <a:buFont typeface="Arial" panose="020B0604020202020204" pitchFamily="34" charset="0"/>
              <a:buChar char="•"/>
              <a:defRPr/>
            </a:pPr>
            <a:r>
              <a:rPr lang="fr-FR" sz="1800" dirty="0" err="1" smtClean="0"/>
              <a:t>Big</a:t>
            </a:r>
            <a:r>
              <a:rPr lang="fr-FR" sz="1800" dirty="0" smtClean="0"/>
              <a:t> Caps non CAC40 européennes </a:t>
            </a:r>
            <a:r>
              <a:rPr lang="fr-FR" sz="1800" dirty="0"/>
              <a:t>non </a:t>
            </a:r>
            <a:r>
              <a:rPr lang="fr-FR" sz="1800" dirty="0" smtClean="0"/>
              <a:t>anglo-saxonnes</a:t>
            </a:r>
          </a:p>
          <a:p>
            <a:pPr marL="342900" indent="-342900" algn="l">
              <a:buFont typeface="Arial" panose="020B0604020202020204" pitchFamily="34" charset="0"/>
              <a:buChar char="•"/>
              <a:defRPr/>
            </a:pPr>
            <a:endParaRPr lang="fr-FR" sz="1800" dirty="0"/>
          </a:p>
          <a:p>
            <a:pPr algn="l">
              <a:defRPr/>
            </a:pPr>
            <a:r>
              <a:rPr lang="fr-FR" sz="1800" dirty="0" smtClean="0"/>
              <a:t>Les Conseils des </a:t>
            </a:r>
            <a:r>
              <a:rPr lang="fr-FR" sz="1800" dirty="0" err="1" smtClean="0"/>
              <a:t>Mid</a:t>
            </a:r>
            <a:r>
              <a:rPr lang="fr-FR" sz="1800" dirty="0" smtClean="0"/>
              <a:t> et Small Caps n’ont pas </a:t>
            </a:r>
            <a:r>
              <a:rPr lang="fr-FR" sz="1800" dirty="0"/>
              <a:t>recruté des femmes de nationalités </a:t>
            </a:r>
            <a:r>
              <a:rPr lang="fr-FR" sz="1800" dirty="0" smtClean="0"/>
              <a:t>étrangères</a:t>
            </a:r>
          </a:p>
          <a:p>
            <a:pPr algn="l">
              <a:defRPr/>
            </a:pPr>
            <a:r>
              <a:rPr lang="fr-FR" sz="1800" dirty="0" smtClean="0"/>
              <a:t>Ceci est contradictoire avec leurs ambitions à l’international.</a:t>
            </a:r>
          </a:p>
          <a:p>
            <a:pPr algn="l">
              <a:defRPr/>
            </a:pPr>
            <a:r>
              <a:rPr lang="fr-FR" sz="1800" dirty="0" smtClean="0"/>
              <a:t>Au moins pour compenser,  ils devraient recruter des françaises expérimentées quant à des pays étrangers.</a:t>
            </a:r>
          </a:p>
          <a:p>
            <a:pPr algn="l">
              <a:defRPr/>
            </a:pPr>
            <a:r>
              <a:rPr lang="fr-FR" sz="1800" dirty="0" smtClean="0"/>
              <a:t>L’étude n’ait pas étudié spécifiquement  ce critère, mais  globalement à la lecture des </a:t>
            </a:r>
            <a:r>
              <a:rPr lang="fr-FR" sz="1800" dirty="0" err="1" smtClean="0"/>
              <a:t>CVs</a:t>
            </a:r>
            <a:r>
              <a:rPr lang="fr-FR" sz="1800" dirty="0" smtClean="0"/>
              <a:t> des administratrices  tel ne semble pas être le cas.</a:t>
            </a:r>
            <a:endParaRPr lang="fr-FR" sz="1800" dirty="0"/>
          </a:p>
          <a:p>
            <a:pPr algn="l">
              <a:defRPr/>
            </a:pPr>
            <a:r>
              <a:rPr lang="fr-FR" sz="1800" dirty="0" smtClean="0"/>
              <a:t>La recherche de telles personnalités en dehors du cercle des connaissances des membres des Conseils serait souhaitable.</a:t>
            </a:r>
          </a:p>
          <a:p>
            <a:pPr algn="l">
              <a:defRPr/>
            </a:pPr>
            <a:endParaRPr lang="fr-FR" sz="1800" dirty="0"/>
          </a:p>
          <a:p>
            <a:pPr algn="l">
              <a:defRPr/>
            </a:pPr>
            <a:r>
              <a:rPr lang="fr-FR" sz="1800" dirty="0" smtClean="0"/>
              <a:t>Les candidates  françaises qualifiées pour  des postes d’administratrices  doivent penser à postuler pour les conseils de sociétés étrangères, en particulier </a:t>
            </a:r>
            <a:r>
              <a:rPr lang="fr-FR" sz="1800" dirty="0" err="1" smtClean="0"/>
              <a:t>européenness</a:t>
            </a:r>
            <a:r>
              <a:rPr lang="fr-FR" sz="1800" dirty="0"/>
              <a:t> </a:t>
            </a:r>
            <a:r>
              <a:rPr lang="fr-FR" sz="1800" dirty="0" smtClean="0"/>
              <a:t>où </a:t>
            </a:r>
            <a:r>
              <a:rPr lang="fr-FR" sz="1800" dirty="0" smtClean="0"/>
              <a:t>la demande est et sera forte </a:t>
            </a:r>
          </a:p>
          <a:p>
            <a:pPr algn="l">
              <a:defRPr/>
            </a:pPr>
            <a:endParaRPr lang="fr-FR" dirty="0" smtClean="0"/>
          </a:p>
        </p:txBody>
      </p:sp>
      <p:sp>
        <p:nvSpPr>
          <p:cNvPr id="6" name="Espace réservé du pied de page 3"/>
          <p:cNvSpPr txBox="1">
            <a:spLocks/>
          </p:cNvSpPr>
          <p:nvPr/>
        </p:nvSpPr>
        <p:spPr>
          <a:xfrm>
            <a:off x="685800" y="6172200"/>
            <a:ext cx="8534400" cy="533400"/>
          </a:xfrm>
          <a:prstGeom prst="rect">
            <a:avLst/>
          </a:prstGeom>
          <a:noFill/>
        </p:spPr>
        <p:txBody>
          <a:bodyPr/>
          <a:lstStyle>
            <a:defPPr>
              <a:defRPr lang="en-GB"/>
            </a:defPPr>
            <a:lvl1pPr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9pPr>
          </a:lstStyle>
          <a:p>
            <a:pPr algn="ctr">
              <a:spcBef>
                <a:spcPct val="0"/>
              </a:spcBef>
              <a:buFontTx/>
              <a:buNone/>
            </a:pPr>
            <a:r>
              <a:rPr lang="fr-FR" altLang="fr-FR" sz="900" dirty="0" smtClean="0">
                <a:solidFill>
                  <a:srgbClr val="0000FF"/>
                </a:solidFill>
              </a:rPr>
              <a:t>Reproduction interdite sans autorisation Copyright Gouvernance</a:t>
            </a:r>
            <a:r>
              <a:rPr lang="fr-FR" altLang="fr-FR" sz="900" dirty="0" smtClean="0"/>
              <a:t> </a:t>
            </a:r>
            <a:r>
              <a:rPr lang="fr-FR" altLang="fr-FR" sz="900" dirty="0" smtClean="0">
                <a:solidFill>
                  <a:schemeClr val="bg2"/>
                </a:solidFill>
              </a:rPr>
              <a:t>&amp;</a:t>
            </a:r>
            <a:r>
              <a:rPr lang="fr-FR" altLang="fr-FR" sz="900" dirty="0" smtClean="0"/>
              <a:t> </a:t>
            </a:r>
            <a:r>
              <a:rPr lang="fr-FR" altLang="fr-FR" sz="900" dirty="0" smtClean="0">
                <a:solidFill>
                  <a:srgbClr val="0000FF"/>
                </a:solidFill>
              </a:rPr>
              <a:t>Structures</a:t>
            </a:r>
          </a:p>
          <a:p>
            <a:pPr algn="ctr">
              <a:spcBef>
                <a:spcPct val="0"/>
              </a:spcBef>
              <a:buFontTx/>
              <a:buNone/>
            </a:pPr>
            <a:r>
              <a:rPr lang="fr-FR" altLang="fr-FR" sz="900" dirty="0" smtClean="0"/>
              <a:t> MAJ 7 Janvier 2015</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80"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615950"/>
            <a:ext cx="4440992"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78"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88" y="3584575"/>
            <a:ext cx="4443412" cy="2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79"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1764" y="3584947"/>
            <a:ext cx="4019724" cy="2450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3"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2888" y="584200"/>
            <a:ext cx="4038600" cy="266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6" name="ZoneTexte 13"/>
          <p:cNvSpPr txBox="1">
            <a:spLocks noChangeArrowheads="1"/>
          </p:cNvSpPr>
          <p:nvPr/>
        </p:nvSpPr>
        <p:spPr bwMode="auto">
          <a:xfrm>
            <a:off x="1496616" y="641350"/>
            <a:ext cx="831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b="1" dirty="0"/>
              <a:t>CAC40</a:t>
            </a:r>
          </a:p>
        </p:txBody>
      </p:sp>
      <p:pic>
        <p:nvPicPr>
          <p:cNvPr id="66567"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0984" y="746125"/>
            <a:ext cx="1065723" cy="15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8" name="Rectangle 1"/>
          <p:cNvSpPr>
            <a:spLocks noChangeArrowheads="1"/>
          </p:cNvSpPr>
          <p:nvPr/>
        </p:nvSpPr>
        <p:spPr bwMode="auto">
          <a:xfrm>
            <a:off x="887413" y="0"/>
            <a:ext cx="8131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fr-FR" altLang="fr-FR" sz="2400" b="1" dirty="0">
                <a:solidFill>
                  <a:srgbClr val="0000FF"/>
                </a:solidFill>
              </a:rPr>
              <a:t>% </a:t>
            </a:r>
            <a:r>
              <a:rPr lang="fr-FR" altLang="fr-FR" sz="2400" b="1" dirty="0" smtClean="0">
                <a:solidFill>
                  <a:srgbClr val="0000FF"/>
                </a:solidFill>
              </a:rPr>
              <a:t>D’ADMINISTRATRICES </a:t>
            </a:r>
            <a:r>
              <a:rPr lang="fr-FR" altLang="fr-FR" sz="2400" b="1" dirty="0">
                <a:solidFill>
                  <a:srgbClr val="0000FF"/>
                </a:solidFill>
              </a:rPr>
              <a:t>SELON LEURS PROFILS</a:t>
            </a:r>
            <a:endParaRPr lang="fr-FR" altLang="fr-FR" sz="2400" dirty="0">
              <a:solidFill>
                <a:srgbClr val="0000FF"/>
              </a:solidFill>
            </a:endParaRPr>
          </a:p>
        </p:txBody>
      </p:sp>
      <p:pic>
        <p:nvPicPr>
          <p:cNvPr id="66569"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9975" y="3754438"/>
            <a:ext cx="1268413"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70" name="ZoneTexte 22"/>
          <p:cNvSpPr txBox="1">
            <a:spLocks noChangeArrowheads="1"/>
          </p:cNvSpPr>
          <p:nvPr/>
        </p:nvSpPr>
        <p:spPr bwMode="auto">
          <a:xfrm>
            <a:off x="8016875" y="746125"/>
            <a:ext cx="1214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b="1"/>
              <a:t>Big Caps </a:t>
            </a:r>
          </a:p>
          <a:p>
            <a:pPr>
              <a:spcBef>
                <a:spcPct val="0"/>
              </a:spcBef>
              <a:buFontTx/>
              <a:buNone/>
            </a:pPr>
            <a:r>
              <a:rPr lang="fr-FR" altLang="fr-FR" sz="1600" b="1"/>
              <a:t>non CAC40</a:t>
            </a:r>
          </a:p>
        </p:txBody>
      </p:sp>
      <p:sp>
        <p:nvSpPr>
          <p:cNvPr id="66571" name="ZoneTexte 23"/>
          <p:cNvSpPr txBox="1">
            <a:spLocks noChangeArrowheads="1"/>
          </p:cNvSpPr>
          <p:nvPr/>
        </p:nvSpPr>
        <p:spPr bwMode="auto">
          <a:xfrm>
            <a:off x="8643938" y="3584575"/>
            <a:ext cx="1174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b="1"/>
              <a:t>Small </a:t>
            </a:r>
          </a:p>
          <a:p>
            <a:pPr>
              <a:spcBef>
                <a:spcPct val="0"/>
              </a:spcBef>
              <a:buFontTx/>
              <a:buNone/>
            </a:pPr>
            <a:r>
              <a:rPr lang="fr-FR" altLang="fr-FR" sz="1600" b="1"/>
              <a:t>Caps </a:t>
            </a:r>
          </a:p>
        </p:txBody>
      </p:sp>
      <p:sp>
        <p:nvSpPr>
          <p:cNvPr id="66572" name="ZoneTexte 1"/>
          <p:cNvSpPr txBox="1">
            <a:spLocks noChangeArrowheads="1"/>
          </p:cNvSpPr>
          <p:nvPr/>
        </p:nvSpPr>
        <p:spPr bwMode="auto">
          <a:xfrm>
            <a:off x="420688" y="3232150"/>
            <a:ext cx="4530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a:t>(*) </a:t>
            </a:r>
            <a:r>
              <a:rPr lang="fr-FR" altLang="fr-FR" sz="1400"/>
              <a:t>Passage par fonction étatique pour les présentes en 2014</a:t>
            </a:r>
          </a:p>
        </p:txBody>
      </p:sp>
      <p:sp>
        <p:nvSpPr>
          <p:cNvPr id="66573" name="ZoneTexte 2"/>
          <p:cNvSpPr txBox="1">
            <a:spLocks noChangeArrowheads="1"/>
          </p:cNvSpPr>
          <p:nvPr/>
        </p:nvSpPr>
        <p:spPr bwMode="auto">
          <a:xfrm>
            <a:off x="5745088" y="2147094"/>
            <a:ext cx="904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a:t>(*) 17 %</a:t>
            </a:r>
          </a:p>
        </p:txBody>
      </p:sp>
      <p:sp>
        <p:nvSpPr>
          <p:cNvPr id="66574" name="ZoneTexte 13"/>
          <p:cNvSpPr txBox="1">
            <a:spLocks noChangeArrowheads="1"/>
          </p:cNvSpPr>
          <p:nvPr/>
        </p:nvSpPr>
        <p:spPr bwMode="auto">
          <a:xfrm>
            <a:off x="1237283" y="2182813"/>
            <a:ext cx="904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dirty="0"/>
              <a:t>(*) 22 %</a:t>
            </a:r>
          </a:p>
        </p:txBody>
      </p:sp>
      <p:sp>
        <p:nvSpPr>
          <p:cNvPr id="66575" name="ZoneTexte 14"/>
          <p:cNvSpPr txBox="1">
            <a:spLocks noChangeArrowheads="1"/>
          </p:cNvSpPr>
          <p:nvPr/>
        </p:nvSpPr>
        <p:spPr bwMode="auto">
          <a:xfrm>
            <a:off x="5796681" y="5013176"/>
            <a:ext cx="8016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dirty="0"/>
              <a:t>(*) 8 %</a:t>
            </a:r>
          </a:p>
        </p:txBody>
      </p:sp>
      <p:sp>
        <p:nvSpPr>
          <p:cNvPr id="66576" name="ZoneTexte 15"/>
          <p:cNvSpPr txBox="1">
            <a:spLocks noChangeArrowheads="1"/>
          </p:cNvSpPr>
          <p:nvPr/>
        </p:nvSpPr>
        <p:spPr bwMode="auto">
          <a:xfrm>
            <a:off x="1044178" y="5013176"/>
            <a:ext cx="904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dirty="0"/>
              <a:t>(*) 10 %</a:t>
            </a:r>
          </a:p>
        </p:txBody>
      </p:sp>
      <p:sp>
        <p:nvSpPr>
          <p:cNvPr id="19" name="Espace réservé du pied de page 3"/>
          <p:cNvSpPr txBox="1">
            <a:spLocks/>
          </p:cNvSpPr>
          <p:nvPr/>
        </p:nvSpPr>
        <p:spPr>
          <a:xfrm>
            <a:off x="685800" y="6172200"/>
            <a:ext cx="8534400" cy="533400"/>
          </a:xfrm>
          <a:prstGeom prst="rect">
            <a:avLst/>
          </a:prstGeom>
          <a:noFill/>
        </p:spPr>
        <p:txBody>
          <a:bodyPr/>
          <a:lstStyle>
            <a:defPPr>
              <a:defRPr lang="en-GB"/>
            </a:defPPr>
            <a:lvl1pPr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9pPr>
          </a:lstStyle>
          <a:p>
            <a:pPr algn="ctr">
              <a:spcBef>
                <a:spcPct val="0"/>
              </a:spcBef>
              <a:buFontTx/>
              <a:buNone/>
            </a:pPr>
            <a:r>
              <a:rPr lang="fr-FR" altLang="fr-FR" sz="900" dirty="0" smtClean="0">
                <a:solidFill>
                  <a:srgbClr val="0000FF"/>
                </a:solidFill>
              </a:rPr>
              <a:t>Reproduction interdite sans autorisation Copyright Gouvernance</a:t>
            </a:r>
            <a:r>
              <a:rPr lang="fr-FR" altLang="fr-FR" sz="900" dirty="0" smtClean="0"/>
              <a:t> </a:t>
            </a:r>
            <a:r>
              <a:rPr lang="fr-FR" altLang="fr-FR" sz="900" dirty="0" smtClean="0">
                <a:solidFill>
                  <a:schemeClr val="bg2"/>
                </a:solidFill>
              </a:rPr>
              <a:t>&amp;</a:t>
            </a:r>
            <a:r>
              <a:rPr lang="fr-FR" altLang="fr-FR" sz="900" dirty="0" smtClean="0"/>
              <a:t> </a:t>
            </a:r>
            <a:r>
              <a:rPr lang="fr-FR" altLang="fr-FR" sz="900" dirty="0" smtClean="0">
                <a:solidFill>
                  <a:srgbClr val="0000FF"/>
                </a:solidFill>
              </a:rPr>
              <a:t>Structures</a:t>
            </a:r>
          </a:p>
          <a:p>
            <a:pPr algn="ctr">
              <a:spcBef>
                <a:spcPct val="0"/>
              </a:spcBef>
              <a:buFontTx/>
              <a:buNone/>
            </a:pPr>
            <a:r>
              <a:rPr lang="fr-FR" altLang="fr-FR" sz="900" dirty="0" smtClean="0"/>
              <a:t> MAJ 7 Janvier 2015</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re 1"/>
          <p:cNvSpPr>
            <a:spLocks noGrp="1"/>
          </p:cNvSpPr>
          <p:nvPr>
            <p:ph type="ctrTitle"/>
          </p:nvPr>
        </p:nvSpPr>
        <p:spPr>
          <a:xfrm>
            <a:off x="776288" y="115888"/>
            <a:ext cx="8420100" cy="576262"/>
          </a:xfrm>
        </p:spPr>
        <p:txBody>
          <a:bodyPr/>
          <a:lstStyle/>
          <a:p>
            <a:r>
              <a:rPr lang="fr-FR" altLang="fr-FR" b="1" dirty="0" smtClean="0">
                <a:solidFill>
                  <a:srgbClr val="0000FF"/>
                </a:solidFill>
              </a:rPr>
              <a:t>REMARQUES</a:t>
            </a:r>
            <a:endParaRPr lang="fr-FR" altLang="fr-FR" dirty="0" smtClean="0">
              <a:solidFill>
                <a:srgbClr val="0000FF"/>
              </a:solidFill>
            </a:endParaRPr>
          </a:p>
        </p:txBody>
      </p:sp>
      <p:sp>
        <p:nvSpPr>
          <p:cNvPr id="3" name="Sous-titre 2"/>
          <p:cNvSpPr>
            <a:spLocks noGrp="1"/>
          </p:cNvSpPr>
          <p:nvPr>
            <p:ph type="subTitle" idx="1"/>
          </p:nvPr>
        </p:nvSpPr>
        <p:spPr>
          <a:xfrm>
            <a:off x="565150" y="692696"/>
            <a:ext cx="8642350" cy="1752600"/>
          </a:xfrm>
        </p:spPr>
        <p:txBody>
          <a:bodyPr/>
          <a:lstStyle/>
          <a:p>
            <a:pPr algn="l">
              <a:defRPr/>
            </a:pPr>
            <a:r>
              <a:rPr lang="fr-FR" sz="1800" dirty="0" smtClean="0"/>
              <a:t>Moins d’opérationnelles généralistes pour </a:t>
            </a:r>
            <a:r>
              <a:rPr lang="fr-FR" sz="1800" dirty="0" err="1" smtClean="0"/>
              <a:t>Mid</a:t>
            </a:r>
            <a:r>
              <a:rPr lang="fr-FR" sz="1800" dirty="0" smtClean="0"/>
              <a:t> et Small Caps.</a:t>
            </a:r>
          </a:p>
          <a:p>
            <a:pPr algn="l">
              <a:defRPr/>
            </a:pPr>
            <a:r>
              <a:rPr lang="fr-FR" sz="1800" dirty="0" smtClean="0"/>
              <a:t>Le passage par un organisme d’état (22 % pour le CAC 40) diminue avec la taille.</a:t>
            </a:r>
          </a:p>
          <a:p>
            <a:pPr algn="l">
              <a:defRPr/>
            </a:pPr>
            <a:endParaRPr lang="fr-FR" sz="1800" dirty="0" smtClean="0"/>
          </a:p>
          <a:p>
            <a:pPr algn="l">
              <a:defRPr/>
            </a:pPr>
            <a:r>
              <a:rPr lang="fr-FR" sz="1800" dirty="0" smtClean="0"/>
              <a:t>L’introduction d’une diversité dans les profils est encore très modeste,                                                      en particulier chez les </a:t>
            </a:r>
            <a:r>
              <a:rPr lang="fr-FR" sz="1800" dirty="0" err="1" smtClean="0"/>
              <a:t>Big</a:t>
            </a:r>
            <a:r>
              <a:rPr lang="fr-FR" sz="1800" dirty="0" smtClean="0"/>
              <a:t> Caps Non CAC40 et  les </a:t>
            </a:r>
            <a:r>
              <a:rPr lang="fr-FR" sz="1800" dirty="0" err="1" smtClean="0"/>
              <a:t>Mid</a:t>
            </a:r>
            <a:r>
              <a:rPr lang="fr-FR" sz="1800" dirty="0" smtClean="0"/>
              <a:t> Caps.</a:t>
            </a:r>
          </a:p>
          <a:p>
            <a:pPr algn="l">
              <a:defRPr/>
            </a:pPr>
            <a:endParaRPr lang="fr-FR" sz="1800" dirty="0" smtClean="0"/>
          </a:p>
          <a:p>
            <a:pPr algn="l">
              <a:defRPr/>
            </a:pPr>
            <a:r>
              <a:rPr lang="fr-FR" sz="1800" dirty="0" smtClean="0"/>
              <a:t>Les profils: Technique Production Scientifique, Marketing/Commercial, Communication, </a:t>
            </a:r>
            <a:r>
              <a:rPr lang="fr-FR" sz="1800" dirty="0" err="1" smtClean="0"/>
              <a:t>RSE</a:t>
            </a:r>
            <a:r>
              <a:rPr lang="fr-FR" sz="1800" dirty="0" smtClean="0"/>
              <a:t> et RH demeurent sous représentés.</a:t>
            </a:r>
          </a:p>
          <a:p>
            <a:pPr algn="l">
              <a:defRPr/>
            </a:pPr>
            <a:endParaRPr lang="fr-FR" sz="1800" dirty="0"/>
          </a:p>
          <a:p>
            <a:pPr algn="l">
              <a:defRPr/>
            </a:pPr>
            <a:r>
              <a:rPr lang="fr-FR" sz="1800" dirty="0" smtClean="0"/>
              <a:t>Le CAC40 a  recruté des femmes ayant une expérience des finances ou du conseil.</a:t>
            </a:r>
          </a:p>
          <a:p>
            <a:pPr algn="l">
              <a:defRPr/>
            </a:pPr>
            <a:r>
              <a:rPr lang="fr-FR" sz="1800" dirty="0" smtClean="0"/>
              <a:t>Les Small Caps également, mais aussi des juristes</a:t>
            </a:r>
          </a:p>
          <a:p>
            <a:pPr algn="l">
              <a:defRPr/>
            </a:pPr>
            <a:endParaRPr lang="fr-FR" sz="1800" dirty="0" smtClean="0"/>
          </a:p>
          <a:p>
            <a:pPr algn="l">
              <a:defRPr/>
            </a:pPr>
            <a:r>
              <a:rPr lang="fr-FR" sz="1800" dirty="0"/>
              <a:t>L</a:t>
            </a:r>
            <a:r>
              <a:rPr lang="fr-FR" sz="1800" dirty="0" smtClean="0"/>
              <a:t>es Opérationnelles Généralistes ont pu par leur formation et premiers postes avoir une expérience </a:t>
            </a:r>
            <a:endParaRPr lang="fr-FR" sz="1800" dirty="0"/>
          </a:p>
          <a:p>
            <a:pPr marL="285750" indent="-285750" algn="l">
              <a:buFont typeface="Arial" panose="020B0604020202020204" pitchFamily="34" charset="0"/>
              <a:buChar char="•"/>
              <a:defRPr/>
            </a:pPr>
            <a:r>
              <a:rPr lang="fr-FR" sz="1800" dirty="0" smtClean="0"/>
              <a:t>Technique, Production, Scientifiques et </a:t>
            </a:r>
          </a:p>
          <a:p>
            <a:pPr marL="285750" indent="-285750" algn="l">
              <a:buFont typeface="Arial" panose="020B0604020202020204" pitchFamily="34" charset="0"/>
              <a:buChar char="•"/>
              <a:defRPr/>
            </a:pPr>
            <a:r>
              <a:rPr lang="fr-FR" sz="1800" dirty="0" smtClean="0"/>
              <a:t>d’autres via la responsabilité opérationnelle de </a:t>
            </a:r>
            <a:r>
              <a:rPr lang="fr-FR" sz="1800" dirty="0" smtClean="0"/>
              <a:t>grands </a:t>
            </a:r>
            <a:r>
              <a:rPr lang="fr-FR" sz="1800" dirty="0" smtClean="0"/>
              <a:t>« comptes » connaître les fonctions commerciales</a:t>
            </a:r>
          </a:p>
          <a:p>
            <a:pPr algn="l">
              <a:defRPr/>
            </a:pPr>
            <a:endParaRPr lang="fr-FR" sz="1800" dirty="0" smtClean="0"/>
          </a:p>
          <a:p>
            <a:pPr algn="l">
              <a:defRPr/>
            </a:pPr>
            <a:endParaRPr lang="fr-FR" sz="1800" dirty="0" smtClean="0"/>
          </a:p>
          <a:p>
            <a:pPr algn="l">
              <a:defRPr/>
            </a:pPr>
            <a:endParaRPr lang="fr-FR" sz="1800" dirty="0" smtClean="0"/>
          </a:p>
        </p:txBody>
      </p:sp>
      <p:sp>
        <p:nvSpPr>
          <p:cNvPr id="6" name="Espace réservé du pied de page 3"/>
          <p:cNvSpPr txBox="1">
            <a:spLocks/>
          </p:cNvSpPr>
          <p:nvPr/>
        </p:nvSpPr>
        <p:spPr>
          <a:xfrm>
            <a:off x="685800" y="6172200"/>
            <a:ext cx="8534400" cy="533400"/>
          </a:xfrm>
          <a:prstGeom prst="rect">
            <a:avLst/>
          </a:prstGeom>
          <a:noFill/>
        </p:spPr>
        <p:txBody>
          <a:bodyPr/>
          <a:lstStyle>
            <a:defPPr>
              <a:defRPr lang="en-GB"/>
            </a:defPPr>
            <a:lvl1pPr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9pPr>
          </a:lstStyle>
          <a:p>
            <a:pPr algn="ctr">
              <a:spcBef>
                <a:spcPct val="0"/>
              </a:spcBef>
              <a:buFontTx/>
              <a:buNone/>
            </a:pPr>
            <a:r>
              <a:rPr lang="fr-FR" altLang="fr-FR" sz="900" dirty="0" smtClean="0">
                <a:solidFill>
                  <a:srgbClr val="0000FF"/>
                </a:solidFill>
              </a:rPr>
              <a:t>Reproduction interdite sans autorisation Copyright Gouvernance</a:t>
            </a:r>
            <a:r>
              <a:rPr lang="fr-FR" altLang="fr-FR" sz="900" dirty="0" smtClean="0"/>
              <a:t> </a:t>
            </a:r>
            <a:r>
              <a:rPr lang="fr-FR" altLang="fr-FR" sz="900" dirty="0" smtClean="0">
                <a:solidFill>
                  <a:schemeClr val="bg2"/>
                </a:solidFill>
              </a:rPr>
              <a:t>&amp;</a:t>
            </a:r>
            <a:r>
              <a:rPr lang="fr-FR" altLang="fr-FR" sz="900" dirty="0" smtClean="0"/>
              <a:t> </a:t>
            </a:r>
            <a:r>
              <a:rPr lang="fr-FR" altLang="fr-FR" sz="900" dirty="0" smtClean="0">
                <a:solidFill>
                  <a:srgbClr val="0000FF"/>
                </a:solidFill>
              </a:rPr>
              <a:t>Structures</a:t>
            </a:r>
          </a:p>
          <a:p>
            <a:pPr algn="ctr">
              <a:spcBef>
                <a:spcPct val="0"/>
              </a:spcBef>
              <a:buFontTx/>
              <a:buNone/>
            </a:pPr>
            <a:r>
              <a:rPr lang="fr-FR" altLang="fr-FR" sz="900" dirty="0" smtClean="0"/>
              <a:t> MAJ 7 Janvier 2015</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879475"/>
            <a:ext cx="6278562" cy="400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1" name="Rectangle 2"/>
          <p:cNvSpPr>
            <a:spLocks noGrp="1" noChangeArrowheads="1"/>
          </p:cNvSpPr>
          <p:nvPr>
            <p:ph type="title"/>
          </p:nvPr>
        </p:nvSpPr>
        <p:spPr>
          <a:xfrm>
            <a:off x="776536" y="-8780"/>
            <a:ext cx="8420100" cy="865187"/>
          </a:xfrm>
        </p:spPr>
        <p:txBody>
          <a:bodyPr/>
          <a:lstStyle/>
          <a:p>
            <a:r>
              <a:rPr lang="fr-FR" altLang="fr-FR" sz="2000" b="1" dirty="0" smtClean="0">
                <a:solidFill>
                  <a:srgbClr val="0000FF"/>
                </a:solidFill>
              </a:rPr>
              <a:t>NATURE DU LIEN AVEC LA SOCIÉTÉ</a:t>
            </a:r>
          </a:p>
        </p:txBody>
      </p:sp>
      <p:pic>
        <p:nvPicPr>
          <p:cNvPr id="686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0" y="884238"/>
            <a:ext cx="2384425" cy="158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8675" y="5168900"/>
            <a:ext cx="3619500"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space réservé du pied de page 3"/>
          <p:cNvSpPr txBox="1">
            <a:spLocks/>
          </p:cNvSpPr>
          <p:nvPr/>
        </p:nvSpPr>
        <p:spPr>
          <a:xfrm>
            <a:off x="685800" y="6172200"/>
            <a:ext cx="8534400" cy="533400"/>
          </a:xfrm>
          <a:prstGeom prst="rect">
            <a:avLst/>
          </a:prstGeom>
          <a:noFill/>
        </p:spPr>
        <p:txBody>
          <a:bodyPr/>
          <a:lstStyle>
            <a:defPPr>
              <a:defRPr lang="en-GB"/>
            </a:defPPr>
            <a:lvl1pPr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9pPr>
          </a:lstStyle>
          <a:p>
            <a:pPr algn="ctr">
              <a:spcBef>
                <a:spcPct val="0"/>
              </a:spcBef>
              <a:buFontTx/>
              <a:buNone/>
            </a:pPr>
            <a:r>
              <a:rPr lang="fr-FR" altLang="fr-FR" sz="900" dirty="0" smtClean="0">
                <a:solidFill>
                  <a:srgbClr val="0000FF"/>
                </a:solidFill>
              </a:rPr>
              <a:t>Reproduction interdite sans autorisation Copyright Gouvernance</a:t>
            </a:r>
            <a:r>
              <a:rPr lang="fr-FR" altLang="fr-FR" sz="900" dirty="0" smtClean="0"/>
              <a:t> </a:t>
            </a:r>
            <a:r>
              <a:rPr lang="fr-FR" altLang="fr-FR" sz="900" dirty="0" smtClean="0">
                <a:solidFill>
                  <a:schemeClr val="bg2"/>
                </a:solidFill>
              </a:rPr>
              <a:t>&amp;</a:t>
            </a:r>
            <a:r>
              <a:rPr lang="fr-FR" altLang="fr-FR" sz="900" dirty="0" smtClean="0"/>
              <a:t> </a:t>
            </a:r>
            <a:r>
              <a:rPr lang="fr-FR" altLang="fr-FR" sz="900" dirty="0" smtClean="0">
                <a:solidFill>
                  <a:srgbClr val="0000FF"/>
                </a:solidFill>
              </a:rPr>
              <a:t>Structures</a:t>
            </a:r>
          </a:p>
          <a:p>
            <a:pPr algn="ctr">
              <a:spcBef>
                <a:spcPct val="0"/>
              </a:spcBef>
              <a:buFontTx/>
              <a:buNone/>
            </a:pPr>
            <a:r>
              <a:rPr lang="fr-FR" altLang="fr-FR" sz="900" dirty="0" smtClean="0"/>
              <a:t> MAJ 7 Janvier 2015</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0"/>
            <a:ext cx="8420100" cy="838200"/>
          </a:xfrm>
        </p:spPr>
        <p:txBody>
          <a:bodyPr/>
          <a:lstStyle/>
          <a:p>
            <a:r>
              <a:rPr lang="fr-FR" altLang="fr-FR" b="1" dirty="0" smtClean="0">
                <a:solidFill>
                  <a:srgbClr val="0000FF"/>
                </a:solidFill>
              </a:rPr>
              <a:t>OBJECTIFS GÉNÉRAUX DE L’ÉTUDE</a:t>
            </a:r>
          </a:p>
        </p:txBody>
      </p:sp>
      <p:sp>
        <p:nvSpPr>
          <p:cNvPr id="2051" name="Rectangle 3"/>
          <p:cNvSpPr>
            <a:spLocks noGrp="1" noChangeArrowheads="1"/>
          </p:cNvSpPr>
          <p:nvPr>
            <p:ph type="body" idx="1"/>
          </p:nvPr>
        </p:nvSpPr>
        <p:spPr>
          <a:xfrm>
            <a:off x="838200" y="914400"/>
            <a:ext cx="8216900" cy="4114800"/>
          </a:xfrm>
        </p:spPr>
        <p:txBody>
          <a:bodyPr/>
          <a:lstStyle/>
          <a:p>
            <a:r>
              <a:rPr lang="fr-FR" altLang="fr-FR" dirty="0" smtClean="0"/>
              <a:t>Disposer sur une série d’années d’une base de données et à jour                                                                pour mener des analyses statistiques et ainsi assurer un suivi de l’ évolution, </a:t>
            </a:r>
            <a:r>
              <a:rPr lang="fr-FR" altLang="fr-FR" u="sng" dirty="0" smtClean="0"/>
              <a:t>en particulier du fait de la Loi du 27 Janvier 2011 </a:t>
            </a:r>
            <a:endParaRPr lang="fr-FR" altLang="fr-FR" dirty="0" smtClean="0"/>
          </a:p>
          <a:p>
            <a:pPr>
              <a:buFontTx/>
              <a:buNone/>
            </a:pPr>
            <a:endParaRPr lang="fr-FR" altLang="fr-FR" dirty="0" smtClean="0"/>
          </a:p>
          <a:p>
            <a:r>
              <a:rPr lang="fr-FR" altLang="fr-FR" dirty="0" smtClean="0"/>
              <a:t>Participer à une évolution sociétale </a:t>
            </a:r>
          </a:p>
          <a:p>
            <a:pPr lvl="1"/>
            <a:r>
              <a:rPr lang="fr-FR" altLang="fr-FR" sz="2000" dirty="0" smtClean="0"/>
              <a:t>Apport d’informations objectives inédites et d’idées nouvelles</a:t>
            </a:r>
          </a:p>
          <a:p>
            <a:pPr lvl="1"/>
            <a:r>
              <a:rPr lang="fr-FR" altLang="fr-FR" sz="2000" dirty="0" smtClean="0"/>
              <a:t>Soutien des acteurs </a:t>
            </a:r>
          </a:p>
          <a:p>
            <a:pPr lvl="2"/>
            <a:r>
              <a:rPr lang="fr-FR" altLang="fr-FR" sz="2000" dirty="0" smtClean="0"/>
              <a:t>Présidents de Conseils d’Administration ou de Surveillance</a:t>
            </a:r>
          </a:p>
          <a:p>
            <a:pPr lvl="2"/>
            <a:r>
              <a:rPr lang="fr-FR" altLang="fr-FR" sz="2000" dirty="0" smtClean="0"/>
              <a:t>Administrateurs</a:t>
            </a:r>
          </a:p>
          <a:p>
            <a:pPr lvl="2"/>
            <a:r>
              <a:rPr lang="fr-FR" altLang="fr-FR" sz="2000" dirty="0" smtClean="0"/>
              <a:t>Dirigeants</a:t>
            </a:r>
          </a:p>
          <a:p>
            <a:pPr lvl="2"/>
            <a:r>
              <a:rPr lang="fr-FR" altLang="fr-FR" sz="2000" dirty="0" smtClean="0"/>
              <a:t>Organismes de promotion et/ou de régulation </a:t>
            </a:r>
            <a:r>
              <a:rPr lang="fr-FR" altLang="fr-FR" sz="2000" b="1" i="1" dirty="0" smtClean="0">
                <a:solidFill>
                  <a:srgbClr val="FF0000"/>
                </a:solidFill>
              </a:rPr>
              <a:t>(dont le législateur)</a:t>
            </a:r>
            <a:endParaRPr lang="fr-FR" altLang="fr-FR" sz="2000" dirty="0" smtClean="0"/>
          </a:p>
          <a:p>
            <a:pPr lvl="3">
              <a:buFont typeface="Courier New" panose="02070309020205020404" pitchFamily="49" charset="0"/>
              <a:buChar char="o"/>
            </a:pPr>
            <a:r>
              <a:rPr lang="fr-FR" altLang="fr-FR" dirty="0" smtClean="0"/>
              <a:t>De la bonne gouvernance des entreprises </a:t>
            </a:r>
          </a:p>
          <a:p>
            <a:pPr lvl="3">
              <a:buFont typeface="Courier New" panose="02070309020205020404" pitchFamily="49" charset="0"/>
              <a:buChar char="o"/>
            </a:pPr>
            <a:r>
              <a:rPr lang="fr-FR" altLang="fr-FR" dirty="0" smtClean="0"/>
              <a:t>De femmes et d’hommes qualifiées comme administrateurs</a:t>
            </a:r>
          </a:p>
        </p:txBody>
      </p:sp>
      <p:sp>
        <p:nvSpPr>
          <p:cNvPr id="6" name="Espace réservé du pied de page 3"/>
          <p:cNvSpPr txBox="1">
            <a:spLocks/>
          </p:cNvSpPr>
          <p:nvPr/>
        </p:nvSpPr>
        <p:spPr>
          <a:xfrm>
            <a:off x="685800" y="6172200"/>
            <a:ext cx="8534400" cy="533400"/>
          </a:xfrm>
          <a:prstGeom prst="rect">
            <a:avLst/>
          </a:prstGeom>
          <a:noFill/>
        </p:spPr>
        <p:txBody>
          <a:bodyPr/>
          <a:lstStyle>
            <a:defPPr>
              <a:defRPr lang="en-GB"/>
            </a:defPPr>
            <a:lvl1pPr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9pPr>
          </a:lstStyle>
          <a:p>
            <a:pPr algn="ctr">
              <a:spcBef>
                <a:spcPct val="0"/>
              </a:spcBef>
              <a:buFontTx/>
              <a:buNone/>
            </a:pPr>
            <a:r>
              <a:rPr lang="fr-FR" altLang="fr-FR" sz="900" dirty="0" smtClean="0">
                <a:solidFill>
                  <a:srgbClr val="0000FF"/>
                </a:solidFill>
              </a:rPr>
              <a:t>Reproduction interdite sans autorisation Copyright Gouvernance</a:t>
            </a:r>
            <a:r>
              <a:rPr lang="fr-FR" altLang="fr-FR" sz="900" dirty="0" smtClean="0"/>
              <a:t> </a:t>
            </a:r>
            <a:r>
              <a:rPr lang="fr-FR" altLang="fr-FR" sz="900" dirty="0" smtClean="0">
                <a:solidFill>
                  <a:schemeClr val="bg2"/>
                </a:solidFill>
              </a:rPr>
              <a:t>&amp;</a:t>
            </a:r>
            <a:r>
              <a:rPr lang="fr-FR" altLang="fr-FR" sz="900" dirty="0" smtClean="0"/>
              <a:t> </a:t>
            </a:r>
            <a:r>
              <a:rPr lang="fr-FR" altLang="fr-FR" sz="900" dirty="0" smtClean="0">
                <a:solidFill>
                  <a:srgbClr val="0000FF"/>
                </a:solidFill>
              </a:rPr>
              <a:t>Structures</a:t>
            </a:r>
          </a:p>
          <a:p>
            <a:pPr algn="ctr">
              <a:spcBef>
                <a:spcPct val="0"/>
              </a:spcBef>
              <a:buFontTx/>
              <a:buNone/>
            </a:pPr>
            <a:r>
              <a:rPr lang="fr-FR" altLang="fr-FR" sz="900" dirty="0" smtClean="0"/>
              <a:t> MAJ 7 Janvier 2015</a:t>
            </a:r>
          </a:p>
        </p:txBody>
      </p:sp>
    </p:spTree>
    <p:custDataLst>
      <p:tags r:id="rId1"/>
    </p:custDataLst>
  </p:cSld>
  <p:clrMapOvr>
    <a:masterClrMapping/>
  </p:clrMapOvr>
  <p:transition advTm="689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051">
                                            <p:txEl>
                                              <p:pRg st="0" end="0"/>
                                            </p:txEl>
                                          </p:spTgt>
                                        </p:tgtEl>
                                        <p:attrNameLst>
                                          <p:attrName>ppt_c</p:attrName>
                                        </p:attrNameLst>
                                      </p:cBhvr>
                                      <p:to>
                                        <a:schemeClr va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051">
                                            <p:txEl>
                                              <p:pRg st="2" end="2"/>
                                            </p:txEl>
                                          </p:spTgt>
                                        </p:tgtEl>
                                        <p:attrNameLst>
                                          <p:attrName>ppt_c</p:attrName>
                                        </p:attrNameLst>
                                      </p:cBhvr>
                                      <p:to>
                                        <a:schemeClr val="hlink"/>
                                      </p:to>
                                    </p:animClr>
                                  </p:subTnLst>
                                </p:cTn>
                              </p:par>
                              <p:par>
                                <p:cTn id="11" presetID="1" presetClass="entr" presetSubtype="0" fill="hold" grpId="0" nodeType="withEffect">
                                  <p:stCondLst>
                                    <p:cond delay="0"/>
                                  </p:stCondLst>
                                  <p:childTnLst>
                                    <p:set>
                                      <p:cBhvr>
                                        <p:cTn id="12" dur="1" fill="hold">
                                          <p:stCondLst>
                                            <p:cond delay="499"/>
                                          </p:stCondLst>
                                        </p:cTn>
                                        <p:tgtEl>
                                          <p:spTgt spid="205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051">
                                            <p:txEl>
                                              <p:pRg st="3" end="3"/>
                                            </p:txEl>
                                          </p:spTgt>
                                        </p:tgtEl>
                                        <p:attrNameLst>
                                          <p:attrName>ppt_c</p:attrName>
                                        </p:attrNameLst>
                                      </p:cBhvr>
                                      <p:to>
                                        <a:schemeClr val="hlink"/>
                                      </p:to>
                                    </p:animClr>
                                  </p:subTnLst>
                                </p:cTn>
                              </p:par>
                              <p:par>
                                <p:cTn id="13" presetID="1" presetClass="entr" presetSubtype="0" fill="hold" grpId="0" nodeType="withEffect">
                                  <p:stCondLst>
                                    <p:cond delay="0"/>
                                  </p:stCondLst>
                                  <p:childTnLst>
                                    <p:set>
                                      <p:cBhvr>
                                        <p:cTn id="14" dur="1" fill="hold">
                                          <p:stCondLst>
                                            <p:cond delay="499"/>
                                          </p:stCondLst>
                                        </p:cTn>
                                        <p:tgtEl>
                                          <p:spTgt spid="205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051">
                                            <p:txEl>
                                              <p:pRg st="4" end="4"/>
                                            </p:txEl>
                                          </p:spTgt>
                                        </p:tgtEl>
                                        <p:attrNameLst>
                                          <p:attrName>ppt_c</p:attrName>
                                        </p:attrNameLst>
                                      </p:cBhvr>
                                      <p:to>
                                        <a:schemeClr val="hlink"/>
                                      </p:to>
                                    </p:animClr>
                                  </p:subTnLst>
                                </p:cTn>
                              </p:par>
                              <p:par>
                                <p:cTn id="15" presetID="1" presetClass="entr" presetSubtype="0" fill="hold" grpId="0" nodeType="withEffect">
                                  <p:stCondLst>
                                    <p:cond delay="0"/>
                                  </p:stCondLst>
                                  <p:childTnLst>
                                    <p:set>
                                      <p:cBhvr>
                                        <p:cTn id="16" dur="1" fill="hold">
                                          <p:stCondLst>
                                            <p:cond delay="499"/>
                                          </p:stCondLst>
                                        </p:cTn>
                                        <p:tgtEl>
                                          <p:spTgt spid="205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051">
                                            <p:txEl>
                                              <p:pRg st="5" end="5"/>
                                            </p:txEl>
                                          </p:spTgt>
                                        </p:tgtEl>
                                        <p:attrNameLst>
                                          <p:attrName>ppt_c</p:attrName>
                                        </p:attrNameLst>
                                      </p:cBhvr>
                                      <p:to>
                                        <a:schemeClr val="hlink"/>
                                      </p:to>
                                    </p:animClr>
                                  </p:subTnLst>
                                </p:cTn>
                              </p:par>
                              <p:par>
                                <p:cTn id="17" presetID="1" presetClass="entr" presetSubtype="0" fill="hold" grpId="0" nodeType="withEffect">
                                  <p:stCondLst>
                                    <p:cond delay="0"/>
                                  </p:stCondLst>
                                  <p:childTnLst>
                                    <p:set>
                                      <p:cBhvr>
                                        <p:cTn id="18" dur="1" fill="hold">
                                          <p:stCondLst>
                                            <p:cond delay="499"/>
                                          </p:stCondLst>
                                        </p:cTn>
                                        <p:tgtEl>
                                          <p:spTgt spid="205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051">
                                            <p:txEl>
                                              <p:pRg st="6" end="6"/>
                                            </p:txEl>
                                          </p:spTgt>
                                        </p:tgtEl>
                                        <p:attrNameLst>
                                          <p:attrName>ppt_c</p:attrName>
                                        </p:attrNameLst>
                                      </p:cBhvr>
                                      <p:to>
                                        <a:schemeClr val="hlink"/>
                                      </p:to>
                                    </p:animClr>
                                  </p:subTnLst>
                                </p:cTn>
                              </p:par>
                              <p:par>
                                <p:cTn id="19" presetID="1" presetClass="entr" presetSubtype="0" fill="hold" grpId="0" nodeType="withEffect">
                                  <p:stCondLst>
                                    <p:cond delay="0"/>
                                  </p:stCondLst>
                                  <p:childTnLst>
                                    <p:set>
                                      <p:cBhvr>
                                        <p:cTn id="20" dur="1" fill="hold">
                                          <p:stCondLst>
                                            <p:cond delay="499"/>
                                          </p:stCondLst>
                                        </p:cTn>
                                        <p:tgtEl>
                                          <p:spTgt spid="2051">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2051">
                                            <p:txEl>
                                              <p:pRg st="7" end="7"/>
                                            </p:txEl>
                                          </p:spTgt>
                                        </p:tgtEl>
                                        <p:attrNameLst>
                                          <p:attrName>ppt_c</p:attrName>
                                        </p:attrNameLst>
                                      </p:cBhvr>
                                      <p:to>
                                        <a:schemeClr val="hlink"/>
                                      </p:to>
                                    </p:animClr>
                                  </p:subTnLst>
                                </p:cTn>
                              </p:par>
                              <p:par>
                                <p:cTn id="21" presetID="1" presetClass="entr" presetSubtype="0" fill="hold" grpId="0" nodeType="withEffect">
                                  <p:stCondLst>
                                    <p:cond delay="0"/>
                                  </p:stCondLst>
                                  <p:childTnLst>
                                    <p:set>
                                      <p:cBhvr>
                                        <p:cTn id="22" dur="1" fill="hold">
                                          <p:stCondLst>
                                            <p:cond delay="499"/>
                                          </p:stCondLst>
                                        </p:cTn>
                                        <p:tgtEl>
                                          <p:spTgt spid="2051">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2051">
                                            <p:txEl>
                                              <p:pRg st="8" end="8"/>
                                            </p:txEl>
                                          </p:spTgt>
                                        </p:tgtEl>
                                        <p:attrNameLst>
                                          <p:attrName>ppt_c</p:attrName>
                                        </p:attrNameLst>
                                      </p:cBhvr>
                                      <p:to>
                                        <a:schemeClr val="hlink"/>
                                      </p:to>
                                    </p:animClr>
                                  </p:subTnLst>
                                </p:cTn>
                              </p:par>
                              <p:par>
                                <p:cTn id="23" presetID="1" presetClass="entr" presetSubtype="0" fill="hold" grpId="0" nodeType="withEffect">
                                  <p:stCondLst>
                                    <p:cond delay="0"/>
                                  </p:stCondLst>
                                  <p:childTnLst>
                                    <p:set>
                                      <p:cBhvr>
                                        <p:cTn id="24" dur="1" fill="hold">
                                          <p:stCondLst>
                                            <p:cond delay="499"/>
                                          </p:stCondLst>
                                        </p:cTn>
                                        <p:tgtEl>
                                          <p:spTgt spid="2051">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2051">
                                            <p:txEl>
                                              <p:pRg st="9" end="9"/>
                                            </p:txEl>
                                          </p:spTgt>
                                        </p:tgtEl>
                                        <p:attrNameLst>
                                          <p:attrName>ppt_c</p:attrName>
                                        </p:attrNameLst>
                                      </p:cBhvr>
                                      <p:to>
                                        <a:schemeClr val="hlink"/>
                                      </p:to>
                                    </p:animClr>
                                  </p:subTnLst>
                                </p:cTn>
                              </p:par>
                              <p:par>
                                <p:cTn id="25" presetID="1" presetClass="entr" presetSubtype="0" fill="hold" grpId="0" nodeType="withEffect">
                                  <p:stCondLst>
                                    <p:cond delay="0"/>
                                  </p:stCondLst>
                                  <p:childTnLst>
                                    <p:set>
                                      <p:cBhvr>
                                        <p:cTn id="26" dur="1" fill="hold">
                                          <p:stCondLst>
                                            <p:cond delay="499"/>
                                          </p:stCondLst>
                                        </p:cTn>
                                        <p:tgtEl>
                                          <p:spTgt spid="2051">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2051">
                                            <p:txEl>
                                              <p:pRg st="10" end="10"/>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re 1"/>
          <p:cNvSpPr>
            <a:spLocks noGrp="1"/>
          </p:cNvSpPr>
          <p:nvPr>
            <p:ph type="ctrTitle"/>
          </p:nvPr>
        </p:nvSpPr>
        <p:spPr>
          <a:xfrm>
            <a:off x="776288" y="115888"/>
            <a:ext cx="8420100" cy="576262"/>
          </a:xfrm>
        </p:spPr>
        <p:txBody>
          <a:bodyPr/>
          <a:lstStyle/>
          <a:p>
            <a:r>
              <a:rPr lang="fr-FR" altLang="fr-FR" b="1" smtClean="0">
                <a:solidFill>
                  <a:srgbClr val="0000FF"/>
                </a:solidFill>
              </a:rPr>
              <a:t>REMARQUES</a:t>
            </a:r>
            <a:endParaRPr lang="fr-FR" altLang="fr-FR" smtClean="0">
              <a:solidFill>
                <a:srgbClr val="0000FF"/>
              </a:solidFill>
            </a:endParaRPr>
          </a:p>
        </p:txBody>
      </p:sp>
      <p:sp>
        <p:nvSpPr>
          <p:cNvPr id="69635" name="Sous-titre 2"/>
          <p:cNvSpPr>
            <a:spLocks noGrp="1"/>
          </p:cNvSpPr>
          <p:nvPr>
            <p:ph type="subTitle" idx="1"/>
          </p:nvPr>
        </p:nvSpPr>
        <p:spPr>
          <a:xfrm>
            <a:off x="704850" y="836613"/>
            <a:ext cx="8640763" cy="1752600"/>
          </a:xfrm>
        </p:spPr>
        <p:txBody>
          <a:bodyPr/>
          <a:lstStyle/>
          <a:p>
            <a:pPr algn="l"/>
            <a:r>
              <a:rPr lang="fr-FR" altLang="fr-FR" sz="1800" dirty="0" smtClean="0"/>
              <a:t>Plus l’entreprise est grande,  plus il y a d’administratrices indépendantes</a:t>
            </a:r>
          </a:p>
          <a:p>
            <a:pPr algn="l"/>
            <a:r>
              <a:rPr lang="fr-FR" altLang="fr-FR" sz="1800" dirty="0" smtClean="0"/>
              <a:t>Les administratrices liées à la famille sont naturellement nombreuses dans les Small Caps</a:t>
            </a:r>
          </a:p>
          <a:p>
            <a:pPr algn="l"/>
            <a:endParaRPr lang="fr-FR" altLang="fr-FR" sz="1800" dirty="0" smtClean="0"/>
          </a:p>
          <a:p>
            <a:pPr algn="l"/>
            <a:r>
              <a:rPr lang="fr-FR" altLang="fr-FR" sz="1800" dirty="0" smtClean="0"/>
              <a:t>Les Directrices Opérationnelles à la fois </a:t>
            </a:r>
            <a:r>
              <a:rPr lang="fr-FR" altLang="fr-FR" sz="1800" dirty="0" smtClean="0"/>
              <a:t>administratrices </a:t>
            </a:r>
            <a:r>
              <a:rPr lang="fr-FR" altLang="fr-FR" sz="1800" dirty="0" smtClean="0"/>
              <a:t>se rencontrent seulement au sein des </a:t>
            </a:r>
            <a:r>
              <a:rPr lang="fr-FR" altLang="fr-FR" sz="1800" dirty="0" err="1" smtClean="0"/>
              <a:t>Mid</a:t>
            </a:r>
            <a:r>
              <a:rPr lang="fr-FR" altLang="fr-FR" sz="1800" dirty="0" smtClean="0"/>
              <a:t> et Small Caps</a:t>
            </a:r>
          </a:p>
          <a:p>
            <a:pPr algn="l"/>
            <a:endParaRPr lang="fr-FR" altLang="fr-FR" dirty="0"/>
          </a:p>
          <a:p>
            <a:pPr algn="l"/>
            <a:r>
              <a:rPr lang="fr-FR" altLang="fr-FR" dirty="0"/>
              <a:t>Les représentants des actionnaires salariés ne se rencontrent pratiquement qu’au sein du CAC40</a:t>
            </a:r>
          </a:p>
          <a:p>
            <a:pPr algn="l"/>
            <a:endParaRPr lang="fr-FR" altLang="fr-FR" dirty="0" smtClean="0"/>
          </a:p>
          <a:p>
            <a:pPr algn="l"/>
            <a:r>
              <a:rPr lang="fr-FR" altLang="fr-FR" dirty="0" smtClean="0"/>
              <a:t>Moins de </a:t>
            </a:r>
            <a:r>
              <a:rPr lang="fr-FR" altLang="fr-FR" dirty="0"/>
              <a:t>représentantes (de fonds ) dans le CAC40 </a:t>
            </a:r>
            <a:endParaRPr lang="fr-FR" altLang="fr-FR" dirty="0" smtClean="0"/>
          </a:p>
          <a:p>
            <a:pPr algn="l"/>
            <a:endParaRPr lang="fr-FR" altLang="fr-FR" dirty="0" smtClean="0"/>
          </a:p>
          <a:p>
            <a:pPr algn="l"/>
            <a:r>
              <a:rPr lang="fr-FR" altLang="fr-FR" dirty="0" smtClean="0"/>
              <a:t>Remarque :</a:t>
            </a:r>
          </a:p>
          <a:p>
            <a:pPr algn="l"/>
            <a:r>
              <a:rPr lang="fr-FR" altLang="fr-FR" dirty="0" smtClean="0"/>
              <a:t>L’administrateur </a:t>
            </a:r>
            <a:r>
              <a:rPr lang="fr-FR" altLang="fr-FR" dirty="0"/>
              <a:t>représentant une personne morale, sa cooptation n’a pas être ratifiée par l’Assemblée des actionnaires, </a:t>
            </a:r>
          </a:p>
          <a:p>
            <a:pPr algn="l"/>
            <a:endParaRPr lang="fr-FR" altLang="fr-FR" dirty="0"/>
          </a:p>
          <a:p>
            <a:pPr algn="l"/>
            <a:endParaRPr lang="fr-FR" altLang="fr-FR" dirty="0" smtClean="0"/>
          </a:p>
          <a:p>
            <a:pPr algn="l"/>
            <a:endParaRPr lang="fr-FR" altLang="fr-FR" dirty="0" smtClean="0"/>
          </a:p>
        </p:txBody>
      </p:sp>
      <p:sp>
        <p:nvSpPr>
          <p:cNvPr id="6" name="Espace réservé du pied de page 3"/>
          <p:cNvSpPr txBox="1">
            <a:spLocks/>
          </p:cNvSpPr>
          <p:nvPr/>
        </p:nvSpPr>
        <p:spPr>
          <a:xfrm>
            <a:off x="685800" y="6172200"/>
            <a:ext cx="8534400" cy="533400"/>
          </a:xfrm>
          <a:prstGeom prst="rect">
            <a:avLst/>
          </a:prstGeom>
          <a:noFill/>
        </p:spPr>
        <p:txBody>
          <a:bodyPr/>
          <a:lstStyle>
            <a:defPPr>
              <a:defRPr lang="en-GB"/>
            </a:defPPr>
            <a:lvl1pPr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9pPr>
          </a:lstStyle>
          <a:p>
            <a:pPr algn="ctr">
              <a:spcBef>
                <a:spcPct val="0"/>
              </a:spcBef>
              <a:buFontTx/>
              <a:buNone/>
            </a:pPr>
            <a:r>
              <a:rPr lang="fr-FR" altLang="fr-FR" sz="900" dirty="0" smtClean="0">
                <a:solidFill>
                  <a:srgbClr val="0000FF"/>
                </a:solidFill>
              </a:rPr>
              <a:t>Reproduction interdite sans autorisation Copyright Gouvernance</a:t>
            </a:r>
            <a:r>
              <a:rPr lang="fr-FR" altLang="fr-FR" sz="900" dirty="0" smtClean="0"/>
              <a:t> </a:t>
            </a:r>
            <a:r>
              <a:rPr lang="fr-FR" altLang="fr-FR" sz="900" dirty="0" smtClean="0">
                <a:solidFill>
                  <a:schemeClr val="bg2"/>
                </a:solidFill>
              </a:rPr>
              <a:t>&amp;</a:t>
            </a:r>
            <a:r>
              <a:rPr lang="fr-FR" altLang="fr-FR" sz="900" dirty="0" smtClean="0"/>
              <a:t> </a:t>
            </a:r>
            <a:r>
              <a:rPr lang="fr-FR" altLang="fr-FR" sz="900" dirty="0" smtClean="0">
                <a:solidFill>
                  <a:srgbClr val="0000FF"/>
                </a:solidFill>
              </a:rPr>
              <a:t>Structures</a:t>
            </a:r>
          </a:p>
          <a:p>
            <a:pPr algn="ctr">
              <a:spcBef>
                <a:spcPct val="0"/>
              </a:spcBef>
              <a:buFontTx/>
              <a:buNone/>
            </a:pPr>
            <a:r>
              <a:rPr lang="fr-FR" altLang="fr-FR" sz="900" dirty="0" smtClean="0"/>
              <a:t> MAJ 7 Janvier 2015</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a:xfrm>
            <a:off x="358616" y="1484784"/>
            <a:ext cx="9372600" cy="381000"/>
          </a:xfrm>
          <a:noFill/>
          <a:extLst>
            <a:ext uri="{91240B29-F687-4F45-9708-019B960494DF}">
              <a14:hiddenLine xmlns:a14="http://schemas.microsoft.com/office/drawing/2010/main" w="9525">
                <a:solidFill>
                  <a:srgbClr val="FF0000"/>
                </a:solidFill>
                <a:miter lim="800000"/>
                <a:headEnd/>
                <a:tailEnd/>
              </a14:hiddenLine>
            </a:ext>
          </a:extLst>
        </p:spPr>
        <p:txBody>
          <a:bodyPr/>
          <a:lstStyle/>
          <a:p>
            <a:r>
              <a:rPr lang="fr-FR" altLang="fr-FR" sz="2000" b="1" dirty="0" smtClean="0">
                <a:solidFill>
                  <a:srgbClr val="0000FF"/>
                </a:solidFill>
              </a:rPr>
              <a:t>DELIBÉRATION DU CONSEIL </a:t>
            </a:r>
            <a:br>
              <a:rPr lang="fr-FR" altLang="fr-FR" sz="2000" b="1" dirty="0" smtClean="0">
                <a:solidFill>
                  <a:srgbClr val="0000FF"/>
                </a:solidFill>
              </a:rPr>
            </a:br>
            <a:r>
              <a:rPr lang="fr-FR" altLang="fr-FR" sz="2000" b="1" dirty="0" smtClean="0">
                <a:solidFill>
                  <a:srgbClr val="0000FF"/>
                </a:solidFill>
              </a:rPr>
              <a:t>SUR </a:t>
            </a:r>
            <a:br>
              <a:rPr lang="fr-FR" altLang="fr-FR" sz="2000" b="1" dirty="0" smtClean="0">
                <a:solidFill>
                  <a:srgbClr val="0000FF"/>
                </a:solidFill>
              </a:rPr>
            </a:br>
            <a:r>
              <a:rPr lang="fr-FR" altLang="fr-FR" sz="2000" b="1" dirty="0" smtClean="0">
                <a:solidFill>
                  <a:srgbClr val="0000FF"/>
                </a:solidFill>
              </a:rPr>
              <a:t>LA POLITIQUE DE LA SOCIÉTÉ </a:t>
            </a:r>
            <a:br>
              <a:rPr lang="fr-FR" altLang="fr-FR" sz="2000" b="1" dirty="0" smtClean="0">
                <a:solidFill>
                  <a:srgbClr val="0000FF"/>
                </a:solidFill>
              </a:rPr>
            </a:br>
            <a:r>
              <a:rPr lang="fr-FR" altLang="fr-FR" sz="2000" b="1" dirty="0" smtClean="0">
                <a:solidFill>
                  <a:srgbClr val="0000FF"/>
                </a:solidFill>
              </a:rPr>
              <a:t>EN MATI</a:t>
            </a:r>
            <a:r>
              <a:rPr lang="fr-FR" sz="2000" b="1" dirty="0" smtClean="0">
                <a:solidFill>
                  <a:srgbClr val="0000FF"/>
                </a:solidFill>
              </a:rPr>
              <a:t>È</a:t>
            </a:r>
            <a:r>
              <a:rPr lang="fr-FR" altLang="fr-FR" sz="2000" b="1" dirty="0" smtClean="0">
                <a:solidFill>
                  <a:srgbClr val="0000FF"/>
                </a:solidFill>
              </a:rPr>
              <a:t>RE </a:t>
            </a:r>
            <a:br>
              <a:rPr lang="fr-FR" altLang="fr-FR" sz="2000" b="1" dirty="0" smtClean="0">
                <a:solidFill>
                  <a:srgbClr val="0000FF"/>
                </a:solidFill>
              </a:rPr>
            </a:br>
            <a:r>
              <a:rPr lang="fr-FR" altLang="fr-FR" sz="2000" b="1" dirty="0" smtClean="0">
                <a:solidFill>
                  <a:srgbClr val="0000FF"/>
                </a:solidFill>
              </a:rPr>
              <a:t>D’ ÉGALITE PROFESSIONNELLE ET SALARIALE</a:t>
            </a:r>
            <a:br>
              <a:rPr lang="fr-FR" altLang="fr-FR" sz="2000" b="1" dirty="0" smtClean="0">
                <a:solidFill>
                  <a:srgbClr val="0000FF"/>
                </a:solidFill>
              </a:rPr>
            </a:br>
            <a:r>
              <a:rPr lang="fr-FR" altLang="fr-FR" sz="2000" b="1" dirty="0" smtClean="0">
                <a:solidFill>
                  <a:srgbClr val="0000FF"/>
                </a:solidFill>
              </a:rPr>
              <a:t/>
            </a:r>
            <a:br>
              <a:rPr lang="fr-FR" altLang="fr-FR" sz="2000" b="1" dirty="0" smtClean="0">
                <a:solidFill>
                  <a:srgbClr val="0000FF"/>
                </a:solidFill>
              </a:rPr>
            </a:br>
            <a:r>
              <a:rPr lang="fr-FR" altLang="fr-FR" sz="2000" b="1" dirty="0" smtClean="0">
                <a:solidFill>
                  <a:srgbClr val="0066FF"/>
                </a:solidFill>
              </a:rPr>
              <a:t/>
            </a:r>
            <a:br>
              <a:rPr lang="fr-FR" altLang="fr-FR" sz="2000" b="1" dirty="0" smtClean="0">
                <a:solidFill>
                  <a:srgbClr val="0066FF"/>
                </a:solidFill>
              </a:rPr>
            </a:br>
            <a:endParaRPr lang="fr-FR" altLang="fr-FR" sz="2000" b="1"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7" y="2564904"/>
            <a:ext cx="9386729" cy="269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Connecteur droit avec flèche 3"/>
          <p:cNvCxnSpPr/>
          <p:nvPr/>
        </p:nvCxnSpPr>
        <p:spPr bwMode="auto">
          <a:xfrm>
            <a:off x="5385048" y="3356992"/>
            <a:ext cx="792088" cy="144016"/>
          </a:xfrm>
          <a:prstGeom prst="straightConnector1">
            <a:avLst/>
          </a:prstGeom>
          <a:solidFill>
            <a:schemeClr val="accent1"/>
          </a:solidFill>
          <a:ln w="254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Connecteur droit avec flèche 6"/>
          <p:cNvCxnSpPr/>
          <p:nvPr/>
        </p:nvCxnSpPr>
        <p:spPr bwMode="auto">
          <a:xfrm flipV="1">
            <a:off x="5385048" y="3645025"/>
            <a:ext cx="792088" cy="360039"/>
          </a:xfrm>
          <a:prstGeom prst="straightConnector1">
            <a:avLst/>
          </a:prstGeom>
          <a:solidFill>
            <a:schemeClr val="accent1"/>
          </a:solidFill>
          <a:ln w="25400" cap="flat" cmpd="sng" algn="ctr">
            <a:solidFill>
              <a:schemeClr val="accent1">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Espace réservé du pied de page 3"/>
          <p:cNvSpPr txBox="1">
            <a:spLocks/>
          </p:cNvSpPr>
          <p:nvPr/>
        </p:nvSpPr>
        <p:spPr>
          <a:xfrm>
            <a:off x="685800" y="6172200"/>
            <a:ext cx="8534400" cy="533400"/>
          </a:xfrm>
          <a:prstGeom prst="rect">
            <a:avLst/>
          </a:prstGeom>
          <a:noFill/>
        </p:spPr>
        <p:txBody>
          <a:bodyPr/>
          <a:lstStyle>
            <a:defPPr>
              <a:defRPr lang="en-GB"/>
            </a:defPPr>
            <a:lvl1pPr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9pPr>
          </a:lstStyle>
          <a:p>
            <a:pPr algn="ctr">
              <a:spcBef>
                <a:spcPct val="0"/>
              </a:spcBef>
              <a:buFontTx/>
              <a:buNone/>
            </a:pPr>
            <a:r>
              <a:rPr lang="fr-FR" altLang="fr-FR" sz="900" dirty="0" smtClean="0">
                <a:solidFill>
                  <a:srgbClr val="0000FF"/>
                </a:solidFill>
              </a:rPr>
              <a:t>Reproduction interdite sans autorisation Copyright Gouvernance</a:t>
            </a:r>
            <a:r>
              <a:rPr lang="fr-FR" altLang="fr-FR" sz="900" dirty="0" smtClean="0"/>
              <a:t> </a:t>
            </a:r>
            <a:r>
              <a:rPr lang="fr-FR" altLang="fr-FR" sz="900" dirty="0" smtClean="0">
                <a:solidFill>
                  <a:schemeClr val="bg2"/>
                </a:solidFill>
              </a:rPr>
              <a:t>&amp;</a:t>
            </a:r>
            <a:r>
              <a:rPr lang="fr-FR" altLang="fr-FR" sz="900" dirty="0" smtClean="0"/>
              <a:t> </a:t>
            </a:r>
            <a:r>
              <a:rPr lang="fr-FR" altLang="fr-FR" sz="900" dirty="0" smtClean="0">
                <a:solidFill>
                  <a:srgbClr val="0000FF"/>
                </a:solidFill>
              </a:rPr>
              <a:t>Structures</a:t>
            </a:r>
          </a:p>
          <a:p>
            <a:pPr algn="ctr">
              <a:spcBef>
                <a:spcPct val="0"/>
              </a:spcBef>
              <a:buFontTx/>
              <a:buNone/>
            </a:pPr>
            <a:r>
              <a:rPr lang="fr-FR" altLang="fr-FR" sz="900" dirty="0" smtClean="0"/>
              <a:t> MAJ 7 Janvier 2015</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914400" y="0"/>
            <a:ext cx="8420100" cy="685800"/>
          </a:xfrm>
        </p:spPr>
        <p:txBody>
          <a:bodyPr/>
          <a:lstStyle/>
          <a:p>
            <a:r>
              <a:rPr lang="fr-FR" altLang="fr-FR" b="1" dirty="0" smtClean="0">
                <a:solidFill>
                  <a:srgbClr val="0000FF"/>
                </a:solidFill>
              </a:rPr>
              <a:t>CONCLUSIONS MAJEURES DE L’ÉTUDE (JUIN 2014)</a:t>
            </a:r>
          </a:p>
        </p:txBody>
      </p:sp>
      <p:sp>
        <p:nvSpPr>
          <p:cNvPr id="102404" name="Rectangle 4"/>
          <p:cNvSpPr>
            <a:spLocks noGrp="1" noChangeArrowheads="1"/>
          </p:cNvSpPr>
          <p:nvPr>
            <p:ph type="body" idx="1"/>
          </p:nvPr>
        </p:nvSpPr>
        <p:spPr>
          <a:xfrm>
            <a:off x="381000" y="838200"/>
            <a:ext cx="9220200" cy="3962400"/>
          </a:xfrm>
          <a:ln>
            <a:solidFill>
              <a:schemeClr val="accent1"/>
            </a:solidFill>
          </a:ln>
        </p:spPr>
        <p:txBody>
          <a:bodyPr/>
          <a:lstStyle/>
          <a:p>
            <a:pPr>
              <a:defRPr/>
            </a:pPr>
            <a:r>
              <a:rPr lang="fr-FR" sz="1600" b="1" dirty="0" smtClean="0">
                <a:solidFill>
                  <a:srgbClr val="FF0000"/>
                </a:solidFill>
              </a:rPr>
              <a:t>Femmes Présidentes ou DG ? Encore une très </a:t>
            </a:r>
            <a:r>
              <a:rPr lang="fr-FR" sz="1600" b="1" dirty="0">
                <a:solidFill>
                  <a:srgbClr val="FF0000"/>
                </a:solidFill>
              </a:rPr>
              <a:t>faible progression de fin </a:t>
            </a:r>
            <a:r>
              <a:rPr lang="fr-FR" sz="1600" b="1" dirty="0" smtClean="0">
                <a:solidFill>
                  <a:srgbClr val="FF0000"/>
                </a:solidFill>
              </a:rPr>
              <a:t>2013 </a:t>
            </a:r>
            <a:r>
              <a:rPr lang="fr-FR" sz="1600" b="1" dirty="0">
                <a:solidFill>
                  <a:srgbClr val="FF0000"/>
                </a:solidFill>
              </a:rPr>
              <a:t>à fin juin </a:t>
            </a:r>
            <a:r>
              <a:rPr lang="fr-FR" sz="1600" b="1" dirty="0" smtClean="0">
                <a:solidFill>
                  <a:srgbClr val="FF0000"/>
                </a:solidFill>
              </a:rPr>
              <a:t>2014</a:t>
            </a:r>
          </a:p>
          <a:p>
            <a:pPr>
              <a:defRPr/>
            </a:pPr>
            <a:r>
              <a:rPr lang="fr-FR" sz="1600" b="1" dirty="0" smtClean="0"/>
              <a:t>% d’administratrices:</a:t>
            </a:r>
          </a:p>
          <a:p>
            <a:pPr>
              <a:buFontTx/>
              <a:buNone/>
              <a:defRPr/>
            </a:pPr>
            <a:r>
              <a:rPr lang="fr-FR" sz="1600" b="1" dirty="0" smtClean="0"/>
              <a:t>       </a:t>
            </a:r>
            <a:r>
              <a:rPr lang="fr-FR" sz="1600" b="1" dirty="0" smtClean="0">
                <a:solidFill>
                  <a:srgbClr val="00B050"/>
                </a:solidFill>
              </a:rPr>
              <a:t>EN MOYENNE, Toutes les sociétés ont dépassé 20 %, une centaine de nouvelles administratrices</a:t>
            </a:r>
          </a:p>
          <a:p>
            <a:pPr>
              <a:buFontTx/>
              <a:buNone/>
              <a:defRPr/>
            </a:pPr>
            <a:r>
              <a:rPr lang="fr-FR" sz="1600" b="1" dirty="0"/>
              <a:t>	 MAIS vision optimiste car une forte hétérogénéité </a:t>
            </a:r>
            <a:r>
              <a:rPr lang="fr-FR" sz="1600" b="1" dirty="0" smtClean="0"/>
              <a:t>encore des retardataires (80 chez les Small caps)</a:t>
            </a:r>
          </a:p>
          <a:p>
            <a:pPr>
              <a:buFontTx/>
              <a:buNone/>
              <a:defRPr/>
            </a:pPr>
            <a:r>
              <a:rPr lang="fr-FR" sz="1600" b="1" dirty="0"/>
              <a:t>	</a:t>
            </a:r>
            <a:r>
              <a:rPr lang="fr-FR" sz="1600" b="1" dirty="0" smtClean="0">
                <a:solidFill>
                  <a:srgbClr val="FF0000"/>
                </a:solidFill>
              </a:rPr>
              <a:t>Attention « </a:t>
            </a:r>
            <a:r>
              <a:rPr lang="fr-FR" sz="1600" b="1" dirty="0" err="1" smtClean="0">
                <a:solidFill>
                  <a:srgbClr val="FF0000"/>
                </a:solidFill>
              </a:rPr>
              <a:t>Big</a:t>
            </a:r>
            <a:r>
              <a:rPr lang="fr-FR" sz="1600" b="1" dirty="0" smtClean="0">
                <a:solidFill>
                  <a:srgbClr val="FF0000"/>
                </a:solidFill>
              </a:rPr>
              <a:t> Caps » progression ralentie. Accélération nécessaire avant 2017</a:t>
            </a:r>
          </a:p>
          <a:p>
            <a:pPr>
              <a:defRPr/>
            </a:pPr>
            <a:r>
              <a:rPr lang="fr-FR" sz="1600" b="1" dirty="0" smtClean="0"/>
              <a:t>Les Conseils sans femmes ont presque disparu</a:t>
            </a:r>
          </a:p>
          <a:p>
            <a:pPr>
              <a:defRPr/>
            </a:pPr>
            <a:r>
              <a:rPr lang="fr-FR" sz="1600" b="1" dirty="0" smtClean="0"/>
              <a:t>Les </a:t>
            </a:r>
            <a:r>
              <a:rPr lang="fr-FR" sz="1600" b="1" dirty="0"/>
              <a:t>variations selon le type de business et </a:t>
            </a:r>
            <a:r>
              <a:rPr lang="fr-FR" sz="1600" b="1" dirty="0" smtClean="0"/>
              <a:t>les </a:t>
            </a:r>
            <a:r>
              <a:rPr lang="fr-FR" sz="1600" b="1" dirty="0"/>
              <a:t>domaines </a:t>
            </a:r>
            <a:r>
              <a:rPr lang="fr-FR" sz="1600" b="1" dirty="0" smtClean="0"/>
              <a:t>d’activités sont </a:t>
            </a:r>
            <a:r>
              <a:rPr lang="fr-FR" sz="1600" b="1" dirty="0"/>
              <a:t>faibles</a:t>
            </a:r>
          </a:p>
          <a:p>
            <a:pPr>
              <a:defRPr/>
            </a:pPr>
            <a:r>
              <a:rPr lang="fr-FR" sz="1600" b="1" dirty="0"/>
              <a:t>P</a:t>
            </a:r>
            <a:r>
              <a:rPr lang="fr-FR" sz="1600" b="1" dirty="0" smtClean="0"/>
              <a:t>eu de femmes cumulent des postes au sein de ce vaste échantillon (un peu plus au sein du CA40)</a:t>
            </a:r>
          </a:p>
          <a:p>
            <a:pPr>
              <a:defRPr/>
            </a:pPr>
            <a:r>
              <a:rPr lang="fr-FR" sz="1600" b="1" dirty="0" smtClean="0"/>
              <a:t>Un peu de rajeunissement, peu de variation de profils (sauf CAC 40) </a:t>
            </a:r>
          </a:p>
          <a:p>
            <a:pPr>
              <a:defRPr/>
            </a:pPr>
            <a:r>
              <a:rPr lang="fr-FR" sz="1600" b="1" dirty="0" smtClean="0"/>
              <a:t>Plus d’indépendantes et de représentantes, moins d’administratrices liées à la famille</a:t>
            </a:r>
          </a:p>
          <a:p>
            <a:pPr>
              <a:defRPr/>
            </a:pPr>
            <a:r>
              <a:rPr lang="fr-FR" sz="1600" b="1" dirty="0" smtClean="0"/>
              <a:t>Des étrangères nommées, mais essentiellement pour le CAC40</a:t>
            </a:r>
          </a:p>
          <a:p>
            <a:pPr>
              <a:defRPr/>
            </a:pPr>
            <a:r>
              <a:rPr lang="fr-FR" sz="1600" b="1" dirty="0" smtClean="0"/>
              <a:t>Pour les seules 418 sociétés étudiées, le nombre d’administratrices à coopter pour atteindre</a:t>
            </a:r>
          </a:p>
          <a:p>
            <a:pPr marL="0" indent="0">
              <a:buFontTx/>
              <a:buNone/>
              <a:defRPr/>
            </a:pPr>
            <a:r>
              <a:rPr lang="fr-FR" sz="1600" b="1" dirty="0" smtClean="0"/>
              <a:t>       les 20 % dans TOUTES les sociétés est estimé à 80 et au total 516 avant 2017 pour les 40 % </a:t>
            </a:r>
          </a:p>
          <a:p>
            <a:pPr marL="0" indent="0">
              <a:buFontTx/>
              <a:buNone/>
              <a:defRPr/>
            </a:pPr>
            <a:endParaRPr lang="fr-FR" sz="1600" b="1" dirty="0" smtClean="0"/>
          </a:p>
          <a:p>
            <a:pPr>
              <a:defRPr/>
            </a:pPr>
            <a:r>
              <a:rPr lang="fr-FR" sz="1600" b="1" dirty="0" smtClean="0">
                <a:cs typeface="Arial" pitchFamily="34" charset="0"/>
              </a:rPr>
              <a:t>Indication d’une délibération par les Conseils sur le rapport annuel Egalité Femmes / Hommes</a:t>
            </a:r>
          </a:p>
          <a:p>
            <a:pPr marL="0" indent="0">
              <a:buFontTx/>
              <a:buNone/>
              <a:defRPr/>
            </a:pPr>
            <a:r>
              <a:rPr lang="fr-FR" sz="1600" b="1" dirty="0" smtClean="0">
                <a:cs typeface="Arial" pitchFamily="34" charset="0"/>
              </a:rPr>
              <a:t>       Gros </a:t>
            </a:r>
            <a:r>
              <a:rPr lang="fr-FR" sz="1600" b="1" dirty="0">
                <a:cs typeface="Arial" pitchFamily="34" charset="0"/>
              </a:rPr>
              <a:t>progrès à faire surtout chez les « </a:t>
            </a:r>
            <a:r>
              <a:rPr lang="fr-FR" sz="1600" b="1" dirty="0" err="1">
                <a:cs typeface="Arial" pitchFamily="34" charset="0"/>
              </a:rPr>
              <a:t>Mid</a:t>
            </a:r>
            <a:r>
              <a:rPr lang="fr-FR" sz="1600" b="1" dirty="0">
                <a:cs typeface="Arial" pitchFamily="34" charset="0"/>
              </a:rPr>
              <a:t> et Small Caps » </a:t>
            </a:r>
          </a:p>
          <a:p>
            <a:pPr>
              <a:defRPr/>
            </a:pPr>
            <a:endParaRPr lang="fr-FR" sz="1600" b="1" dirty="0" smtClean="0">
              <a:cs typeface="Arial" pitchFamily="34" charset="0"/>
            </a:endParaRPr>
          </a:p>
        </p:txBody>
      </p:sp>
      <p:sp>
        <p:nvSpPr>
          <p:cNvPr id="5" name="Espace réservé du pied de page 3"/>
          <p:cNvSpPr txBox="1">
            <a:spLocks/>
          </p:cNvSpPr>
          <p:nvPr/>
        </p:nvSpPr>
        <p:spPr>
          <a:xfrm>
            <a:off x="685800" y="6172200"/>
            <a:ext cx="8534400" cy="533400"/>
          </a:xfrm>
          <a:prstGeom prst="rect">
            <a:avLst/>
          </a:prstGeom>
          <a:noFill/>
        </p:spPr>
        <p:txBody>
          <a:bodyPr/>
          <a:lstStyle>
            <a:defPPr>
              <a:defRPr lang="en-GB"/>
            </a:defPPr>
            <a:lvl1pPr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9pPr>
          </a:lstStyle>
          <a:p>
            <a:pPr algn="ctr">
              <a:spcBef>
                <a:spcPct val="0"/>
              </a:spcBef>
              <a:buFontTx/>
              <a:buNone/>
            </a:pPr>
            <a:r>
              <a:rPr lang="fr-FR" altLang="fr-FR" sz="900" dirty="0" smtClean="0">
                <a:solidFill>
                  <a:srgbClr val="0000FF"/>
                </a:solidFill>
              </a:rPr>
              <a:t>Reproduction interdite sans autorisation Copyright Gouvernance</a:t>
            </a:r>
            <a:r>
              <a:rPr lang="fr-FR" altLang="fr-FR" sz="900" dirty="0" smtClean="0"/>
              <a:t> </a:t>
            </a:r>
            <a:r>
              <a:rPr lang="fr-FR" altLang="fr-FR" sz="900" dirty="0" smtClean="0">
                <a:solidFill>
                  <a:schemeClr val="bg2"/>
                </a:solidFill>
              </a:rPr>
              <a:t>&amp;</a:t>
            </a:r>
            <a:r>
              <a:rPr lang="fr-FR" altLang="fr-FR" sz="900" dirty="0" smtClean="0"/>
              <a:t> </a:t>
            </a:r>
            <a:r>
              <a:rPr lang="fr-FR" altLang="fr-FR" sz="900" dirty="0" smtClean="0">
                <a:solidFill>
                  <a:srgbClr val="0000FF"/>
                </a:solidFill>
              </a:rPr>
              <a:t>Structures</a:t>
            </a:r>
          </a:p>
          <a:p>
            <a:pPr algn="ctr">
              <a:spcBef>
                <a:spcPct val="0"/>
              </a:spcBef>
              <a:buFontTx/>
              <a:buNone/>
            </a:pPr>
            <a:r>
              <a:rPr lang="fr-FR" altLang="fr-FR" sz="900" dirty="0" smtClean="0"/>
              <a:t> MAJ 7 Janvier 2015</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8504" y="0"/>
            <a:ext cx="8915400" cy="706090"/>
          </a:xfrm>
          <a:noFill/>
        </p:spPr>
        <p:txBody>
          <a:bodyPr/>
          <a:lstStyle/>
          <a:p>
            <a:r>
              <a:rPr lang="fr-FR" altLang="fr-FR" sz="2800" b="1" dirty="0" smtClean="0">
                <a:solidFill>
                  <a:srgbClr val="0000FF"/>
                </a:solidFill>
                <a:latin typeface="Times New Roman" panose="02020603050405020304" pitchFamily="18" charset="0"/>
                <a:cs typeface="Times New Roman" panose="02020603050405020304" pitchFamily="18" charset="0"/>
              </a:rPr>
              <a:t>QUELQUES RECOMMANDATIONS CONCR</a:t>
            </a:r>
            <a:r>
              <a:rPr lang="fr-FR" sz="2800" b="1" dirty="0" smtClean="0">
                <a:solidFill>
                  <a:srgbClr val="0000FF"/>
                </a:solidFill>
                <a:latin typeface="Times New Roman" panose="02020603050405020304" pitchFamily="18" charset="0"/>
                <a:cs typeface="Times New Roman" panose="02020603050405020304" pitchFamily="18" charset="0"/>
              </a:rPr>
              <a:t>È</a:t>
            </a:r>
            <a:r>
              <a:rPr lang="fr-FR" altLang="fr-FR" sz="2800" b="1" dirty="0" smtClean="0">
                <a:solidFill>
                  <a:srgbClr val="0000FF"/>
                </a:solidFill>
                <a:latin typeface="Times New Roman" panose="02020603050405020304" pitchFamily="18" charset="0"/>
                <a:cs typeface="Times New Roman" panose="02020603050405020304" pitchFamily="18" charset="0"/>
              </a:rPr>
              <a:t>TES</a:t>
            </a:r>
            <a:endParaRPr lang="fr-FR" sz="2800" dirty="0">
              <a:latin typeface="Times New Roman" panose="02020603050405020304" pitchFamily="18" charset="0"/>
              <a:cs typeface="Times New Roman" panose="02020603050405020304" pitchFamily="18" charset="0"/>
            </a:endParaRPr>
          </a:p>
        </p:txBody>
      </p:sp>
      <p:sp>
        <p:nvSpPr>
          <p:cNvPr id="3" name="ZoneTexte 2"/>
          <p:cNvSpPr txBox="1"/>
          <p:nvPr/>
        </p:nvSpPr>
        <p:spPr>
          <a:xfrm>
            <a:off x="488504" y="764704"/>
            <a:ext cx="9001000" cy="5355312"/>
          </a:xfrm>
          <a:prstGeom prst="rect">
            <a:avLst/>
          </a:prstGeom>
          <a:noFill/>
        </p:spPr>
        <p:txBody>
          <a:bodyPr wrap="square" rtlCol="0">
            <a:spAutoFit/>
          </a:bodyPr>
          <a:lstStyle/>
          <a:p>
            <a:r>
              <a:rPr lang="fr-FR" sz="1800" b="1" dirty="0" smtClean="0"/>
              <a:t>Présidents de Conseils et Dirigeants</a:t>
            </a:r>
          </a:p>
          <a:p>
            <a:pPr marL="342900" indent="-342900">
              <a:buFont typeface="Arial" panose="020B0604020202020204" pitchFamily="34" charset="0"/>
              <a:buChar char="•"/>
            </a:pPr>
            <a:r>
              <a:rPr lang="fr-FR" sz="1800" dirty="0" smtClean="0"/>
              <a:t>Saisir l’opportunité de la Loi pour améliorer la composition de leurs conseils</a:t>
            </a:r>
          </a:p>
          <a:p>
            <a:pPr marL="342900" indent="-342900">
              <a:buFont typeface="Arial" panose="020B0604020202020204" pitchFamily="34" charset="0"/>
              <a:buChar char="•"/>
            </a:pPr>
            <a:r>
              <a:rPr lang="fr-FR" sz="1800" dirty="0" smtClean="0"/>
              <a:t>Mener </a:t>
            </a:r>
            <a:r>
              <a:rPr lang="fr-FR" sz="1800" dirty="0"/>
              <a:t>professionnellement </a:t>
            </a:r>
            <a:r>
              <a:rPr lang="fr-FR" sz="1800" dirty="0" smtClean="0"/>
              <a:t>les recherches de candidats, y compris en dehors de leurs proches connaissances, </a:t>
            </a:r>
          </a:p>
          <a:p>
            <a:pPr marL="342900" indent="-342900">
              <a:buFont typeface="Arial" panose="020B0604020202020204" pitchFamily="34" charset="0"/>
              <a:buChar char="•"/>
            </a:pPr>
            <a:r>
              <a:rPr lang="fr-FR" sz="1800" dirty="0" smtClean="0"/>
              <a:t>Penser aux candidat(e)s </a:t>
            </a:r>
            <a:r>
              <a:rPr lang="fr-FR" sz="1800" dirty="0" err="1" smtClean="0"/>
              <a:t>françai</a:t>
            </a:r>
            <a:r>
              <a:rPr lang="fr-FR" sz="1800" smtClean="0"/>
              <a:t>(e)s connaissant </a:t>
            </a:r>
            <a:r>
              <a:rPr lang="fr-FR" sz="1800" dirty="0" smtClean="0"/>
              <a:t>bien des pays étrangers</a:t>
            </a:r>
          </a:p>
          <a:p>
            <a:pPr marL="342900" indent="-342900">
              <a:buFont typeface="Arial" panose="020B0604020202020204" pitchFamily="34" charset="0"/>
              <a:buChar char="•"/>
            </a:pPr>
            <a:r>
              <a:rPr lang="fr-FR" sz="1800" dirty="0" smtClean="0"/>
              <a:t>Nommer des Directeurs (</a:t>
            </a:r>
            <a:r>
              <a:rPr lang="fr-FR" sz="1800" dirty="0" err="1" smtClean="0"/>
              <a:t>trices</a:t>
            </a:r>
            <a:r>
              <a:rPr lang="fr-FR" sz="1800" dirty="0" smtClean="0"/>
              <a:t>) salarié(e)s comme administrateurs de filiales</a:t>
            </a:r>
          </a:p>
          <a:p>
            <a:pPr marL="342900" indent="-342900">
              <a:buFont typeface="Arial" panose="020B0604020202020204" pitchFamily="34" charset="0"/>
              <a:buChar char="•"/>
            </a:pPr>
            <a:r>
              <a:rPr lang="fr-FR" sz="1800" dirty="0" smtClean="0"/>
              <a:t>Autoriser des directeurs salariés à accepter un poste d’administrateur dans des sociétés tierces ne présentant pas de risques de conflits d’intérêts</a:t>
            </a:r>
          </a:p>
          <a:p>
            <a:pPr marL="342900" indent="-342900">
              <a:buFont typeface="Arial" panose="020B0604020202020204" pitchFamily="34" charset="0"/>
              <a:buChar char="•"/>
            </a:pPr>
            <a:r>
              <a:rPr lang="fr-FR" sz="1800" dirty="0" smtClean="0"/>
              <a:t>Encourager et soutenir  financièrement les candidats à se former à un poste d’administrateur</a:t>
            </a:r>
            <a:endParaRPr lang="fr-FR" sz="1800" dirty="0"/>
          </a:p>
          <a:p>
            <a:pPr marL="285750" indent="-285750">
              <a:buFont typeface="Arial" panose="020B0604020202020204" pitchFamily="34" charset="0"/>
              <a:buChar char="•"/>
            </a:pPr>
            <a:r>
              <a:rPr lang="fr-FR" sz="1800" dirty="0" smtClean="0"/>
              <a:t> Distribuer des jetons de présence en fonction des travaux menés.</a:t>
            </a:r>
          </a:p>
          <a:p>
            <a:pPr marL="285750" indent="-285750">
              <a:buFont typeface="Arial" panose="020B0604020202020204" pitchFamily="34" charset="0"/>
              <a:buChar char="•"/>
            </a:pPr>
            <a:endParaRPr lang="fr-FR" sz="1800" b="1" dirty="0"/>
          </a:p>
          <a:p>
            <a:pPr marL="285750" indent="-285750">
              <a:buFont typeface="Arial" panose="020B0604020202020204" pitchFamily="34" charset="0"/>
              <a:buChar char="•"/>
            </a:pPr>
            <a:r>
              <a:rPr lang="fr-FR" sz="1800" b="1" dirty="0" smtClean="0"/>
              <a:t>Femmes et hommes candidats</a:t>
            </a:r>
          </a:p>
          <a:p>
            <a:pPr marL="342900" indent="-342900">
              <a:buFont typeface="Arial" panose="020B0604020202020204" pitchFamily="34" charset="0"/>
              <a:buChar char="•"/>
            </a:pPr>
            <a:r>
              <a:rPr lang="fr-FR" sz="1800" dirty="0" smtClean="0"/>
              <a:t>Se faire connaître et élargir son relationnel</a:t>
            </a:r>
          </a:p>
          <a:p>
            <a:pPr marL="342900" indent="-342900">
              <a:buFont typeface="Arial" panose="020B0604020202020204" pitchFamily="34" charset="0"/>
              <a:buChar char="•"/>
            </a:pPr>
            <a:r>
              <a:rPr lang="fr-FR" sz="1800" dirty="0" smtClean="0"/>
              <a:t>Par des formations spécifiques combler ses éventuelles lacunes</a:t>
            </a:r>
          </a:p>
          <a:p>
            <a:pPr marL="342900" indent="-342900">
              <a:buFont typeface="Arial" panose="020B0604020202020204" pitchFamily="34" charset="0"/>
              <a:buChar char="•"/>
            </a:pPr>
            <a:r>
              <a:rPr lang="fr-FR" sz="1800" dirty="0" smtClean="0"/>
              <a:t>Penser à postuler à des postes d’administrateur à l’étranger</a:t>
            </a:r>
          </a:p>
          <a:p>
            <a:pPr marL="342900" indent="-342900">
              <a:buFont typeface="Arial" panose="020B0604020202020204" pitchFamily="34" charset="0"/>
              <a:buChar char="•"/>
            </a:pPr>
            <a:r>
              <a:rPr lang="fr-FR" sz="1800" dirty="0" smtClean="0"/>
              <a:t>Quand le contexte y est favorable, mentionner un souhait de devenir administrateur à sa hiérarchie</a:t>
            </a:r>
          </a:p>
          <a:p>
            <a:pPr marL="342900" indent="-342900">
              <a:buFont typeface="Arial" panose="020B0604020202020204" pitchFamily="34" charset="0"/>
              <a:buChar char="•"/>
            </a:pPr>
            <a:r>
              <a:rPr lang="fr-FR" sz="1800" dirty="0" smtClean="0"/>
              <a:t>Accumuler une expérience réelle via des postes d’administrateurs (membre du bureau) dans des organismes à but non lucratif</a:t>
            </a:r>
            <a:endParaRPr lang="fr-FR" dirty="0"/>
          </a:p>
        </p:txBody>
      </p:sp>
      <p:sp>
        <p:nvSpPr>
          <p:cNvPr id="5" name="Espace réservé du pied de page 3"/>
          <p:cNvSpPr txBox="1">
            <a:spLocks/>
          </p:cNvSpPr>
          <p:nvPr/>
        </p:nvSpPr>
        <p:spPr>
          <a:xfrm>
            <a:off x="685800" y="6172200"/>
            <a:ext cx="8534400" cy="533400"/>
          </a:xfrm>
          <a:prstGeom prst="rect">
            <a:avLst/>
          </a:prstGeom>
          <a:noFill/>
        </p:spPr>
        <p:txBody>
          <a:bodyPr/>
          <a:lstStyle>
            <a:defPPr>
              <a:defRPr lang="en-GB"/>
            </a:defPPr>
            <a:lvl1pPr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9pPr>
          </a:lstStyle>
          <a:p>
            <a:pPr algn="ctr">
              <a:spcBef>
                <a:spcPct val="0"/>
              </a:spcBef>
              <a:buFontTx/>
              <a:buNone/>
            </a:pPr>
            <a:r>
              <a:rPr lang="fr-FR" altLang="fr-FR" sz="900" dirty="0" smtClean="0">
                <a:solidFill>
                  <a:srgbClr val="0000FF"/>
                </a:solidFill>
              </a:rPr>
              <a:t>Reproduction interdite sans autorisation Copyright Gouvernance</a:t>
            </a:r>
            <a:r>
              <a:rPr lang="fr-FR" altLang="fr-FR" sz="900" dirty="0" smtClean="0"/>
              <a:t> </a:t>
            </a:r>
            <a:r>
              <a:rPr lang="fr-FR" altLang="fr-FR" sz="900" dirty="0" smtClean="0">
                <a:solidFill>
                  <a:schemeClr val="bg2"/>
                </a:solidFill>
              </a:rPr>
              <a:t>&amp;</a:t>
            </a:r>
            <a:r>
              <a:rPr lang="fr-FR" altLang="fr-FR" sz="900" dirty="0" smtClean="0"/>
              <a:t> </a:t>
            </a:r>
            <a:r>
              <a:rPr lang="fr-FR" altLang="fr-FR" sz="900" dirty="0" smtClean="0">
                <a:solidFill>
                  <a:srgbClr val="0000FF"/>
                </a:solidFill>
              </a:rPr>
              <a:t>Structures</a:t>
            </a:r>
          </a:p>
          <a:p>
            <a:pPr algn="ctr">
              <a:spcBef>
                <a:spcPct val="0"/>
              </a:spcBef>
              <a:buFontTx/>
              <a:buNone/>
            </a:pPr>
            <a:r>
              <a:rPr lang="fr-FR" altLang="fr-FR" sz="900" dirty="0" smtClean="0"/>
              <a:t> MAJ 7 Janvier 2015</a:t>
            </a:r>
          </a:p>
        </p:txBody>
      </p:sp>
    </p:spTree>
    <p:extLst>
      <p:ext uri="{BB962C8B-B14F-4D97-AF65-F5344CB8AC3E}">
        <p14:creationId xmlns:p14="http://schemas.microsoft.com/office/powerpoint/2010/main" val="354587762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3"/>
          <p:cNvSpPr txBox="1">
            <a:spLocks noChangeArrowheads="1"/>
          </p:cNvSpPr>
          <p:nvPr/>
        </p:nvSpPr>
        <p:spPr bwMode="auto">
          <a:xfrm>
            <a:off x="3273648" y="692696"/>
            <a:ext cx="4158511"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dirty="0"/>
              <a:t>Pour tout renseignement sur </a:t>
            </a:r>
            <a:r>
              <a:rPr lang="fr-FR" altLang="fr-FR" dirty="0" smtClean="0"/>
              <a:t>ce rapport</a:t>
            </a:r>
            <a:endParaRPr lang="fr-FR" altLang="fr-FR" dirty="0"/>
          </a:p>
          <a:p>
            <a:pPr>
              <a:spcBef>
                <a:spcPct val="0"/>
              </a:spcBef>
              <a:buFontTx/>
              <a:buNone/>
            </a:pPr>
            <a:endParaRPr lang="fr-FR" altLang="fr-FR" dirty="0"/>
          </a:p>
          <a:p>
            <a:pPr>
              <a:spcBef>
                <a:spcPct val="0"/>
              </a:spcBef>
              <a:buFontTx/>
              <a:buNone/>
            </a:pPr>
            <a:r>
              <a:rPr lang="fr-FR" altLang="fr-FR" dirty="0"/>
              <a:t>Contact:</a:t>
            </a:r>
          </a:p>
          <a:p>
            <a:pPr>
              <a:spcBef>
                <a:spcPct val="0"/>
              </a:spcBef>
              <a:buFontTx/>
              <a:buNone/>
            </a:pPr>
            <a:r>
              <a:rPr lang="fr-FR" altLang="fr-FR" dirty="0"/>
              <a:t>Guy Le Péchon, Associé/Gérant</a:t>
            </a:r>
          </a:p>
          <a:p>
            <a:pPr>
              <a:spcBef>
                <a:spcPct val="0"/>
              </a:spcBef>
              <a:buFontTx/>
              <a:buNone/>
            </a:pPr>
            <a:r>
              <a:rPr lang="fr-FR" altLang="fr-FR" dirty="0"/>
              <a:t>(06 16 31 07 15)</a:t>
            </a:r>
          </a:p>
          <a:p>
            <a:pPr>
              <a:spcBef>
                <a:spcPct val="0"/>
              </a:spcBef>
              <a:buFontTx/>
              <a:buNone/>
            </a:pPr>
            <a:r>
              <a:rPr lang="fr-FR" altLang="fr-FR" dirty="0"/>
              <a:t>guy.le-pechon@m4x.org</a:t>
            </a:r>
          </a:p>
          <a:p>
            <a:pPr>
              <a:spcBef>
                <a:spcPct val="0"/>
              </a:spcBef>
              <a:buFontTx/>
              <a:buNone/>
            </a:pPr>
            <a:endParaRPr lang="fr-FR" altLang="fr-FR" dirty="0"/>
          </a:p>
          <a:p>
            <a:pPr>
              <a:spcBef>
                <a:spcPct val="0"/>
              </a:spcBef>
              <a:buFontTx/>
              <a:buNone/>
            </a:pPr>
            <a:r>
              <a:rPr lang="fr-FR" altLang="fr-FR" sz="2800" b="1" dirty="0" err="1">
                <a:solidFill>
                  <a:srgbClr val="0066FF"/>
                </a:solidFill>
              </a:rPr>
              <a:t>G</a:t>
            </a:r>
            <a:r>
              <a:rPr lang="fr-FR" altLang="fr-FR" sz="2800" b="1" dirty="0" err="1">
                <a:solidFill>
                  <a:schemeClr val="hlink"/>
                </a:solidFill>
              </a:rPr>
              <a:t>&amp;</a:t>
            </a:r>
            <a:r>
              <a:rPr lang="fr-FR" altLang="fr-FR" sz="2800" b="1" dirty="0" err="1">
                <a:solidFill>
                  <a:srgbClr val="0066FF"/>
                </a:solidFill>
              </a:rPr>
              <a:t>S</a:t>
            </a:r>
            <a:endParaRPr lang="fr-FR" altLang="fr-FR" sz="2800" dirty="0">
              <a:solidFill>
                <a:srgbClr val="0066FF"/>
              </a:solidFill>
            </a:endParaRPr>
          </a:p>
          <a:p>
            <a:pPr>
              <a:spcBef>
                <a:spcPct val="0"/>
              </a:spcBef>
              <a:buFontTx/>
              <a:buNone/>
            </a:pPr>
            <a:r>
              <a:rPr lang="fr-FR" altLang="fr-FR" dirty="0"/>
              <a:t>Gouvernance &amp; Structures</a:t>
            </a:r>
          </a:p>
          <a:p>
            <a:pPr>
              <a:spcBef>
                <a:spcPct val="0"/>
              </a:spcBef>
              <a:buFontTx/>
              <a:buNone/>
            </a:pPr>
            <a:r>
              <a:rPr lang="fr-FR" altLang="fr-FR" dirty="0" smtClean="0"/>
              <a:t>2 allée des Troènes</a:t>
            </a:r>
          </a:p>
          <a:p>
            <a:pPr>
              <a:spcBef>
                <a:spcPct val="0"/>
              </a:spcBef>
              <a:buFontTx/>
              <a:buNone/>
            </a:pPr>
            <a:r>
              <a:rPr lang="fr-FR" altLang="fr-FR" dirty="0" smtClean="0"/>
              <a:t>92330 SCEAUX</a:t>
            </a:r>
            <a:endParaRPr lang="fr-FR" altLang="fr-FR" dirty="0"/>
          </a:p>
          <a:p>
            <a:pPr>
              <a:spcBef>
                <a:spcPct val="0"/>
              </a:spcBef>
              <a:buFontTx/>
              <a:buNone/>
            </a:pPr>
            <a:endParaRPr lang="fr-FR" altLang="fr-FR" dirty="0"/>
          </a:p>
          <a:p>
            <a:pPr>
              <a:spcBef>
                <a:spcPct val="0"/>
              </a:spcBef>
              <a:buFontTx/>
              <a:buNone/>
            </a:pPr>
            <a:r>
              <a:rPr lang="fr-FR" altLang="fr-FR" dirty="0"/>
              <a:t>http://</a:t>
            </a:r>
            <a:r>
              <a:rPr lang="fr-FR" altLang="fr-FR" dirty="0" err="1"/>
              <a:t>www.g</a:t>
            </a:r>
            <a:r>
              <a:rPr lang="fr-FR" altLang="fr-FR" dirty="0"/>
              <a:t>-et-</a:t>
            </a:r>
            <a:r>
              <a:rPr lang="fr-FR" altLang="fr-FR" dirty="0" err="1"/>
              <a:t>s.com</a:t>
            </a:r>
            <a:endParaRPr lang="fr-FR" altLang="fr-FR" dirty="0"/>
          </a:p>
          <a:p>
            <a:pPr>
              <a:spcBef>
                <a:spcPct val="0"/>
              </a:spcBef>
              <a:buFontTx/>
              <a:buNone/>
            </a:pPr>
            <a:endParaRPr lang="fr-FR" altLang="fr-FR" dirty="0"/>
          </a:p>
          <a:p>
            <a:pPr>
              <a:spcBef>
                <a:spcPct val="0"/>
              </a:spcBef>
              <a:buFontTx/>
              <a:buNone/>
            </a:pPr>
            <a:endParaRPr lang="fr-FR" altLang="fr-FR" dirty="0"/>
          </a:p>
          <a:p>
            <a:pPr>
              <a:spcBef>
                <a:spcPct val="0"/>
              </a:spcBef>
              <a:buFontTx/>
              <a:buNone/>
            </a:pPr>
            <a:endParaRPr lang="fr-FR" altLang="fr-FR" sz="24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ChangeArrowheads="1"/>
          </p:cNvSpPr>
          <p:nvPr/>
        </p:nvSpPr>
        <p:spPr bwMode="auto">
          <a:xfrm>
            <a:off x="920552" y="1916832"/>
            <a:ext cx="8255000" cy="193899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2000">
                <a:solidFill>
                  <a:schemeClr val="tx1"/>
                </a:solidFill>
                <a:latin typeface="Times New Roman" pitchFamily="18" charset="0"/>
              </a:defRPr>
            </a:lvl1pPr>
            <a:lvl2pPr>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1" algn="ctr">
              <a:spcBef>
                <a:spcPct val="0"/>
              </a:spcBef>
              <a:buFontTx/>
              <a:buNone/>
            </a:pPr>
            <a:r>
              <a:rPr lang="fr-FR" altLang="fr-FR" sz="2000" dirty="0"/>
              <a:t>Bien que la suite </a:t>
            </a:r>
            <a:r>
              <a:rPr lang="fr-FR" altLang="fr-FR" sz="2000" dirty="0" smtClean="0"/>
              <a:t>des transparents présente </a:t>
            </a:r>
            <a:r>
              <a:rPr lang="fr-FR" altLang="fr-FR" sz="2000" dirty="0"/>
              <a:t>de nombreux chiffres, </a:t>
            </a:r>
            <a:br>
              <a:rPr lang="fr-FR" altLang="fr-FR" sz="2000" dirty="0"/>
            </a:br>
            <a:endParaRPr lang="fr-FR" altLang="fr-FR" sz="2000" dirty="0"/>
          </a:p>
          <a:p>
            <a:pPr lvl="1" algn="ctr">
              <a:spcBef>
                <a:spcPct val="0"/>
              </a:spcBef>
              <a:buFontTx/>
              <a:buNone/>
            </a:pPr>
            <a:r>
              <a:rPr lang="fr-FR" altLang="fr-FR" sz="2000" b="1" dirty="0">
                <a:solidFill>
                  <a:srgbClr val="FF0000"/>
                </a:solidFill>
              </a:rPr>
              <a:t>comme pour les hommes, </a:t>
            </a:r>
            <a:endParaRPr lang="fr-FR" altLang="fr-FR" sz="2000" b="1" dirty="0" smtClean="0">
              <a:solidFill>
                <a:srgbClr val="FF0000"/>
              </a:solidFill>
            </a:endParaRPr>
          </a:p>
          <a:p>
            <a:pPr lvl="1" algn="ctr">
              <a:spcBef>
                <a:spcPct val="0"/>
              </a:spcBef>
              <a:buFontTx/>
              <a:buNone/>
            </a:pPr>
            <a:r>
              <a:rPr lang="fr-FR" altLang="fr-FR" sz="2000" b="1" dirty="0" smtClean="0">
                <a:solidFill>
                  <a:srgbClr val="FF0000"/>
                </a:solidFill>
              </a:rPr>
              <a:t>la qualification /les compétences des administratrices  </a:t>
            </a:r>
            <a:r>
              <a:rPr lang="fr-FR" altLang="fr-FR" sz="2000" b="1" dirty="0">
                <a:solidFill>
                  <a:srgbClr val="FF0000"/>
                </a:solidFill>
              </a:rPr>
              <a:t/>
            </a:r>
            <a:br>
              <a:rPr lang="fr-FR" altLang="fr-FR" sz="2000" b="1" dirty="0">
                <a:solidFill>
                  <a:srgbClr val="FF0000"/>
                </a:solidFill>
              </a:rPr>
            </a:br>
            <a:r>
              <a:rPr lang="fr-FR" altLang="fr-FR" sz="2000" b="1" dirty="0">
                <a:solidFill>
                  <a:srgbClr val="FF0000"/>
                </a:solidFill>
              </a:rPr>
              <a:t>importe </a:t>
            </a:r>
            <a:r>
              <a:rPr lang="fr-FR" altLang="fr-FR" sz="2000" b="1" dirty="0" smtClean="0">
                <a:solidFill>
                  <a:srgbClr val="FF0000"/>
                </a:solidFill>
              </a:rPr>
              <a:t>plus </a:t>
            </a:r>
            <a:r>
              <a:rPr lang="fr-FR" altLang="fr-FR" sz="2000" b="1" dirty="0">
                <a:solidFill>
                  <a:srgbClr val="FF0000"/>
                </a:solidFill>
              </a:rPr>
              <a:t>que leur seul nombre. </a:t>
            </a:r>
            <a:br>
              <a:rPr lang="fr-FR" altLang="fr-FR" sz="2000" b="1" dirty="0">
                <a:solidFill>
                  <a:srgbClr val="FF0000"/>
                </a:solidFill>
              </a:rPr>
            </a:br>
            <a:endParaRPr lang="fr-FR" altLang="fr-FR" sz="2000" b="1" dirty="0">
              <a:solidFill>
                <a:srgbClr val="FF0000"/>
              </a:solidFill>
            </a:endParaRPr>
          </a:p>
        </p:txBody>
      </p:sp>
      <p:sp>
        <p:nvSpPr>
          <p:cNvPr id="44037" name="Rectangle 3"/>
          <p:cNvSpPr>
            <a:spLocks noChangeArrowheads="1"/>
          </p:cNvSpPr>
          <p:nvPr/>
        </p:nvSpPr>
        <p:spPr bwMode="auto">
          <a:xfrm>
            <a:off x="2720752" y="0"/>
            <a:ext cx="495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2400" b="1" dirty="0">
                <a:solidFill>
                  <a:srgbClr val="0000FF"/>
                </a:solidFill>
              </a:rPr>
              <a:t>REMARQUES </a:t>
            </a:r>
            <a:r>
              <a:rPr lang="fr-FR" altLang="fr-FR" sz="2400" b="1" dirty="0" smtClean="0">
                <a:solidFill>
                  <a:srgbClr val="0000FF"/>
                </a:solidFill>
              </a:rPr>
              <a:t>PR</a:t>
            </a:r>
            <a:r>
              <a:rPr lang="fr-FR" altLang="fr-FR" sz="2400" b="1" dirty="0">
                <a:solidFill>
                  <a:srgbClr val="0000FF"/>
                </a:solidFill>
              </a:rPr>
              <a:t>É</a:t>
            </a:r>
            <a:r>
              <a:rPr lang="fr-FR" altLang="fr-FR" sz="2400" b="1" dirty="0" smtClean="0">
                <a:solidFill>
                  <a:srgbClr val="0000FF"/>
                </a:solidFill>
              </a:rPr>
              <a:t>LIMINAIRES</a:t>
            </a:r>
            <a:endParaRPr lang="fr-FR" altLang="fr-FR" sz="2400" dirty="0">
              <a:solidFill>
                <a:srgbClr val="0000FF"/>
              </a:solidFill>
            </a:endParaRPr>
          </a:p>
        </p:txBody>
      </p:sp>
      <p:sp>
        <p:nvSpPr>
          <p:cNvPr id="5" name="Espace réservé du pied de page 3"/>
          <p:cNvSpPr txBox="1">
            <a:spLocks/>
          </p:cNvSpPr>
          <p:nvPr/>
        </p:nvSpPr>
        <p:spPr>
          <a:xfrm>
            <a:off x="685800" y="6172200"/>
            <a:ext cx="8534400" cy="533400"/>
          </a:xfrm>
          <a:prstGeom prst="rect">
            <a:avLst/>
          </a:prstGeom>
          <a:noFill/>
        </p:spPr>
        <p:txBody>
          <a:bodyPr/>
          <a:lstStyle>
            <a:defPPr>
              <a:defRPr lang="en-GB"/>
            </a:defPPr>
            <a:lvl1pPr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9pPr>
          </a:lstStyle>
          <a:p>
            <a:pPr algn="ctr">
              <a:spcBef>
                <a:spcPct val="0"/>
              </a:spcBef>
              <a:buFontTx/>
              <a:buNone/>
            </a:pPr>
            <a:r>
              <a:rPr lang="fr-FR" altLang="fr-FR" sz="900" dirty="0" smtClean="0">
                <a:solidFill>
                  <a:srgbClr val="0000FF"/>
                </a:solidFill>
              </a:rPr>
              <a:t>Reproduction interdite sans autorisation Copyright Gouvernance</a:t>
            </a:r>
            <a:r>
              <a:rPr lang="fr-FR" altLang="fr-FR" sz="900" dirty="0" smtClean="0"/>
              <a:t> </a:t>
            </a:r>
            <a:r>
              <a:rPr lang="fr-FR" altLang="fr-FR" sz="900" dirty="0" smtClean="0">
                <a:solidFill>
                  <a:schemeClr val="bg2"/>
                </a:solidFill>
              </a:rPr>
              <a:t>&amp;</a:t>
            </a:r>
            <a:r>
              <a:rPr lang="fr-FR" altLang="fr-FR" sz="900" dirty="0" smtClean="0"/>
              <a:t> </a:t>
            </a:r>
            <a:r>
              <a:rPr lang="fr-FR" altLang="fr-FR" sz="900" dirty="0" smtClean="0">
                <a:solidFill>
                  <a:srgbClr val="0000FF"/>
                </a:solidFill>
              </a:rPr>
              <a:t>Structures</a:t>
            </a:r>
          </a:p>
          <a:p>
            <a:pPr algn="ctr">
              <a:spcBef>
                <a:spcPct val="0"/>
              </a:spcBef>
              <a:buFontTx/>
              <a:buNone/>
            </a:pPr>
            <a:r>
              <a:rPr lang="fr-FR" altLang="fr-FR" sz="900" dirty="0" smtClean="0"/>
              <a:t> MAJ 7 Janvier 2015</a:t>
            </a:r>
          </a:p>
        </p:txBody>
      </p:sp>
    </p:spTree>
    <p:custDataLst>
      <p:tags r:id="rId1"/>
    </p:custDataLst>
  </p:cSld>
  <p:clrMapOvr>
    <a:masterClrMapping/>
  </p:clrMapOvr>
  <p:transition advTm="496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5715"/>
                                        </p:tgtEl>
                                        <p:attrNameLst>
                                          <p:attrName>style.visibility</p:attrName>
                                        </p:attrNameLst>
                                      </p:cBhvr>
                                      <p:to>
                                        <p:strVal val="visible"/>
                                      </p:to>
                                    </p:set>
                                  </p:childTnLst>
                                  <p:subTnLst>
                                    <p:animClr clrSpc="rgb" dir="cw">
                                      <p:cBhvr override="childStyle">
                                        <p:cTn dur="1" fill="hold" display="0" masterRel="nextClick" afterEffect="1"/>
                                        <p:tgtEl>
                                          <p:spTgt spid="115715"/>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ChangeArrowheads="1"/>
          </p:cNvSpPr>
          <p:nvPr/>
        </p:nvSpPr>
        <p:spPr bwMode="auto">
          <a:xfrm>
            <a:off x="415925" y="196850"/>
            <a:ext cx="9217025"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fr-FR" altLang="fr-FR" sz="2400" b="1" dirty="0">
                <a:solidFill>
                  <a:srgbClr val="0000FF"/>
                </a:solidFill>
              </a:rPr>
              <a:t>LES </a:t>
            </a:r>
            <a:r>
              <a:rPr lang="fr-FR" altLang="fr-FR" sz="2400" b="1" dirty="0" smtClean="0">
                <a:solidFill>
                  <a:srgbClr val="0000FF"/>
                </a:solidFill>
              </a:rPr>
              <a:t>SOCIÉT</a:t>
            </a:r>
            <a:r>
              <a:rPr lang="fr-FR" altLang="fr-FR" sz="2400" b="1" dirty="0">
                <a:solidFill>
                  <a:srgbClr val="0000FF"/>
                </a:solidFill>
              </a:rPr>
              <a:t>É</a:t>
            </a:r>
            <a:r>
              <a:rPr lang="fr-FR" altLang="fr-FR" sz="2400" b="1" dirty="0" smtClean="0">
                <a:solidFill>
                  <a:srgbClr val="0000FF"/>
                </a:solidFill>
              </a:rPr>
              <a:t>S </a:t>
            </a:r>
            <a:r>
              <a:rPr lang="fr-FR" altLang="fr-FR" sz="2400" b="1" dirty="0">
                <a:solidFill>
                  <a:srgbClr val="0000FF"/>
                </a:solidFill>
              </a:rPr>
              <a:t>ANONYMES NON </a:t>
            </a:r>
            <a:r>
              <a:rPr lang="fr-FR" altLang="fr-FR" sz="2400" b="1" dirty="0" smtClean="0">
                <a:solidFill>
                  <a:srgbClr val="0000FF"/>
                </a:solidFill>
              </a:rPr>
              <a:t>« COTÉES »</a:t>
            </a:r>
          </a:p>
          <a:p>
            <a:pPr algn="ctr">
              <a:spcBef>
                <a:spcPct val="0"/>
              </a:spcBef>
              <a:buFontTx/>
              <a:buNone/>
            </a:pPr>
            <a:r>
              <a:rPr lang="fr-FR" altLang="fr-FR" sz="2400" b="1" dirty="0" smtClean="0">
                <a:solidFill>
                  <a:srgbClr val="0000FF"/>
                </a:solidFill>
              </a:rPr>
              <a:t>AU SENS DE LA LOI DE JANVIER 2011 </a:t>
            </a:r>
            <a:endParaRPr lang="fr-FR" altLang="fr-FR" sz="2400" b="1" dirty="0">
              <a:solidFill>
                <a:srgbClr val="0000FF"/>
              </a:solidFill>
            </a:endParaRPr>
          </a:p>
          <a:p>
            <a:pPr algn="ctr">
              <a:spcBef>
                <a:spcPct val="0"/>
              </a:spcBef>
              <a:buFontTx/>
              <a:buNone/>
            </a:pPr>
            <a:endParaRPr lang="fr-FR" altLang="fr-FR" sz="2400" b="1" dirty="0">
              <a:solidFill>
                <a:srgbClr val="FF0000"/>
              </a:solidFill>
            </a:endParaRPr>
          </a:p>
          <a:p>
            <a:pPr algn="ctr">
              <a:spcBef>
                <a:spcPct val="0"/>
              </a:spcBef>
              <a:buFontTx/>
              <a:buNone/>
            </a:pPr>
            <a:r>
              <a:rPr lang="fr-FR" altLang="fr-FR" sz="2400" b="1" dirty="0">
                <a:solidFill>
                  <a:srgbClr val="FF0000"/>
                </a:solidFill>
              </a:rPr>
              <a:t>Ne sont pas prises en compte dans cette étude</a:t>
            </a:r>
          </a:p>
          <a:p>
            <a:pPr>
              <a:spcBef>
                <a:spcPct val="0"/>
              </a:spcBef>
              <a:buFontTx/>
              <a:buNone/>
            </a:pPr>
            <a:endParaRPr lang="fr-FR" altLang="fr-FR" sz="2400" dirty="0"/>
          </a:p>
          <a:p>
            <a:pPr>
              <a:spcBef>
                <a:spcPct val="0"/>
              </a:spcBef>
              <a:buFontTx/>
              <a:buNone/>
            </a:pPr>
            <a:r>
              <a:rPr lang="fr-FR" altLang="fr-FR" sz="2400" b="1" dirty="0"/>
              <a:t>Conditions pour être incluses dans le champ de la loi </a:t>
            </a:r>
          </a:p>
          <a:p>
            <a:pPr>
              <a:spcBef>
                <a:spcPct val="0"/>
              </a:spcBef>
              <a:buFontTx/>
              <a:buNone/>
            </a:pPr>
            <a:r>
              <a:rPr lang="fr-FR" altLang="fr-FR" b="1" dirty="0"/>
              <a:t>(</a:t>
            </a:r>
            <a:r>
              <a:rPr lang="fr-FR" altLang="fr-FR" dirty="0"/>
              <a:t>Nb de </a:t>
            </a:r>
            <a:r>
              <a:rPr lang="fr-FR" altLang="fr-FR" dirty="0" smtClean="0"/>
              <a:t>salariés </a:t>
            </a:r>
            <a:r>
              <a:rPr lang="fr-FR" altLang="fr-FR" dirty="0"/>
              <a:t>&gt; 500 ET {Ch. d’Affaires OU haut de bilan &gt; 50 M€} </a:t>
            </a:r>
          </a:p>
          <a:p>
            <a:pPr>
              <a:spcBef>
                <a:spcPct val="0"/>
              </a:spcBef>
              <a:buFontTx/>
              <a:buNone/>
            </a:pPr>
            <a:r>
              <a:rPr lang="fr-FR" altLang="fr-FR" dirty="0"/>
              <a:t>La Loi d’août 2014 a abaissé le seuil à 250 employés avec l’objectif pour l’année 2020</a:t>
            </a:r>
          </a:p>
          <a:p>
            <a:pPr>
              <a:spcBef>
                <a:spcPct val="0"/>
              </a:spcBef>
              <a:buFontTx/>
              <a:buNone/>
            </a:pPr>
            <a:endParaRPr lang="fr-FR" altLang="fr-FR" dirty="0"/>
          </a:p>
          <a:p>
            <a:pPr>
              <a:spcBef>
                <a:spcPct val="0"/>
              </a:spcBef>
              <a:buFontTx/>
              <a:buNone/>
            </a:pPr>
            <a:r>
              <a:rPr lang="fr-FR" altLang="fr-FR" sz="2400" b="1" dirty="0"/>
              <a:t>Objectif : </a:t>
            </a:r>
          </a:p>
          <a:p>
            <a:pPr>
              <a:spcBef>
                <a:spcPct val="0"/>
              </a:spcBef>
              <a:buFontTx/>
              <a:buNone/>
            </a:pPr>
            <a:r>
              <a:rPr lang="fr-FR" altLang="fr-FR" sz="2400" dirty="0"/>
              <a:t>40 % en 2017 </a:t>
            </a:r>
          </a:p>
          <a:p>
            <a:pPr>
              <a:spcBef>
                <a:spcPct val="0"/>
              </a:spcBef>
              <a:buFontTx/>
              <a:buNone/>
            </a:pPr>
            <a:r>
              <a:rPr lang="fr-FR" altLang="fr-FR" dirty="0"/>
              <a:t>ou </a:t>
            </a:r>
          </a:p>
          <a:p>
            <a:pPr>
              <a:spcBef>
                <a:spcPct val="0"/>
              </a:spcBef>
              <a:buFontTx/>
              <a:buNone/>
            </a:pPr>
            <a:r>
              <a:rPr lang="fr-FR" altLang="fr-FR" dirty="0"/>
              <a:t>pour les Conseils de 8 d’administrateurs ou moins  </a:t>
            </a:r>
          </a:p>
          <a:p>
            <a:pPr>
              <a:spcBef>
                <a:spcPct val="0"/>
              </a:spcBef>
              <a:buFontTx/>
              <a:buNone/>
            </a:pPr>
            <a:r>
              <a:rPr lang="fr-FR" altLang="fr-FR" dirty="0"/>
              <a:t>une différence </a:t>
            </a:r>
            <a:r>
              <a:rPr lang="fr-FR" altLang="fr-FR" dirty="0" smtClean="0"/>
              <a:t>inférieure </a:t>
            </a:r>
            <a:r>
              <a:rPr lang="fr-FR" altLang="fr-FR" dirty="0"/>
              <a:t>ou égale à 2 entre le nombre d’hommes et de femmes</a:t>
            </a:r>
          </a:p>
          <a:p>
            <a:pPr>
              <a:spcBef>
                <a:spcPct val="0"/>
              </a:spcBef>
              <a:buFontTx/>
              <a:buNone/>
            </a:pPr>
            <a:endParaRPr lang="fr-FR" altLang="fr-FR" sz="2400" dirty="0"/>
          </a:p>
          <a:p>
            <a:pPr>
              <a:spcBef>
                <a:spcPct val="0"/>
              </a:spcBef>
              <a:buFontTx/>
              <a:buNone/>
            </a:pPr>
            <a:r>
              <a:rPr lang="fr-FR" altLang="fr-FR" sz="2400" u="sng" dirty="0"/>
              <a:t>Le suivi sera plus difficile car </a:t>
            </a:r>
            <a:r>
              <a:rPr lang="fr-FR" altLang="fr-FR" sz="2400" u="sng" dirty="0" smtClean="0"/>
              <a:t>souvent l’information n’est pas accessible </a:t>
            </a:r>
            <a:r>
              <a:rPr lang="fr-FR" altLang="fr-FR" sz="2400" u="sng" dirty="0"/>
              <a:t>sur internet.</a:t>
            </a:r>
          </a:p>
          <a:p>
            <a:pPr>
              <a:spcBef>
                <a:spcPct val="0"/>
              </a:spcBef>
              <a:buFontTx/>
              <a:buNone/>
            </a:pPr>
            <a:endParaRPr lang="fr-FR" altLang="fr-FR" sz="2400" dirty="0"/>
          </a:p>
        </p:txBody>
      </p:sp>
      <p:sp>
        <p:nvSpPr>
          <p:cNvPr id="4" name="Espace réservé du pied de page 3"/>
          <p:cNvSpPr txBox="1">
            <a:spLocks/>
          </p:cNvSpPr>
          <p:nvPr/>
        </p:nvSpPr>
        <p:spPr>
          <a:xfrm>
            <a:off x="685800" y="6172200"/>
            <a:ext cx="8534400" cy="533400"/>
          </a:xfrm>
          <a:prstGeom prst="rect">
            <a:avLst/>
          </a:prstGeom>
          <a:noFill/>
        </p:spPr>
        <p:txBody>
          <a:bodyPr/>
          <a:lstStyle>
            <a:defPPr>
              <a:defRPr lang="en-GB"/>
            </a:defPPr>
            <a:lvl1pPr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9pPr>
          </a:lstStyle>
          <a:p>
            <a:pPr algn="ctr">
              <a:spcBef>
                <a:spcPct val="0"/>
              </a:spcBef>
              <a:buFontTx/>
              <a:buNone/>
            </a:pPr>
            <a:r>
              <a:rPr lang="fr-FR" altLang="fr-FR" sz="900" dirty="0" smtClean="0">
                <a:solidFill>
                  <a:srgbClr val="0000FF"/>
                </a:solidFill>
              </a:rPr>
              <a:t>Reproduction interdite sans autorisation Copyright Gouvernance</a:t>
            </a:r>
            <a:r>
              <a:rPr lang="fr-FR" altLang="fr-FR" sz="900" dirty="0" smtClean="0"/>
              <a:t> </a:t>
            </a:r>
            <a:r>
              <a:rPr lang="fr-FR" altLang="fr-FR" sz="900" dirty="0" smtClean="0">
                <a:solidFill>
                  <a:schemeClr val="bg2"/>
                </a:solidFill>
              </a:rPr>
              <a:t>&amp;</a:t>
            </a:r>
            <a:r>
              <a:rPr lang="fr-FR" altLang="fr-FR" sz="900" dirty="0" smtClean="0"/>
              <a:t> </a:t>
            </a:r>
            <a:r>
              <a:rPr lang="fr-FR" altLang="fr-FR" sz="900" dirty="0" smtClean="0">
                <a:solidFill>
                  <a:srgbClr val="0000FF"/>
                </a:solidFill>
              </a:rPr>
              <a:t>Structures</a:t>
            </a:r>
          </a:p>
          <a:p>
            <a:pPr algn="ctr">
              <a:spcBef>
                <a:spcPct val="0"/>
              </a:spcBef>
              <a:buFontTx/>
              <a:buNone/>
            </a:pPr>
            <a:r>
              <a:rPr lang="fr-FR" altLang="fr-FR" sz="900" dirty="0" smtClean="0"/>
              <a:t> MAJ 7 Janvier 2015</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08050" y="0"/>
            <a:ext cx="8007350" cy="609600"/>
          </a:xfrm>
        </p:spPr>
        <p:txBody>
          <a:bodyPr/>
          <a:lstStyle/>
          <a:p>
            <a:r>
              <a:rPr lang="fr-FR" altLang="fr-FR" b="1" dirty="0" smtClean="0">
                <a:solidFill>
                  <a:srgbClr val="0000FF"/>
                </a:solidFill>
              </a:rPr>
              <a:t>ORIGINE ET CHAMP DES DONNÉES</a:t>
            </a:r>
            <a:endParaRPr lang="fr-FR" altLang="fr-FR" dirty="0" smtClean="0">
              <a:solidFill>
                <a:srgbClr val="0000FF"/>
              </a:solidFill>
            </a:endParaRPr>
          </a:p>
        </p:txBody>
      </p:sp>
      <p:sp>
        <p:nvSpPr>
          <p:cNvPr id="8195" name="Rectangle 3"/>
          <p:cNvSpPr>
            <a:spLocks noGrp="1" noChangeArrowheads="1"/>
          </p:cNvSpPr>
          <p:nvPr>
            <p:ph type="body" idx="1"/>
          </p:nvPr>
        </p:nvSpPr>
        <p:spPr>
          <a:xfrm>
            <a:off x="762000" y="533400"/>
            <a:ext cx="8610600" cy="5775325"/>
          </a:xfrm>
          <a:extLst>
            <a:ext uri="{91240B29-F687-4F45-9708-019B960494DF}">
              <a14:hiddenLine xmlns:a14="http://schemas.microsoft.com/office/drawing/2010/main" w="9525">
                <a:solidFill>
                  <a:srgbClr val="FF0000"/>
                </a:solidFill>
                <a:miter lim="800000"/>
                <a:headEnd/>
                <a:tailEnd/>
              </a14:hiddenLine>
            </a:ext>
          </a:extLst>
        </p:spPr>
        <p:txBody>
          <a:bodyPr/>
          <a:lstStyle/>
          <a:p>
            <a:pPr>
              <a:defRPr/>
            </a:pPr>
            <a:r>
              <a:rPr lang="fr-FR" altLang="fr-FR" sz="1800" dirty="0" smtClean="0"/>
              <a:t>Les sociétés cotées sur EURONEXT PARIS.</a:t>
            </a:r>
          </a:p>
          <a:p>
            <a:pPr marL="0" indent="0">
              <a:buFontTx/>
              <a:buNone/>
              <a:defRPr/>
            </a:pPr>
            <a:r>
              <a:rPr lang="fr-FR" altLang="fr-FR" sz="1800" dirty="0"/>
              <a:t> </a:t>
            </a:r>
            <a:r>
              <a:rPr lang="fr-FR" altLang="fr-FR" sz="1800" dirty="0" smtClean="0"/>
              <a:t>     L’échantillon suivi depuis 2008 comprend aujourd’hui 418 sociétés. </a:t>
            </a:r>
          </a:p>
          <a:p>
            <a:pPr marL="0" indent="0">
              <a:buFontTx/>
              <a:buNone/>
              <a:defRPr/>
            </a:pPr>
            <a:r>
              <a:rPr lang="fr-FR" altLang="fr-FR" sz="1800" dirty="0"/>
              <a:t> </a:t>
            </a:r>
            <a:r>
              <a:rPr lang="fr-FR" altLang="fr-FR" sz="1800" dirty="0" smtClean="0"/>
              <a:t>     Le tableau de la page suivante montre la couverture de l’échantillon .</a:t>
            </a:r>
          </a:p>
          <a:p>
            <a:pPr>
              <a:defRPr/>
            </a:pPr>
            <a:r>
              <a:rPr lang="fr-FR" altLang="fr-FR" sz="1800" dirty="0" smtClean="0"/>
              <a:t>D’une année à l’autre l’échantillon des sociétés suivies diminue du fait des passages à </a:t>
            </a:r>
            <a:r>
              <a:rPr lang="fr-FR" altLang="fr-FR" sz="1800" dirty="0" err="1" smtClean="0"/>
              <a:t>Alternext</a:t>
            </a:r>
            <a:r>
              <a:rPr lang="fr-FR" altLang="fr-FR" sz="1800" dirty="0" smtClean="0"/>
              <a:t>, fusions et disparitions….</a:t>
            </a:r>
          </a:p>
          <a:p>
            <a:pPr lvl="1">
              <a:defRPr/>
            </a:pPr>
            <a:r>
              <a:rPr lang="fr-FR" altLang="fr-FR" sz="1800" b="1" i="1" dirty="0" smtClean="0">
                <a:solidFill>
                  <a:srgbClr val="FF0000"/>
                </a:solidFill>
              </a:rPr>
              <a:t>L’échantillon retenu n’est pas exhaustif, mais sûrement très représentatif</a:t>
            </a:r>
          </a:p>
          <a:p>
            <a:pPr lvl="1">
              <a:defRPr/>
            </a:pPr>
            <a:endParaRPr lang="fr-FR" altLang="fr-FR" sz="1800" i="1" dirty="0" smtClean="0">
              <a:solidFill>
                <a:srgbClr val="FF0000"/>
              </a:solidFill>
            </a:endParaRPr>
          </a:p>
          <a:p>
            <a:pPr>
              <a:defRPr/>
            </a:pPr>
            <a:r>
              <a:rPr lang="fr-FR" altLang="fr-FR" sz="1800" dirty="0" smtClean="0"/>
              <a:t>Rapports annuels et </a:t>
            </a:r>
            <a:r>
              <a:rPr lang="fr-FR" altLang="fr-FR" sz="1800" dirty="0" err="1" smtClean="0"/>
              <a:t>PVs</a:t>
            </a:r>
            <a:r>
              <a:rPr lang="fr-FR" altLang="fr-FR" sz="1800" dirty="0" smtClean="0"/>
              <a:t> des Assemblées Générales + Internet pour compléments:</a:t>
            </a:r>
          </a:p>
          <a:p>
            <a:pPr lvl="1">
              <a:defRPr/>
            </a:pPr>
            <a:r>
              <a:rPr lang="fr-FR" altLang="fr-FR" sz="1800" dirty="0" smtClean="0"/>
              <a:t>Année 2013, documents publiés avant le 01 07 2013</a:t>
            </a:r>
          </a:p>
          <a:p>
            <a:pPr lvl="2">
              <a:defRPr/>
            </a:pPr>
            <a:r>
              <a:rPr lang="fr-FR" altLang="fr-FR" sz="1400" dirty="0" smtClean="0"/>
              <a:t>Rapports annuels (dont ceux clos au 31 12 2012) 	 </a:t>
            </a:r>
          </a:p>
          <a:p>
            <a:pPr lvl="2">
              <a:defRPr/>
            </a:pPr>
            <a:r>
              <a:rPr lang="fr-FR" altLang="fr-FR" sz="1400" dirty="0" err="1" smtClean="0"/>
              <a:t>PVs</a:t>
            </a:r>
            <a:r>
              <a:rPr lang="fr-FR" altLang="fr-FR" sz="1400" dirty="0" smtClean="0"/>
              <a:t> des </a:t>
            </a:r>
            <a:r>
              <a:rPr lang="fr-FR" altLang="fr-FR" sz="1400" dirty="0" err="1" smtClean="0"/>
              <a:t>AGO</a:t>
            </a:r>
            <a:r>
              <a:rPr lang="fr-FR" altLang="fr-FR" sz="1400" dirty="0" smtClean="0"/>
              <a:t> tenues avant le 01 07 2013                 </a:t>
            </a:r>
            <a:endParaRPr lang="fr-FR" altLang="fr-FR" sz="1400" b="1" i="1" dirty="0" smtClean="0">
              <a:solidFill>
                <a:srgbClr val="FF0000"/>
              </a:solidFill>
            </a:endParaRPr>
          </a:p>
          <a:p>
            <a:pPr lvl="1">
              <a:defRPr/>
            </a:pPr>
            <a:r>
              <a:rPr lang="fr-FR" altLang="fr-FR" sz="1800" dirty="0" smtClean="0"/>
              <a:t>Année 2014, documents publiés avant le 01 07 2014</a:t>
            </a:r>
          </a:p>
          <a:p>
            <a:pPr lvl="2">
              <a:defRPr/>
            </a:pPr>
            <a:r>
              <a:rPr lang="fr-FR" altLang="fr-FR" sz="1400" dirty="0" smtClean="0"/>
              <a:t>Rapports annuels (dont ceux clos au 31 12 2013) 	 </a:t>
            </a:r>
          </a:p>
          <a:p>
            <a:pPr lvl="2">
              <a:defRPr/>
            </a:pPr>
            <a:r>
              <a:rPr lang="fr-FR" altLang="fr-FR" sz="1400" dirty="0" smtClean="0"/>
              <a:t>PV des </a:t>
            </a:r>
            <a:r>
              <a:rPr lang="fr-FR" altLang="fr-FR" sz="1400" dirty="0" err="1" smtClean="0"/>
              <a:t>AGO</a:t>
            </a:r>
            <a:r>
              <a:rPr lang="fr-FR" altLang="fr-FR" sz="1400" dirty="0" smtClean="0"/>
              <a:t> tenues avant le 01 07 2014</a:t>
            </a:r>
            <a:endParaRPr lang="fr-FR" altLang="fr-FR" sz="1800" b="1" i="1" dirty="0" smtClean="0">
              <a:solidFill>
                <a:srgbClr val="FF0000"/>
              </a:solidFill>
            </a:endParaRPr>
          </a:p>
          <a:p>
            <a:pPr>
              <a:defRPr/>
            </a:pPr>
            <a:endParaRPr lang="fr-FR" altLang="fr-FR" sz="1800" dirty="0" smtClean="0"/>
          </a:p>
          <a:p>
            <a:pPr>
              <a:defRPr/>
            </a:pPr>
            <a:r>
              <a:rPr lang="fr-FR" altLang="fr-FR" sz="1800" dirty="0" smtClean="0"/>
              <a:t>Les Président(e)s des Conseils</a:t>
            </a:r>
          </a:p>
          <a:p>
            <a:pPr>
              <a:defRPr/>
            </a:pPr>
            <a:r>
              <a:rPr lang="fr-FR" altLang="fr-FR" sz="1800" dirty="0"/>
              <a:t>L</a:t>
            </a:r>
            <a:r>
              <a:rPr lang="fr-FR" altLang="fr-FR" sz="1800" dirty="0" smtClean="0"/>
              <a:t>es Président(e)s des Directoires et les Directeurs Généraux (Femmes et Hommes)</a:t>
            </a:r>
          </a:p>
          <a:p>
            <a:pPr>
              <a:defRPr/>
            </a:pPr>
            <a:r>
              <a:rPr lang="fr-FR" altLang="fr-FR" sz="1800" b="1" dirty="0" smtClean="0">
                <a:solidFill>
                  <a:srgbClr val="FF0000"/>
                </a:solidFill>
              </a:rPr>
              <a:t>Les Administratrices</a:t>
            </a:r>
          </a:p>
        </p:txBody>
      </p:sp>
      <p:sp>
        <p:nvSpPr>
          <p:cNvPr id="5" name="Espace réservé du pied de page 3"/>
          <p:cNvSpPr txBox="1">
            <a:spLocks/>
          </p:cNvSpPr>
          <p:nvPr/>
        </p:nvSpPr>
        <p:spPr>
          <a:xfrm>
            <a:off x="685800" y="6172200"/>
            <a:ext cx="8534400" cy="533400"/>
          </a:xfrm>
          <a:prstGeom prst="rect">
            <a:avLst/>
          </a:prstGeom>
          <a:noFill/>
        </p:spPr>
        <p:txBody>
          <a:bodyPr/>
          <a:lstStyle>
            <a:defPPr>
              <a:defRPr lang="en-GB"/>
            </a:defPPr>
            <a:lvl1pPr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9pPr>
          </a:lstStyle>
          <a:p>
            <a:pPr algn="ctr">
              <a:spcBef>
                <a:spcPct val="0"/>
              </a:spcBef>
              <a:buFontTx/>
              <a:buNone/>
            </a:pPr>
            <a:r>
              <a:rPr lang="fr-FR" altLang="fr-FR" sz="900" dirty="0" smtClean="0">
                <a:solidFill>
                  <a:srgbClr val="0000FF"/>
                </a:solidFill>
              </a:rPr>
              <a:t>Reproduction interdite sans autorisation Copyright Gouvernance</a:t>
            </a:r>
            <a:r>
              <a:rPr lang="fr-FR" altLang="fr-FR" sz="900" dirty="0" smtClean="0"/>
              <a:t> </a:t>
            </a:r>
            <a:r>
              <a:rPr lang="fr-FR" altLang="fr-FR" sz="900" dirty="0" smtClean="0">
                <a:solidFill>
                  <a:schemeClr val="bg2"/>
                </a:solidFill>
              </a:rPr>
              <a:t>&amp;</a:t>
            </a:r>
            <a:r>
              <a:rPr lang="fr-FR" altLang="fr-FR" sz="900" dirty="0" smtClean="0"/>
              <a:t> </a:t>
            </a:r>
            <a:r>
              <a:rPr lang="fr-FR" altLang="fr-FR" sz="900" dirty="0" smtClean="0">
                <a:solidFill>
                  <a:srgbClr val="0000FF"/>
                </a:solidFill>
              </a:rPr>
              <a:t>Structures</a:t>
            </a:r>
          </a:p>
          <a:p>
            <a:pPr algn="ctr">
              <a:spcBef>
                <a:spcPct val="0"/>
              </a:spcBef>
              <a:buFontTx/>
              <a:buNone/>
            </a:pPr>
            <a:r>
              <a:rPr lang="fr-FR" altLang="fr-FR" sz="900" dirty="0" smtClean="0"/>
              <a:t> MAJ 7 Janvier 2015</a:t>
            </a:r>
          </a:p>
        </p:txBody>
      </p:sp>
    </p:spTree>
    <p:custDataLst>
      <p:tags r:id="rId1"/>
    </p:custDataLst>
  </p:cSld>
  <p:clrMapOvr>
    <a:masterClrMapping/>
  </p:clrMapOvr>
  <p:transition advTm="10095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195">
                                            <p:txEl>
                                              <p:pRg st="0" end="0"/>
                                            </p:txEl>
                                          </p:spTgt>
                                        </p:tgtEl>
                                        <p:attrNameLst>
                                          <p:attrName>ppt_c</p:attrName>
                                        </p:attrNameLst>
                                      </p:cBhvr>
                                      <p:to>
                                        <a:schemeClr va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195">
                                            <p:txEl>
                                              <p:pRg st="1" end="1"/>
                                            </p:txEl>
                                          </p:spTgt>
                                        </p:tgtEl>
                                        <p:attrNameLst>
                                          <p:attrName>ppt_c</p:attrName>
                                        </p:attrNameLst>
                                      </p:cBhvr>
                                      <p:to>
                                        <a:schemeClr val="hlink"/>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195">
                                            <p:txEl>
                                              <p:pRg st="2" end="2"/>
                                            </p:txEl>
                                          </p:spTgt>
                                        </p:tgtEl>
                                        <p:attrNameLst>
                                          <p:attrName>ppt_c</p:attrName>
                                        </p:attrNameLst>
                                      </p:cBhvr>
                                      <p:to>
                                        <a:schemeClr va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195">
                                            <p:txEl>
                                              <p:pRg st="3" end="3"/>
                                            </p:txEl>
                                          </p:spTgt>
                                        </p:tgtEl>
                                        <p:attrNameLst>
                                          <p:attrName>ppt_c</p:attrName>
                                        </p:attrNameLst>
                                      </p:cBhvr>
                                      <p:to>
                                        <a:schemeClr val="hlink"/>
                                      </p:to>
                                    </p:animClr>
                                  </p:subTnLst>
                                </p:cTn>
                              </p:par>
                              <p:par>
                                <p:cTn id="19" presetID="1" presetClass="entr" presetSubtype="0" fill="hold" grpId="0" nodeType="withEffect">
                                  <p:stCondLst>
                                    <p:cond delay="0"/>
                                  </p:stCondLst>
                                  <p:childTnLst>
                                    <p:set>
                                      <p:cBhvr>
                                        <p:cTn id="20" dur="1" fill="hold">
                                          <p:stCondLst>
                                            <p:cond delay="499"/>
                                          </p:stCondLst>
                                        </p:cTn>
                                        <p:tgtEl>
                                          <p:spTgt spid="819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195">
                                            <p:txEl>
                                              <p:pRg st="4" end="4"/>
                                            </p:txEl>
                                          </p:spTgt>
                                        </p:tgtEl>
                                        <p:attrNameLst>
                                          <p:attrName>ppt_c</p:attrName>
                                        </p:attrNameLst>
                                      </p:cBhvr>
                                      <p:to>
                                        <a:schemeClr val="hlink"/>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819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8195">
                                            <p:txEl>
                                              <p:pRg st="6" end="6"/>
                                            </p:txEl>
                                          </p:spTgt>
                                        </p:tgtEl>
                                        <p:attrNameLst>
                                          <p:attrName>ppt_c</p:attrName>
                                        </p:attrNameLst>
                                      </p:cBhvr>
                                      <p:to>
                                        <a:schemeClr val="hlink"/>
                                      </p:to>
                                    </p:animClr>
                                  </p:subTnLst>
                                </p:cTn>
                              </p:par>
                              <p:par>
                                <p:cTn id="25" presetID="1" presetClass="entr" presetSubtype="0" fill="hold" grpId="0" nodeType="withEffect">
                                  <p:stCondLst>
                                    <p:cond delay="0"/>
                                  </p:stCondLst>
                                  <p:childTnLst>
                                    <p:set>
                                      <p:cBhvr>
                                        <p:cTn id="26" dur="1" fill="hold">
                                          <p:stCondLst>
                                            <p:cond delay="499"/>
                                          </p:stCondLst>
                                        </p:cTn>
                                        <p:tgtEl>
                                          <p:spTgt spid="819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8195">
                                            <p:txEl>
                                              <p:pRg st="7" end="7"/>
                                            </p:txEl>
                                          </p:spTgt>
                                        </p:tgtEl>
                                        <p:attrNameLst>
                                          <p:attrName>ppt_c</p:attrName>
                                        </p:attrNameLst>
                                      </p:cBhvr>
                                      <p:to>
                                        <a:schemeClr val="hlink"/>
                                      </p:to>
                                    </p:animClr>
                                  </p:subTnLst>
                                </p:cTn>
                              </p:par>
                              <p:par>
                                <p:cTn id="27" presetID="1" presetClass="entr" presetSubtype="0" fill="hold" grpId="0" nodeType="withEffect">
                                  <p:stCondLst>
                                    <p:cond delay="0"/>
                                  </p:stCondLst>
                                  <p:childTnLst>
                                    <p:set>
                                      <p:cBhvr>
                                        <p:cTn id="28" dur="1" fill="hold">
                                          <p:stCondLst>
                                            <p:cond delay="499"/>
                                          </p:stCondLst>
                                        </p:cTn>
                                        <p:tgtEl>
                                          <p:spTgt spid="8195">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8195">
                                            <p:txEl>
                                              <p:pRg st="8" end="8"/>
                                            </p:txEl>
                                          </p:spTgt>
                                        </p:tgtEl>
                                        <p:attrNameLst>
                                          <p:attrName>ppt_c</p:attrName>
                                        </p:attrNameLst>
                                      </p:cBhvr>
                                      <p:to>
                                        <a:schemeClr val="hlink"/>
                                      </p:to>
                                    </p:animClr>
                                  </p:subTnLst>
                                </p:cTn>
                              </p:par>
                              <p:par>
                                <p:cTn id="29" presetID="1" presetClass="entr" presetSubtype="0" fill="hold" grpId="0" nodeType="withEffect">
                                  <p:stCondLst>
                                    <p:cond delay="0"/>
                                  </p:stCondLst>
                                  <p:childTnLst>
                                    <p:set>
                                      <p:cBhvr>
                                        <p:cTn id="30" dur="1" fill="hold">
                                          <p:stCondLst>
                                            <p:cond delay="499"/>
                                          </p:stCondLst>
                                        </p:cTn>
                                        <p:tgtEl>
                                          <p:spTgt spid="8195">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8195">
                                            <p:txEl>
                                              <p:pRg st="9" end="9"/>
                                            </p:txEl>
                                          </p:spTgt>
                                        </p:tgtEl>
                                        <p:attrNameLst>
                                          <p:attrName>ppt_c</p:attrName>
                                        </p:attrNameLst>
                                      </p:cBhvr>
                                      <p:to>
                                        <a:schemeClr val="hlink"/>
                                      </p:to>
                                    </p:animClr>
                                  </p:subTnLst>
                                </p:cTn>
                              </p:par>
                              <p:par>
                                <p:cTn id="31" presetID="1" presetClass="entr" presetSubtype="0" fill="hold" grpId="0" nodeType="withEffect">
                                  <p:stCondLst>
                                    <p:cond delay="0"/>
                                  </p:stCondLst>
                                  <p:childTnLst>
                                    <p:set>
                                      <p:cBhvr>
                                        <p:cTn id="32" dur="1" fill="hold">
                                          <p:stCondLst>
                                            <p:cond delay="499"/>
                                          </p:stCondLst>
                                        </p:cTn>
                                        <p:tgtEl>
                                          <p:spTgt spid="8195">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8195">
                                            <p:txEl>
                                              <p:pRg st="10" end="10"/>
                                            </p:txEl>
                                          </p:spTgt>
                                        </p:tgtEl>
                                        <p:attrNameLst>
                                          <p:attrName>ppt_c</p:attrName>
                                        </p:attrNameLst>
                                      </p:cBhvr>
                                      <p:to>
                                        <a:schemeClr val="hlink"/>
                                      </p:to>
                                    </p:animClr>
                                  </p:subTnLst>
                                </p:cTn>
                              </p:par>
                              <p:par>
                                <p:cTn id="33" presetID="1" presetClass="entr" presetSubtype="0" fill="hold" grpId="0" nodeType="withEffect">
                                  <p:stCondLst>
                                    <p:cond delay="0"/>
                                  </p:stCondLst>
                                  <p:childTnLst>
                                    <p:set>
                                      <p:cBhvr>
                                        <p:cTn id="34" dur="1" fill="hold">
                                          <p:stCondLst>
                                            <p:cond delay="499"/>
                                          </p:stCondLst>
                                        </p:cTn>
                                        <p:tgtEl>
                                          <p:spTgt spid="8195">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8195">
                                            <p:txEl>
                                              <p:pRg st="11" end="11"/>
                                            </p:txEl>
                                          </p:spTgt>
                                        </p:tgtEl>
                                        <p:attrNameLst>
                                          <p:attrName>ppt_c</p:attrName>
                                        </p:attrNameLst>
                                      </p:cBhvr>
                                      <p:to>
                                        <a:schemeClr val="hlink"/>
                                      </p:to>
                                    </p:animClr>
                                  </p:subTnLst>
                                </p:cTn>
                              </p:par>
                              <p:par>
                                <p:cTn id="35" presetID="1" presetClass="entr" presetSubtype="0" fill="hold" grpId="0" nodeType="withEffect">
                                  <p:stCondLst>
                                    <p:cond delay="0"/>
                                  </p:stCondLst>
                                  <p:childTnLst>
                                    <p:set>
                                      <p:cBhvr>
                                        <p:cTn id="36" dur="1" fill="hold">
                                          <p:stCondLst>
                                            <p:cond delay="499"/>
                                          </p:stCondLst>
                                        </p:cTn>
                                        <p:tgtEl>
                                          <p:spTgt spid="8195">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8195">
                                            <p:txEl>
                                              <p:pRg st="12" end="12"/>
                                            </p:txEl>
                                          </p:spTgt>
                                        </p:tgtEl>
                                        <p:attrNameLst>
                                          <p:attrName>ppt_c</p:attrName>
                                        </p:attrNameLst>
                                      </p:cBhvr>
                                      <p:to>
                                        <a:schemeClr val="hlink"/>
                                      </p:to>
                                    </p:animClr>
                                  </p:sub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8195">
                                            <p:txEl>
                                              <p:pRg st="14" end="14"/>
                                            </p:txEl>
                                          </p:spTgt>
                                        </p:tgtEl>
                                        <p:attrNameLst>
                                          <p:attrName>style.visibility</p:attrName>
                                        </p:attrNameLst>
                                      </p:cBhvr>
                                      <p:to>
                                        <p:strVal val="visible"/>
                                      </p:to>
                                    </p:set>
                                  </p:childTnLst>
                                  <p:subTnLst>
                                    <p:animClr clrSpc="rgb" dir="cw">
                                      <p:cBhvr override="childStyle">
                                        <p:cTn dur="1" fill="hold" display="0" masterRel="nextClick" afterEffect="1"/>
                                        <p:tgtEl>
                                          <p:spTgt spid="8195">
                                            <p:txEl>
                                              <p:pRg st="14" end="14"/>
                                            </p:txEl>
                                          </p:spTgt>
                                        </p:tgtEl>
                                        <p:attrNameLst>
                                          <p:attrName>ppt_c</p:attrName>
                                        </p:attrNameLst>
                                      </p:cBhvr>
                                      <p:to>
                                        <a:schemeClr val="hlink"/>
                                      </p:to>
                                    </p:animClr>
                                  </p:sub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8195">
                                            <p:txEl>
                                              <p:pRg st="15" end="15"/>
                                            </p:txEl>
                                          </p:spTgt>
                                        </p:tgtEl>
                                        <p:attrNameLst>
                                          <p:attrName>style.visibility</p:attrName>
                                        </p:attrNameLst>
                                      </p:cBhvr>
                                      <p:to>
                                        <p:strVal val="visible"/>
                                      </p:to>
                                    </p:set>
                                  </p:childTnLst>
                                  <p:subTnLst>
                                    <p:animClr clrSpc="rgb" dir="cw">
                                      <p:cBhvr override="childStyle">
                                        <p:cTn dur="1" fill="hold" display="0" masterRel="nextClick" afterEffect="1"/>
                                        <p:tgtEl>
                                          <p:spTgt spid="8195">
                                            <p:txEl>
                                              <p:pRg st="15" end="15"/>
                                            </p:txEl>
                                          </p:spTgt>
                                        </p:tgtEl>
                                        <p:attrNameLst>
                                          <p:attrName>ppt_c</p:attrName>
                                        </p:attrNameLst>
                                      </p:cBhvr>
                                      <p:to>
                                        <a:schemeClr val="hlink"/>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8195">
                                            <p:txEl>
                                              <p:pRg st="16" end="16"/>
                                            </p:txEl>
                                          </p:spTgt>
                                        </p:tgtEl>
                                        <p:attrNameLst>
                                          <p:attrName>style.visibility</p:attrName>
                                        </p:attrNameLst>
                                      </p:cBhvr>
                                      <p:to>
                                        <p:strVal val="visible"/>
                                      </p:to>
                                    </p:set>
                                  </p:childTnLst>
                                  <p:subTnLst>
                                    <p:animClr clrSpc="rgb" dir="cw">
                                      <p:cBhvr override="childStyle">
                                        <p:cTn dur="1" fill="hold" display="0" masterRel="nextClick" afterEffect="1"/>
                                        <p:tgtEl>
                                          <p:spTgt spid="8195">
                                            <p:txEl>
                                              <p:pRg st="16" end="16"/>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0" y="692150"/>
            <a:ext cx="7400925"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7" name="Rectangle 4"/>
          <p:cNvSpPr>
            <a:spLocks noGrp="1" noChangeArrowheads="1"/>
          </p:cNvSpPr>
          <p:nvPr>
            <p:ph type="title"/>
          </p:nvPr>
        </p:nvSpPr>
        <p:spPr>
          <a:xfrm>
            <a:off x="533400" y="0"/>
            <a:ext cx="8763000" cy="685800"/>
          </a:xfrm>
          <a:noFill/>
        </p:spPr>
        <p:txBody>
          <a:bodyPr/>
          <a:lstStyle/>
          <a:p>
            <a:r>
              <a:rPr lang="fr-FR" altLang="fr-FR" sz="2000" b="1" dirty="0" smtClean="0">
                <a:solidFill>
                  <a:srgbClr val="0000FF"/>
                </a:solidFill>
              </a:rPr>
              <a:t>TAILLE ET MODE DE GOUVERNANCE DES SOCIÉTES ÉTUDIÉES</a:t>
            </a:r>
            <a:br>
              <a:rPr lang="fr-FR" altLang="fr-FR" sz="2000" b="1" dirty="0" smtClean="0">
                <a:solidFill>
                  <a:srgbClr val="0000FF"/>
                </a:solidFill>
              </a:rPr>
            </a:br>
            <a:endParaRPr lang="fr-FR" altLang="fr-FR" sz="2000" b="1" dirty="0" smtClean="0">
              <a:solidFill>
                <a:srgbClr val="0000FF"/>
              </a:solidFill>
            </a:endParaRPr>
          </a:p>
        </p:txBody>
      </p:sp>
      <p:sp>
        <p:nvSpPr>
          <p:cNvPr id="47108" name="Text Box 192"/>
          <p:cNvSpPr txBox="1">
            <a:spLocks noChangeArrowheads="1"/>
          </p:cNvSpPr>
          <p:nvPr/>
        </p:nvSpPr>
        <p:spPr bwMode="auto">
          <a:xfrm>
            <a:off x="1384300" y="5670550"/>
            <a:ext cx="73739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b="1"/>
              <a:t>90 sociétés dont 75 « Small Caps » étudiées ont eu un Chiffre d’Affaires 2013 inférieur à 50 M€</a:t>
            </a:r>
          </a:p>
        </p:txBody>
      </p:sp>
      <p:sp>
        <p:nvSpPr>
          <p:cNvPr id="47110" name="ZoneTexte 1"/>
          <p:cNvSpPr txBox="1">
            <a:spLocks noChangeArrowheads="1"/>
          </p:cNvSpPr>
          <p:nvPr/>
        </p:nvSpPr>
        <p:spPr bwMode="auto">
          <a:xfrm>
            <a:off x="7185025" y="901700"/>
            <a:ext cx="1060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b="1">
                <a:solidFill>
                  <a:srgbClr val="FF0000"/>
                </a:solidFill>
              </a:rPr>
              <a:t>Un tiers</a:t>
            </a:r>
          </a:p>
        </p:txBody>
      </p:sp>
      <p:sp>
        <p:nvSpPr>
          <p:cNvPr id="47111" name="ZoneTexte 11"/>
          <p:cNvSpPr txBox="1">
            <a:spLocks noChangeArrowheads="1"/>
          </p:cNvSpPr>
          <p:nvPr/>
        </p:nvSpPr>
        <p:spPr bwMode="auto">
          <a:xfrm>
            <a:off x="7115175" y="1619250"/>
            <a:ext cx="1190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b="1">
                <a:solidFill>
                  <a:srgbClr val="FF0000"/>
                </a:solidFill>
              </a:rPr>
              <a:t>Un quart</a:t>
            </a:r>
          </a:p>
        </p:txBody>
      </p:sp>
      <p:sp>
        <p:nvSpPr>
          <p:cNvPr id="47112" name="ZoneTexte 12"/>
          <p:cNvSpPr txBox="1">
            <a:spLocks noChangeArrowheads="1"/>
          </p:cNvSpPr>
          <p:nvPr/>
        </p:nvSpPr>
        <p:spPr bwMode="auto">
          <a:xfrm>
            <a:off x="6753225" y="1968500"/>
            <a:ext cx="2071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b="1">
                <a:solidFill>
                  <a:srgbClr val="FF0000"/>
                </a:solidFill>
              </a:rPr>
              <a:t>Presque la moitié</a:t>
            </a:r>
          </a:p>
        </p:txBody>
      </p:sp>
      <p:cxnSp>
        <p:nvCxnSpPr>
          <p:cNvPr id="47113" name="Connecteur droit avec flèche 3"/>
          <p:cNvCxnSpPr>
            <a:cxnSpLocks noChangeShapeType="1"/>
          </p:cNvCxnSpPr>
          <p:nvPr/>
        </p:nvCxnSpPr>
        <p:spPr bwMode="auto">
          <a:xfrm flipH="1">
            <a:off x="6781800" y="4292600"/>
            <a:ext cx="1771650" cy="0"/>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Espace réservé du pied de page 3"/>
          <p:cNvSpPr txBox="1">
            <a:spLocks/>
          </p:cNvSpPr>
          <p:nvPr/>
        </p:nvSpPr>
        <p:spPr>
          <a:xfrm>
            <a:off x="685800" y="6172200"/>
            <a:ext cx="8534400" cy="533400"/>
          </a:xfrm>
          <a:prstGeom prst="rect">
            <a:avLst/>
          </a:prstGeom>
          <a:noFill/>
        </p:spPr>
        <p:txBody>
          <a:bodyPr/>
          <a:lstStyle>
            <a:defPPr>
              <a:defRPr lang="en-GB"/>
            </a:defPPr>
            <a:lvl1pPr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9pPr>
          </a:lstStyle>
          <a:p>
            <a:pPr algn="ctr">
              <a:spcBef>
                <a:spcPct val="0"/>
              </a:spcBef>
              <a:buFontTx/>
              <a:buNone/>
            </a:pPr>
            <a:r>
              <a:rPr lang="fr-FR" altLang="fr-FR" sz="900" dirty="0" smtClean="0">
                <a:solidFill>
                  <a:srgbClr val="0000FF"/>
                </a:solidFill>
              </a:rPr>
              <a:t>Reproduction interdite sans autorisation Copyright Gouvernance</a:t>
            </a:r>
            <a:r>
              <a:rPr lang="fr-FR" altLang="fr-FR" sz="900" dirty="0" smtClean="0"/>
              <a:t> </a:t>
            </a:r>
            <a:r>
              <a:rPr lang="fr-FR" altLang="fr-FR" sz="900" dirty="0" smtClean="0">
                <a:solidFill>
                  <a:schemeClr val="bg2"/>
                </a:solidFill>
              </a:rPr>
              <a:t>&amp;</a:t>
            </a:r>
            <a:r>
              <a:rPr lang="fr-FR" altLang="fr-FR" sz="900" dirty="0" smtClean="0"/>
              <a:t> </a:t>
            </a:r>
            <a:r>
              <a:rPr lang="fr-FR" altLang="fr-FR" sz="900" dirty="0" smtClean="0">
                <a:solidFill>
                  <a:srgbClr val="0000FF"/>
                </a:solidFill>
              </a:rPr>
              <a:t>Structures</a:t>
            </a:r>
          </a:p>
          <a:p>
            <a:pPr algn="ctr">
              <a:spcBef>
                <a:spcPct val="0"/>
              </a:spcBef>
              <a:buFontTx/>
              <a:buNone/>
            </a:pPr>
            <a:r>
              <a:rPr lang="fr-FR" altLang="fr-FR" sz="900" dirty="0" smtClean="0"/>
              <a:t> MAJ 7 Janvier 2015</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a:xfrm>
            <a:off x="273050" y="762000"/>
            <a:ext cx="9372600" cy="381000"/>
          </a:xfrm>
          <a:noFill/>
          <a:extLst>
            <a:ext uri="{91240B29-F687-4F45-9708-019B960494DF}">
              <a14:hiddenLine xmlns:a14="http://schemas.microsoft.com/office/drawing/2010/main" w="9525">
                <a:solidFill>
                  <a:srgbClr val="FF0000"/>
                </a:solidFill>
                <a:miter lim="800000"/>
                <a:headEnd/>
                <a:tailEnd/>
              </a14:hiddenLine>
            </a:ext>
          </a:extLst>
        </p:spPr>
        <p:txBody>
          <a:bodyPr/>
          <a:lstStyle/>
          <a:p>
            <a:r>
              <a:rPr lang="fr-FR" altLang="fr-FR" sz="2000" b="1" dirty="0" smtClean="0">
                <a:solidFill>
                  <a:srgbClr val="0000FF"/>
                </a:solidFill>
              </a:rPr>
              <a:t>NOMBRE ET % </a:t>
            </a:r>
            <a:br>
              <a:rPr lang="fr-FR" altLang="fr-FR" sz="2000" b="1" dirty="0" smtClean="0">
                <a:solidFill>
                  <a:srgbClr val="0000FF"/>
                </a:solidFill>
              </a:rPr>
            </a:br>
            <a:r>
              <a:rPr lang="fr-FR" altLang="fr-FR" sz="2000" b="1" dirty="0" smtClean="0">
                <a:solidFill>
                  <a:srgbClr val="0000FF"/>
                </a:solidFill>
              </a:rPr>
              <a:t>DE </a:t>
            </a:r>
            <a:br>
              <a:rPr lang="fr-FR" altLang="fr-FR" sz="2000" b="1" dirty="0" smtClean="0">
                <a:solidFill>
                  <a:srgbClr val="0000FF"/>
                </a:solidFill>
              </a:rPr>
            </a:br>
            <a:r>
              <a:rPr lang="fr-FR" altLang="fr-FR" sz="2000" b="1" dirty="0" smtClean="0">
                <a:solidFill>
                  <a:srgbClr val="0000FF"/>
                </a:solidFill>
              </a:rPr>
              <a:t>FEMMES PRÉSIDENTES / DIRECTRICES GÉNÉRALES</a:t>
            </a:r>
            <a:br>
              <a:rPr lang="fr-FR" altLang="fr-FR" sz="2000" b="1" dirty="0" smtClean="0">
                <a:solidFill>
                  <a:srgbClr val="0000FF"/>
                </a:solidFill>
              </a:rPr>
            </a:br>
            <a:r>
              <a:rPr lang="fr-FR" altLang="fr-FR" sz="2000" b="1" dirty="0" smtClean="0"/>
              <a:t/>
            </a:r>
            <a:br>
              <a:rPr lang="fr-FR" altLang="fr-FR" sz="2000" b="1" dirty="0" smtClean="0"/>
            </a:br>
            <a:endParaRPr lang="fr-FR" altLang="fr-FR" sz="2000" b="1" dirty="0" smtClean="0"/>
          </a:p>
        </p:txBody>
      </p:sp>
      <p:sp>
        <p:nvSpPr>
          <p:cNvPr id="48131" name="Line 6"/>
          <p:cNvSpPr>
            <a:spLocks noChangeShapeType="1"/>
          </p:cNvSpPr>
          <p:nvPr/>
        </p:nvSpPr>
        <p:spPr bwMode="auto">
          <a:xfrm flipH="1">
            <a:off x="6897688" y="1196975"/>
            <a:ext cx="0" cy="576263"/>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4813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1916113"/>
            <a:ext cx="8139113"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pied de page 3"/>
          <p:cNvSpPr txBox="1">
            <a:spLocks/>
          </p:cNvSpPr>
          <p:nvPr/>
        </p:nvSpPr>
        <p:spPr>
          <a:xfrm>
            <a:off x="685800" y="6172200"/>
            <a:ext cx="8534400" cy="533400"/>
          </a:xfrm>
          <a:prstGeom prst="rect">
            <a:avLst/>
          </a:prstGeom>
          <a:noFill/>
        </p:spPr>
        <p:txBody>
          <a:bodyPr/>
          <a:lstStyle>
            <a:defPPr>
              <a:defRPr lang="en-GB"/>
            </a:defPPr>
            <a:lvl1pPr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9pPr>
          </a:lstStyle>
          <a:p>
            <a:pPr algn="ctr">
              <a:spcBef>
                <a:spcPct val="0"/>
              </a:spcBef>
              <a:buFontTx/>
              <a:buNone/>
            </a:pPr>
            <a:r>
              <a:rPr lang="fr-FR" altLang="fr-FR" sz="900" dirty="0" smtClean="0">
                <a:solidFill>
                  <a:srgbClr val="0000FF"/>
                </a:solidFill>
              </a:rPr>
              <a:t>Reproduction interdite sans autorisation Copyright Gouvernance</a:t>
            </a:r>
            <a:r>
              <a:rPr lang="fr-FR" altLang="fr-FR" sz="900" dirty="0" smtClean="0"/>
              <a:t> </a:t>
            </a:r>
            <a:r>
              <a:rPr lang="fr-FR" altLang="fr-FR" sz="900" dirty="0" smtClean="0">
                <a:solidFill>
                  <a:schemeClr val="bg2"/>
                </a:solidFill>
              </a:rPr>
              <a:t>&amp;</a:t>
            </a:r>
            <a:r>
              <a:rPr lang="fr-FR" altLang="fr-FR" sz="900" dirty="0" smtClean="0"/>
              <a:t> </a:t>
            </a:r>
            <a:r>
              <a:rPr lang="fr-FR" altLang="fr-FR" sz="900" dirty="0" smtClean="0">
                <a:solidFill>
                  <a:srgbClr val="0000FF"/>
                </a:solidFill>
              </a:rPr>
              <a:t>Structures</a:t>
            </a:r>
          </a:p>
          <a:p>
            <a:pPr algn="ctr">
              <a:spcBef>
                <a:spcPct val="0"/>
              </a:spcBef>
              <a:buFontTx/>
              <a:buNone/>
            </a:pPr>
            <a:r>
              <a:rPr lang="fr-FR" altLang="fr-FR" sz="900" dirty="0" smtClean="0"/>
              <a:t> MAJ 7 Janvier 2015</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1"/>
          <p:cNvSpPr>
            <a:spLocks noGrp="1"/>
          </p:cNvSpPr>
          <p:nvPr>
            <p:ph type="ctrTitle"/>
          </p:nvPr>
        </p:nvSpPr>
        <p:spPr>
          <a:xfrm>
            <a:off x="704850" y="260350"/>
            <a:ext cx="8420100" cy="576263"/>
          </a:xfrm>
        </p:spPr>
        <p:txBody>
          <a:bodyPr/>
          <a:lstStyle/>
          <a:p>
            <a:r>
              <a:rPr lang="fr-FR" altLang="fr-FR" b="1" dirty="0" smtClean="0">
                <a:solidFill>
                  <a:srgbClr val="0000FF"/>
                </a:solidFill>
              </a:rPr>
              <a:t>REMARQUES</a:t>
            </a:r>
            <a:endParaRPr lang="fr-FR" altLang="fr-FR" dirty="0" smtClean="0">
              <a:solidFill>
                <a:srgbClr val="0000FF"/>
              </a:solidFill>
            </a:endParaRPr>
          </a:p>
        </p:txBody>
      </p:sp>
      <p:sp>
        <p:nvSpPr>
          <p:cNvPr id="49155" name="Sous-titre 2"/>
          <p:cNvSpPr>
            <a:spLocks noGrp="1"/>
          </p:cNvSpPr>
          <p:nvPr>
            <p:ph type="subTitle" idx="1"/>
          </p:nvPr>
        </p:nvSpPr>
        <p:spPr>
          <a:xfrm>
            <a:off x="631825" y="1125538"/>
            <a:ext cx="8642350" cy="1752600"/>
          </a:xfrm>
        </p:spPr>
        <p:txBody>
          <a:bodyPr/>
          <a:lstStyle/>
          <a:p>
            <a:pPr algn="l"/>
            <a:r>
              <a:rPr lang="fr-FR" altLang="fr-FR" sz="1800" dirty="0" smtClean="0"/>
              <a:t>L’impact espéré de l’augmentation du nombre d’administratrices constatée dans les Conseils sur les nominations de Présidentes de Conseils, Présidentes de Directoire et de Directrices Générales est encore faible.</a:t>
            </a:r>
            <a:br>
              <a:rPr lang="fr-FR" altLang="fr-FR" sz="1800" dirty="0" smtClean="0"/>
            </a:br>
            <a:r>
              <a:rPr lang="fr-FR" altLang="fr-FR" sz="1800" dirty="0" smtClean="0"/>
              <a:t/>
            </a:r>
            <a:br>
              <a:rPr lang="fr-FR" altLang="fr-FR" sz="1800" dirty="0" smtClean="0"/>
            </a:br>
            <a:r>
              <a:rPr lang="fr-FR" altLang="fr-FR" sz="1800" dirty="0" smtClean="0"/>
              <a:t>Pour les Présidentes de Conseil, les administratrices en place ou nouvellement nommées n’ont pas d’office une expérience et un  profil de Présidente.</a:t>
            </a:r>
            <a:br>
              <a:rPr lang="fr-FR" altLang="fr-FR" sz="1800" dirty="0" smtClean="0"/>
            </a:br>
            <a:r>
              <a:rPr lang="fr-FR" altLang="fr-FR" sz="1800" dirty="0" smtClean="0"/>
              <a:t>Il faudra du temps.</a:t>
            </a:r>
            <a:br>
              <a:rPr lang="fr-FR" altLang="fr-FR" sz="1800" dirty="0" smtClean="0"/>
            </a:br>
            <a:r>
              <a:rPr lang="fr-FR" altLang="fr-FR" sz="1800" dirty="0" smtClean="0"/>
              <a:t/>
            </a:r>
            <a:br>
              <a:rPr lang="fr-FR" altLang="fr-FR" sz="1800" dirty="0" smtClean="0"/>
            </a:br>
            <a:r>
              <a:rPr lang="fr-FR" altLang="fr-FR" sz="1800" dirty="0" smtClean="0"/>
              <a:t>Pour  les Présidentes de Directoire et le Directrices Générales, le plus souvent les candidates sont choisies au sein des Comités Exécutifs des sociétés, or aujourd’hui ces derniers ont encore peu de femmes en leur sein et souvent elles occupent des postes plutôt fonctionnels les prédisposant moins à un rôle de Directrices opérationnelles </a:t>
            </a:r>
            <a:br>
              <a:rPr lang="fr-FR" altLang="fr-FR" sz="1800" dirty="0" smtClean="0"/>
            </a:br>
            <a:r>
              <a:rPr lang="fr-FR" altLang="fr-FR" sz="1800" dirty="0" smtClean="0"/>
              <a:t>Il faudra encore du temps.</a:t>
            </a:r>
            <a:br>
              <a:rPr lang="fr-FR" altLang="fr-FR" sz="1800" dirty="0" smtClean="0"/>
            </a:br>
            <a:r>
              <a:rPr lang="fr-FR" altLang="fr-FR" sz="1800" dirty="0" smtClean="0"/>
              <a:t/>
            </a:r>
            <a:br>
              <a:rPr lang="fr-FR" altLang="fr-FR" sz="1800" dirty="0" smtClean="0"/>
            </a:br>
            <a:r>
              <a:rPr lang="fr-FR" altLang="fr-FR" sz="1800" dirty="0" smtClean="0"/>
              <a:t>La structure de gouvernance « bicéphale » est favorable à l’arrivée de femmes.</a:t>
            </a:r>
            <a:br>
              <a:rPr lang="fr-FR" altLang="fr-FR" sz="1800" dirty="0" smtClean="0"/>
            </a:br>
            <a:r>
              <a:rPr lang="fr-FR" altLang="fr-FR" sz="1800" dirty="0" smtClean="0"/>
              <a:t/>
            </a:r>
            <a:br>
              <a:rPr lang="fr-FR" altLang="fr-FR" sz="1800" dirty="0" smtClean="0"/>
            </a:br>
            <a:r>
              <a:rPr lang="fr-FR" altLang="fr-FR" sz="1800" dirty="0" smtClean="0"/>
              <a:t/>
            </a:r>
            <a:br>
              <a:rPr lang="fr-FR" altLang="fr-FR" sz="1800" dirty="0" smtClean="0"/>
            </a:br>
            <a:endParaRPr lang="fr-FR" altLang="fr-FR" sz="1800" dirty="0" smtClean="0"/>
          </a:p>
        </p:txBody>
      </p:sp>
      <p:sp>
        <p:nvSpPr>
          <p:cNvPr id="5" name="Espace réservé du pied de page 3"/>
          <p:cNvSpPr txBox="1">
            <a:spLocks/>
          </p:cNvSpPr>
          <p:nvPr/>
        </p:nvSpPr>
        <p:spPr>
          <a:xfrm>
            <a:off x="685800" y="6172200"/>
            <a:ext cx="8534400" cy="533400"/>
          </a:xfrm>
          <a:prstGeom prst="rect">
            <a:avLst/>
          </a:prstGeom>
          <a:noFill/>
        </p:spPr>
        <p:txBody>
          <a:bodyPr/>
          <a:lstStyle>
            <a:defPPr>
              <a:defRPr lang="en-GB"/>
            </a:defPPr>
            <a:lvl1pPr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pitchFamily="18" charset="0"/>
                <a:ea typeface="+mn-ea"/>
                <a:cs typeface="+mn-cs"/>
              </a:defRPr>
            </a:lvl9pPr>
          </a:lstStyle>
          <a:p>
            <a:pPr algn="ctr">
              <a:spcBef>
                <a:spcPct val="0"/>
              </a:spcBef>
              <a:buFontTx/>
              <a:buNone/>
            </a:pPr>
            <a:r>
              <a:rPr lang="fr-FR" altLang="fr-FR" sz="900" dirty="0" smtClean="0">
                <a:solidFill>
                  <a:srgbClr val="0000FF"/>
                </a:solidFill>
              </a:rPr>
              <a:t>Reproduction interdite sans autorisation Copyright Gouvernance</a:t>
            </a:r>
            <a:r>
              <a:rPr lang="fr-FR" altLang="fr-FR" sz="900" dirty="0" smtClean="0"/>
              <a:t> </a:t>
            </a:r>
            <a:r>
              <a:rPr lang="fr-FR" altLang="fr-FR" sz="900" dirty="0" smtClean="0">
                <a:solidFill>
                  <a:schemeClr val="bg2"/>
                </a:solidFill>
              </a:rPr>
              <a:t>&amp;</a:t>
            </a:r>
            <a:r>
              <a:rPr lang="fr-FR" altLang="fr-FR" sz="900" dirty="0" smtClean="0"/>
              <a:t> </a:t>
            </a:r>
            <a:r>
              <a:rPr lang="fr-FR" altLang="fr-FR" sz="900" dirty="0" smtClean="0">
                <a:solidFill>
                  <a:srgbClr val="0000FF"/>
                </a:solidFill>
              </a:rPr>
              <a:t>Structures</a:t>
            </a:r>
          </a:p>
          <a:p>
            <a:pPr algn="ctr">
              <a:spcBef>
                <a:spcPct val="0"/>
              </a:spcBef>
              <a:buFontTx/>
              <a:buNone/>
            </a:pPr>
            <a:r>
              <a:rPr lang="fr-FR" altLang="fr-FR" sz="900" dirty="0" smtClean="0"/>
              <a:t> MAJ 7 Janvier 2015</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IMING" val="|4.9|18.5|30.8"/>
</p:tagLst>
</file>

<file path=ppt/tags/tag2.xml><?xml version="1.0" encoding="utf-8"?>
<p:tagLst xmlns:a="http://schemas.openxmlformats.org/drawingml/2006/main" xmlns:r="http://schemas.openxmlformats.org/officeDocument/2006/relationships" xmlns:p="http://schemas.openxmlformats.org/presentationml/2006/main">
  <p:tag name="TIMING" val="|33.2|15.5"/>
</p:tagLst>
</file>

<file path=ppt/tags/tag3.xml><?xml version="1.0" encoding="utf-8"?>
<p:tagLst xmlns:a="http://schemas.openxmlformats.org/drawingml/2006/main" xmlns:r="http://schemas.openxmlformats.org/officeDocument/2006/relationships" xmlns:p="http://schemas.openxmlformats.org/presentationml/2006/main">
  <p:tag name="TIMING" val="|0.7|2.4|10.3|40.5|39.2"/>
</p:tagLst>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12304</TotalTime>
  <Words>2191</Words>
  <Application>Microsoft Office PowerPoint</Application>
  <PresentationFormat>Format A4 (210 x 297 mm)</PresentationFormat>
  <Paragraphs>422</Paragraphs>
  <Slides>34</Slides>
  <Notes>19</Notes>
  <HiddenSlides>0</HiddenSlides>
  <MMClips>0</MMClips>
  <ScaleCrop>false</ScaleCrop>
  <HeadingPairs>
    <vt:vector size="4" baseType="variant">
      <vt:variant>
        <vt:lpstr>Thème</vt:lpstr>
      </vt:variant>
      <vt:variant>
        <vt:i4>6</vt:i4>
      </vt:variant>
      <vt:variant>
        <vt:lpstr>Titres des diapositives</vt:lpstr>
      </vt:variant>
      <vt:variant>
        <vt:i4>34</vt:i4>
      </vt:variant>
    </vt:vector>
  </HeadingPairs>
  <TitlesOfParts>
    <vt:vector size="40" baseType="lpstr">
      <vt:lpstr>Thème Office</vt:lpstr>
      <vt:lpstr>4_Conception personnalisée</vt:lpstr>
      <vt:lpstr>2_Conception personnalisée</vt:lpstr>
      <vt:lpstr>3_Conception personnalisée</vt:lpstr>
      <vt:lpstr>1_Conception personnalisée</vt:lpstr>
      <vt:lpstr>Conception personnalisée</vt:lpstr>
      <vt:lpstr>Présentation PowerPoint</vt:lpstr>
      <vt:lpstr>Les frais de Gouvernance &amp; Structures pour réaliser  l’étude 2013 présentée ci-après ont pu être partiellement couverts par le soutien des partenaires  suivants: </vt:lpstr>
      <vt:lpstr>OBJECTIFS GÉNÉRAUX DE L’ÉTUDE</vt:lpstr>
      <vt:lpstr>Présentation PowerPoint</vt:lpstr>
      <vt:lpstr>Présentation PowerPoint</vt:lpstr>
      <vt:lpstr>ORIGINE ET CHAMP DES DONNÉES</vt:lpstr>
      <vt:lpstr>TAILLE ET MODE DE GOUVERNANCE DES SOCIÉTES ÉTUDIÉES </vt:lpstr>
      <vt:lpstr>NOMBRE ET %  DE  FEMMES PRÉSIDENTES / DIRECTRICES GÉNÉRALES  </vt:lpstr>
      <vt:lpstr>REMARQUES</vt:lpstr>
      <vt:lpstr>Présentation PowerPoint</vt:lpstr>
      <vt:lpstr>MOYENNES % POSTES OCCUPÉS PAR DES D’ADMINISTRATRICES  SUR LE NOMBRE TOTAL DE POSTES D’ADMINISTRATEURS </vt:lpstr>
      <vt:lpstr>Présentation PowerPoint</vt:lpstr>
      <vt:lpstr>REMARQUES</vt:lpstr>
      <vt:lpstr>Présentation PowerPoint</vt:lpstr>
      <vt:lpstr>MOUVEMENTS GLOBAUX DE JUIN 2013 A JUIN 2014</vt:lpstr>
      <vt:lpstr>NOMBRE DE FEMMES DANS UN CONSEIL</vt:lpstr>
      <vt:lpstr>% D’ADMINISTRATRICES SELON LES TYPES DE « BUSINESS »</vt:lpstr>
      <vt:lpstr>% D’ADMINISTRATRICES SELON LE TYPE D’ACTIVITÉ</vt:lpstr>
      <vt:lpstr>Présentation PowerPoint</vt:lpstr>
      <vt:lpstr>REMARQUES</vt:lpstr>
      <vt:lpstr>NOMBRE DE POSTES (*) A « FÉMINISER »  (**) AVANT 2014 ET 2017 DANS LES 418 SOCIÉTÉS ÉTUDIÉES </vt:lpstr>
      <vt:lpstr>Présentation PowerPoint</vt:lpstr>
      <vt:lpstr>Présentation PowerPoint</vt:lpstr>
      <vt:lpstr>REMARQUES</vt:lpstr>
      <vt:lpstr>Présentation PowerPoint</vt:lpstr>
      <vt:lpstr>REMARQUES</vt:lpstr>
      <vt:lpstr>Présentation PowerPoint</vt:lpstr>
      <vt:lpstr>REMARQUES</vt:lpstr>
      <vt:lpstr>NATURE DU LIEN AVEC LA SOCIÉTÉ</vt:lpstr>
      <vt:lpstr>REMARQUES</vt:lpstr>
      <vt:lpstr>DELIBÉRATION DU CONSEIL  SUR  LA POLITIQUE DE LA SOCIÉTÉ  EN MATIÈRE  D’ ÉGALITE PROFESSIONNELLE ET SALARIALE   </vt:lpstr>
      <vt:lpstr>CONCLUSIONS MAJEURES DE L’ÉTUDE (JUIN 2014)</vt:lpstr>
      <vt:lpstr>QUELQUES RECOMMANDATIONS CONCRÈTES</vt:lpstr>
      <vt:lpstr>Présentation PowerPoint</vt:lpstr>
    </vt:vector>
  </TitlesOfParts>
  <Company>CIS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Le Péchon Guy</dc:creator>
  <cp:lastModifiedBy>Guy</cp:lastModifiedBy>
  <cp:revision>759</cp:revision>
  <cp:lastPrinted>2014-04-24T10:05:41Z</cp:lastPrinted>
  <dcterms:created xsi:type="dcterms:W3CDTF">2009-06-03T07:38:19Z</dcterms:created>
  <dcterms:modified xsi:type="dcterms:W3CDTF">2015-01-10T12:49:21Z</dcterms:modified>
</cp:coreProperties>
</file>