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58" r:id="rId4"/>
    <p:sldId id="257" r:id="rId5"/>
    <p:sldId id="259"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F71D4839-49A9-47C8-B347-B44F0FCE4663}" type="datetimeFigureOut">
              <a:rPr lang="fr-FR" smtClean="0"/>
              <a:t>11/09/2014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28E716D0-AC5D-4B9C-85B6-CC11CD88B206}"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71D4839-49A9-47C8-B347-B44F0FCE4663}"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716D0-AC5D-4B9C-85B6-CC11CD88B20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71D4839-49A9-47C8-B347-B44F0FCE4663}"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716D0-AC5D-4B9C-85B6-CC11CD88B20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71D4839-49A9-47C8-B347-B44F0FCE4663}" type="datetimeFigureOut">
              <a:rPr lang="fr-FR" smtClean="0"/>
              <a:t>11/09/2014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E716D0-AC5D-4B9C-85B6-CC11CD88B206}"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71D4839-49A9-47C8-B347-B44F0FCE4663}" type="datetimeFigureOut">
              <a:rPr lang="fr-FR" smtClean="0"/>
              <a:t>11/09/2014</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28E716D0-AC5D-4B9C-85B6-CC11CD88B206}"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71D4839-49A9-47C8-B347-B44F0FCE4663}" type="datetimeFigureOut">
              <a:rPr lang="fr-FR" smtClean="0"/>
              <a:t>11/09/2014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E716D0-AC5D-4B9C-85B6-CC11CD88B206}"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F71D4839-49A9-47C8-B347-B44F0FCE4663}" type="datetimeFigureOut">
              <a:rPr lang="fr-FR" smtClean="0"/>
              <a:t>11/09/2014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E716D0-AC5D-4B9C-85B6-CC11CD88B206}"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71D4839-49A9-47C8-B347-B44F0FCE4663}" type="datetimeFigureOut">
              <a:rPr lang="fr-FR" smtClean="0"/>
              <a:t>11/09/2014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E716D0-AC5D-4B9C-85B6-CC11CD88B20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1D4839-49A9-47C8-B347-B44F0FCE4663}" type="datetimeFigureOut">
              <a:rPr lang="fr-FR" smtClean="0"/>
              <a:t>11/09/2014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E716D0-AC5D-4B9C-85B6-CC11CD88B20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71D4839-49A9-47C8-B347-B44F0FCE4663}" type="datetimeFigureOut">
              <a:rPr lang="fr-FR" smtClean="0"/>
              <a:t>11/09/2014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E716D0-AC5D-4B9C-85B6-CC11CD88B206}"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71D4839-49A9-47C8-B347-B44F0FCE4663}" type="datetimeFigureOut">
              <a:rPr lang="fr-FR" smtClean="0"/>
              <a:t>11/09/2014</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28E716D0-AC5D-4B9C-85B6-CC11CD88B206}"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1D4839-49A9-47C8-B347-B44F0FCE4663}" type="datetimeFigureOut">
              <a:rPr lang="fr-FR" smtClean="0"/>
              <a:t>11/09/2014</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E716D0-AC5D-4B9C-85B6-CC11CD88B20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75856" y="332656"/>
            <a:ext cx="5688632" cy="688032"/>
          </a:xfrm>
        </p:spPr>
        <p:txBody>
          <a:bodyPr>
            <a:normAutofit fontScale="77500" lnSpcReduction="20000"/>
          </a:bodyPr>
          <a:lstStyle/>
          <a:p>
            <a:r>
              <a:rPr lang="fr-FR" b="1" dirty="0" smtClean="0"/>
              <a:t>A quoi ressemblera la distribution en 2020</a:t>
            </a:r>
          </a:p>
          <a:p>
            <a:r>
              <a:rPr lang="fr-FR" sz="2300" b="1" dirty="0" smtClean="0"/>
              <a:t>18 septembre 2014</a:t>
            </a:r>
            <a:endParaRPr lang="fr-FR" sz="2300" b="1" dirty="0"/>
          </a:p>
        </p:txBody>
      </p:sp>
      <p:sp>
        <p:nvSpPr>
          <p:cNvPr id="2" name="Titre 1"/>
          <p:cNvSpPr>
            <a:spLocks noGrp="1"/>
          </p:cNvSpPr>
          <p:nvPr>
            <p:ph type="ctrTitle"/>
          </p:nvPr>
        </p:nvSpPr>
        <p:spPr>
          <a:xfrm>
            <a:off x="457200" y="1556792"/>
            <a:ext cx="8229600" cy="1470025"/>
          </a:xfrm>
        </p:spPr>
        <p:txBody>
          <a:bodyPr>
            <a:normAutofit/>
          </a:bodyPr>
          <a:lstStyle/>
          <a:p>
            <a:r>
              <a:rPr lang="fr-FR" sz="3200" b="1" dirty="0" smtClean="0"/>
              <a:t>Le commerce spécialisé </a:t>
            </a:r>
            <a:br>
              <a:rPr lang="fr-FR" sz="3200" b="1" dirty="0" smtClean="0"/>
            </a:br>
            <a:r>
              <a:rPr lang="fr-FR" sz="3200" b="1" dirty="0" smtClean="0"/>
              <a:t>d’hier et de demain</a:t>
            </a:r>
            <a:endParaRPr lang="fr-FR" sz="3200" b="1" dirty="0"/>
          </a:p>
        </p:txBody>
      </p:sp>
      <p:pic>
        <p:nvPicPr>
          <p:cNvPr id="2050" name="Image 3" descr="Rencontres d'affaires PNP"/>
          <p:cNvPicPr>
            <a:picLocks noChangeAspect="1" noChangeArrowheads="1"/>
          </p:cNvPicPr>
          <p:nvPr/>
        </p:nvPicPr>
        <p:blipFill>
          <a:blip r:embed="rId2" cstate="print"/>
          <a:srcRect/>
          <a:stretch>
            <a:fillRect/>
          </a:stretch>
        </p:blipFill>
        <p:spPr bwMode="auto">
          <a:xfrm>
            <a:off x="323528" y="188640"/>
            <a:ext cx="2860675" cy="947738"/>
          </a:xfrm>
          <a:prstGeom prst="rect">
            <a:avLst/>
          </a:prstGeom>
          <a:noFill/>
          <a:ln w="9525">
            <a:noFill/>
            <a:miter lim="800000"/>
            <a:headEnd/>
            <a:tailEnd/>
          </a:ln>
        </p:spPr>
      </p:pic>
      <p:sp>
        <p:nvSpPr>
          <p:cNvPr id="6" name="Sous-titre 2"/>
          <p:cNvSpPr txBox="1">
            <a:spLocks/>
          </p:cNvSpPr>
          <p:nvPr/>
        </p:nvSpPr>
        <p:spPr>
          <a:xfrm>
            <a:off x="251520" y="3356992"/>
            <a:ext cx="8640960" cy="3024336"/>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fr-FR" sz="2600" b="1" i="0" u="none" strike="noStrike" kern="1200" cap="none" spc="0" normalizeH="0" baseline="0" noProof="0" dirty="0" smtClean="0">
                <a:ln>
                  <a:noFill/>
                </a:ln>
                <a:solidFill>
                  <a:schemeClr val="tx2"/>
                </a:solidFill>
                <a:effectLst/>
                <a:uLnTx/>
                <a:uFillTx/>
                <a:latin typeface="+mn-lt"/>
                <a:ea typeface="+mn-ea"/>
                <a:cs typeface="+mn-cs"/>
              </a:rPr>
              <a:t>Intervention d’Agnès </a:t>
            </a:r>
            <a:r>
              <a:rPr kumimoji="0" lang="fr-FR" sz="2600" b="1" i="0" u="none" strike="noStrike" kern="1200" cap="none" spc="0" normalizeH="0" baseline="0" noProof="0" dirty="0" err="1" smtClean="0">
                <a:ln>
                  <a:noFill/>
                </a:ln>
                <a:solidFill>
                  <a:schemeClr val="tx2"/>
                </a:solidFill>
                <a:effectLst/>
                <a:uLnTx/>
                <a:uFillTx/>
                <a:latin typeface="+mn-lt"/>
                <a:ea typeface="+mn-ea"/>
                <a:cs typeface="+mn-cs"/>
              </a:rPr>
              <a:t>Bricard</a:t>
            </a:r>
            <a:endParaRPr kumimoji="0" lang="fr-FR" sz="26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fr-FR" sz="2600" b="1" i="0" u="none" strike="noStrike" kern="1200" cap="none" spc="0" normalizeH="0" baseline="0" noProof="0" dirty="0" smtClean="0">
              <a:ln>
                <a:noFill/>
              </a:ln>
              <a:solidFill>
                <a:schemeClr val="tx2"/>
              </a:solidFill>
              <a:effectLst/>
              <a:uLnTx/>
              <a:uFillTx/>
              <a:latin typeface="+mn-lt"/>
              <a:ea typeface="+mn-ea"/>
              <a:cs typeface="+mn-cs"/>
            </a:endParaRPr>
          </a:p>
          <a:p>
            <a:r>
              <a:rPr lang="fr-FR" sz="2200" dirty="0">
                <a:solidFill>
                  <a:schemeClr val="tx2"/>
                </a:solidFill>
              </a:rPr>
              <a:t>Présidente d’Honneur du Conseil Supérieur de l’Ordre des Experts-Comptables </a:t>
            </a:r>
          </a:p>
          <a:p>
            <a:r>
              <a:rPr lang="fr-FR" sz="2200" dirty="0">
                <a:solidFill>
                  <a:schemeClr val="tx2"/>
                </a:solidFill>
              </a:rPr>
              <a:t>Présidente de la Fédération Femmes Administrateurs </a:t>
            </a:r>
          </a:p>
          <a:p>
            <a:r>
              <a:rPr lang="fr-FR" sz="2200" dirty="0">
                <a:solidFill>
                  <a:schemeClr val="tx2"/>
                </a:solidFill>
              </a:rPr>
              <a:t>Présidente de l’Association Tous Pour la Prévention de l’Entreprise avec l’Assurance Santé </a:t>
            </a:r>
            <a:r>
              <a:rPr lang="fr-FR" sz="2200" dirty="0" err="1">
                <a:solidFill>
                  <a:schemeClr val="tx2"/>
                </a:solidFill>
              </a:rPr>
              <a:t>Economique</a:t>
            </a:r>
            <a:r>
              <a:rPr lang="fr-FR" sz="2200" dirty="0">
                <a:solidFill>
                  <a:schemeClr val="tx2"/>
                </a:solidFill>
              </a:rPr>
              <a:t> des Entreprises </a:t>
            </a:r>
          </a:p>
          <a:p>
            <a:r>
              <a:rPr lang="fr-FR" sz="2200" dirty="0" err="1">
                <a:solidFill>
                  <a:schemeClr val="tx2"/>
                </a:solidFill>
              </a:rPr>
              <a:t>Expert-Comptable</a:t>
            </a:r>
            <a:r>
              <a:rPr lang="fr-FR" sz="2200" dirty="0">
                <a:solidFill>
                  <a:schemeClr val="tx2"/>
                </a:solidFill>
              </a:rPr>
              <a:t> – Commissaire aux comptes </a:t>
            </a:r>
            <a:br>
              <a:rPr lang="fr-FR" sz="2200" dirty="0">
                <a:solidFill>
                  <a:schemeClr val="tx2"/>
                </a:solidFill>
              </a:rPr>
            </a:br>
            <a:endParaRPr lang="fr-FR" sz="2200" dirty="0">
              <a:solidFill>
                <a:schemeClr val="tx2"/>
              </a:solidFill>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lang="fr-FR" sz="2600" b="1" dirty="0">
              <a:solidFill>
                <a:schemeClr val="tx2"/>
              </a:solidFill>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fr-FR" sz="26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642790"/>
            <a:ext cx="4809728" cy="1354162"/>
          </a:xfrm>
        </p:spPr>
        <p:txBody>
          <a:bodyPr>
            <a:normAutofit/>
          </a:bodyPr>
          <a:lstStyle/>
          <a:p>
            <a:r>
              <a:rPr lang="fr-FR" sz="2800" b="1" i="1" dirty="0" smtClean="0">
                <a:solidFill>
                  <a:srgbClr val="FF0000"/>
                </a:solidFill>
              </a:rPr>
              <a:t>L’innovation organisationnelle</a:t>
            </a:r>
            <a:endParaRPr lang="fr-FR" sz="2800" dirty="0">
              <a:solidFill>
                <a:srgbClr val="FF0000"/>
              </a:solidFill>
            </a:endParaRPr>
          </a:p>
        </p:txBody>
      </p:sp>
      <p:sp>
        <p:nvSpPr>
          <p:cNvPr id="3" name="Espace réservé du contenu 2"/>
          <p:cNvSpPr>
            <a:spLocks noGrp="1"/>
          </p:cNvSpPr>
          <p:nvPr>
            <p:ph sz="quarter" idx="1"/>
          </p:nvPr>
        </p:nvSpPr>
        <p:spPr>
          <a:xfrm>
            <a:off x="395536" y="2780928"/>
            <a:ext cx="7772400" cy="3238872"/>
          </a:xfrm>
        </p:spPr>
        <p:txBody>
          <a:bodyPr>
            <a:normAutofit lnSpcReduction="10000"/>
          </a:bodyPr>
          <a:lstStyle/>
          <a:p>
            <a:pPr marL="0" indent="0">
              <a:buNone/>
            </a:pPr>
            <a:endParaRPr lang="fr-FR" sz="2200" dirty="0" smtClean="0">
              <a:solidFill>
                <a:schemeClr val="tx2"/>
              </a:solidFill>
              <a:latin typeface="+mj-lt"/>
              <a:ea typeface="+mj-ea"/>
              <a:cs typeface="+mj-cs"/>
            </a:endParaRPr>
          </a:p>
          <a:p>
            <a:r>
              <a:rPr lang="fr-FR" sz="2200" dirty="0" smtClean="0">
                <a:solidFill>
                  <a:schemeClr val="tx2"/>
                </a:solidFill>
                <a:latin typeface="+mj-lt"/>
                <a:ea typeface="+mj-ea"/>
                <a:cs typeface="+mj-cs"/>
              </a:rPr>
              <a:t>Il s’agit d’innover dans la forme des structures (franchise, succursalisme, ..) et dans le management global et stratégique. L’amélioration de la gestion du personnel (formations en vue d’améliorer la technicité des vendeurs) et la promotion du savoir faire sont aussi au cœur de cette forme d’innovation</a:t>
            </a:r>
          </a:p>
          <a:p>
            <a:r>
              <a:rPr lang="fr-FR" sz="2200" dirty="0" smtClean="0">
                <a:solidFill>
                  <a:schemeClr val="tx2"/>
                </a:solidFill>
                <a:latin typeface="+mj-lt"/>
                <a:ea typeface="+mj-ea"/>
                <a:cs typeface="+mj-cs"/>
              </a:rPr>
              <a:t>Les </a:t>
            </a:r>
            <a:r>
              <a:rPr lang="fr-FR" sz="2200" dirty="0" smtClean="0">
                <a:solidFill>
                  <a:schemeClr val="tx2"/>
                </a:solidFill>
                <a:latin typeface="+mj-lt"/>
                <a:ea typeface="+mj-ea"/>
                <a:cs typeface="+mj-cs"/>
              </a:rPr>
              <a:t>commerces spécialisés peuvent s’allier entre eux et combiner leurs offres pour gagner des marchés captifs </a:t>
            </a:r>
          </a:p>
          <a:p>
            <a:endParaRPr lang="fr-FR" dirty="0"/>
          </a:p>
        </p:txBody>
      </p:sp>
      <p:pic>
        <p:nvPicPr>
          <p:cNvPr id="6" name="Picture 2" descr="http://www.lefigaro.fr/medias/2009/01/22/20090122PHOWWW00345.jpg"/>
          <p:cNvPicPr>
            <a:picLocks noChangeAspect="1" noChangeArrowheads="1"/>
          </p:cNvPicPr>
          <p:nvPr/>
        </p:nvPicPr>
        <p:blipFill>
          <a:blip r:embed="rId2" cstate="print"/>
          <a:srcRect r="1197" b="17885"/>
          <a:stretch>
            <a:fillRect/>
          </a:stretch>
        </p:blipFill>
        <p:spPr bwMode="auto">
          <a:xfrm>
            <a:off x="5076056" y="1340768"/>
            <a:ext cx="2983409" cy="1393156"/>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6632"/>
            <a:ext cx="796766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6632"/>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578438"/>
            <a:ext cx="5040560" cy="1282154"/>
          </a:xfrm>
        </p:spPr>
        <p:txBody>
          <a:bodyPr>
            <a:normAutofit/>
          </a:bodyPr>
          <a:lstStyle/>
          <a:p>
            <a:r>
              <a:rPr lang="fr-FR" sz="2800" b="1" i="1" dirty="0" smtClean="0">
                <a:solidFill>
                  <a:srgbClr val="FF0000"/>
                </a:solidFill>
              </a:rPr>
              <a:t>L’innovation relationnelle : La </a:t>
            </a:r>
            <a:r>
              <a:rPr lang="fr-FR" sz="2800" b="1" i="1" dirty="0" err="1" smtClean="0">
                <a:solidFill>
                  <a:srgbClr val="FF0000"/>
                </a:solidFill>
              </a:rPr>
              <a:t>com</a:t>
            </a:r>
            <a:endParaRPr lang="fr-FR" sz="2800" dirty="0" smtClean="0">
              <a:solidFill>
                <a:srgbClr val="FF0000"/>
              </a:solidFill>
            </a:endParaRPr>
          </a:p>
        </p:txBody>
      </p:sp>
      <p:sp>
        <p:nvSpPr>
          <p:cNvPr id="3" name="Espace réservé du contenu 2"/>
          <p:cNvSpPr>
            <a:spLocks noGrp="1"/>
          </p:cNvSpPr>
          <p:nvPr>
            <p:ph sz="quarter" idx="1"/>
          </p:nvPr>
        </p:nvSpPr>
        <p:spPr>
          <a:xfrm>
            <a:off x="426368" y="1844824"/>
            <a:ext cx="8291264" cy="4572000"/>
          </a:xfrm>
        </p:spPr>
        <p:txBody>
          <a:bodyPr/>
          <a:lstStyle/>
          <a:p>
            <a:endParaRPr lang="fr-FR" sz="2200" dirty="0" smtClean="0">
              <a:solidFill>
                <a:schemeClr val="tx2"/>
              </a:solidFill>
              <a:latin typeface="+mj-lt"/>
              <a:ea typeface="+mj-ea"/>
              <a:cs typeface="+mj-cs"/>
            </a:endParaRPr>
          </a:p>
          <a:p>
            <a:endParaRPr lang="fr-FR" sz="2200" dirty="0" smtClean="0">
              <a:solidFill>
                <a:schemeClr val="tx2"/>
              </a:solidFill>
              <a:latin typeface="+mj-lt"/>
              <a:ea typeface="+mj-ea"/>
              <a:cs typeface="+mj-cs"/>
            </a:endParaRPr>
          </a:p>
          <a:p>
            <a:endParaRPr lang="fr-FR" sz="2200" dirty="0" smtClean="0">
              <a:solidFill>
                <a:schemeClr val="tx2"/>
              </a:solidFill>
              <a:latin typeface="+mj-lt"/>
              <a:ea typeface="+mj-ea"/>
              <a:cs typeface="+mj-cs"/>
            </a:endParaRPr>
          </a:p>
          <a:p>
            <a:r>
              <a:rPr lang="fr-FR" sz="2200" dirty="0" smtClean="0">
                <a:solidFill>
                  <a:schemeClr val="tx2"/>
                </a:solidFill>
                <a:latin typeface="+mj-lt"/>
                <a:ea typeface="+mj-ea"/>
                <a:cs typeface="+mj-cs"/>
              </a:rPr>
              <a:t>Communication Institutionnelle au niveau de la branche sur sa capacité d’innovation et son action en faveur de l’environnement sur tous supports</a:t>
            </a:r>
          </a:p>
          <a:p>
            <a:endParaRPr lang="fr-FR" sz="2200" dirty="0" smtClean="0">
              <a:solidFill>
                <a:schemeClr val="tx2"/>
              </a:solidFill>
              <a:latin typeface="+mj-lt"/>
              <a:ea typeface="+mj-ea"/>
              <a:cs typeface="+mj-cs"/>
            </a:endParaRPr>
          </a:p>
          <a:p>
            <a:r>
              <a:rPr lang="fr-FR" sz="2200" dirty="0" smtClean="0">
                <a:solidFill>
                  <a:schemeClr val="tx2"/>
                </a:solidFill>
                <a:latin typeface="+mj-lt"/>
                <a:ea typeface="+mj-ea"/>
                <a:cs typeface="+mj-cs"/>
              </a:rPr>
              <a:t>Communication </a:t>
            </a:r>
            <a:r>
              <a:rPr lang="fr-FR" sz="2200" dirty="0" smtClean="0">
                <a:solidFill>
                  <a:schemeClr val="tx2"/>
                </a:solidFill>
                <a:latin typeface="+mj-lt"/>
                <a:ea typeface="+mj-ea"/>
                <a:cs typeface="+mj-cs"/>
              </a:rPr>
              <a:t>individuelle du point de vente  indispensable sur les réseaux sociaux</a:t>
            </a:r>
          </a:p>
          <a:p>
            <a:endParaRPr lang="fr-FR" dirty="0"/>
          </a:p>
        </p:txBody>
      </p:sp>
      <p:pic>
        <p:nvPicPr>
          <p:cNvPr id="21506" name="Picture 2" descr="http://etre-un-homme.fr/wp-content/uploads/2012/03/COMMUNICATION-PUB_1.jpg"/>
          <p:cNvPicPr>
            <a:picLocks noChangeAspect="1" noChangeArrowheads="1"/>
          </p:cNvPicPr>
          <p:nvPr/>
        </p:nvPicPr>
        <p:blipFill>
          <a:blip r:embed="rId2" cstate="print"/>
          <a:srcRect/>
          <a:stretch>
            <a:fillRect/>
          </a:stretch>
        </p:blipFill>
        <p:spPr bwMode="auto">
          <a:xfrm>
            <a:off x="5364088" y="1412776"/>
            <a:ext cx="3198143" cy="1613478"/>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6632"/>
            <a:ext cx="796766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6632"/>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850106"/>
          </a:xfrm>
        </p:spPr>
        <p:txBody>
          <a:bodyPr>
            <a:normAutofit fontScale="90000"/>
          </a:bodyPr>
          <a:lstStyle/>
          <a:p>
            <a:pPr algn="r"/>
            <a:r>
              <a:rPr lang="fr-FR" sz="2800" dirty="0" smtClean="0"/>
              <a:t>                              </a:t>
            </a:r>
            <a:r>
              <a:rPr lang="fr-FR" sz="2800" b="1" dirty="0" smtClean="0">
                <a:solidFill>
                  <a:srgbClr val="FF0000"/>
                </a:solidFill>
              </a:rPr>
              <a:t>Le commerce spécialisé d’hier et de demain</a:t>
            </a:r>
            <a:endParaRPr lang="fr-FR" sz="2800" b="1" dirty="0">
              <a:solidFill>
                <a:srgbClr val="FF0000"/>
              </a:solidFill>
            </a:endParaRPr>
          </a:p>
        </p:txBody>
      </p:sp>
      <p:sp>
        <p:nvSpPr>
          <p:cNvPr id="3" name="Espace réservé du contenu 2"/>
          <p:cNvSpPr>
            <a:spLocks noGrp="1"/>
          </p:cNvSpPr>
          <p:nvPr>
            <p:ph sz="quarter" idx="1"/>
          </p:nvPr>
        </p:nvSpPr>
        <p:spPr/>
        <p:txBody>
          <a:bodyPr>
            <a:normAutofit fontScale="92500" lnSpcReduction="20000"/>
          </a:bodyPr>
          <a:lstStyle/>
          <a:p>
            <a:endParaRPr lang="fr-FR" dirty="0" smtClean="0"/>
          </a:p>
          <a:p>
            <a:pPr algn="ctr"/>
            <a:r>
              <a:rPr lang="fr-FR" sz="4000" dirty="0" smtClean="0"/>
              <a:t>Le commerce spécialisé  est-il mort ?</a:t>
            </a:r>
          </a:p>
          <a:p>
            <a:pPr algn="ctr"/>
            <a:endParaRPr lang="fr-FR" sz="4000" dirty="0"/>
          </a:p>
          <a:p>
            <a:pPr algn="ctr"/>
            <a:endParaRPr lang="fr-FR" dirty="0" smtClean="0"/>
          </a:p>
          <a:p>
            <a:pPr algn="ctr"/>
            <a:endParaRPr lang="fr-FR" dirty="0"/>
          </a:p>
          <a:p>
            <a:pPr algn="ctr"/>
            <a:endParaRPr lang="fr-FR" dirty="0" smtClean="0"/>
          </a:p>
          <a:p>
            <a:pPr algn="ctr"/>
            <a:endParaRPr lang="fr-FR" dirty="0" smtClean="0"/>
          </a:p>
          <a:p>
            <a:pPr algn="ctr"/>
            <a:endParaRPr lang="fr-FR" sz="4000" dirty="0" smtClean="0"/>
          </a:p>
          <a:p>
            <a:pPr algn="ctr"/>
            <a:r>
              <a:rPr lang="fr-FR" sz="4000" dirty="0" smtClean="0"/>
              <a:t>Non !</a:t>
            </a:r>
            <a:endParaRPr lang="fr-FR"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58" y="188640"/>
            <a:ext cx="3024336" cy="8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img.chefdentreprise.com/Img/BREVE/2013/12/184861/Tendance-2013-commerce-specialise-fuit-centre-vill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486" y="3068960"/>
            <a:ext cx="3175028" cy="211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37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3528" y="1124744"/>
            <a:ext cx="8363272" cy="5256584"/>
          </a:xfrm>
        </p:spPr>
        <p:txBody>
          <a:bodyPr>
            <a:normAutofit/>
          </a:bodyPr>
          <a:lstStyle/>
          <a:p>
            <a:pPr marL="0" indent="0">
              <a:buNone/>
            </a:pPr>
            <a:endParaRPr lang="fr-FR" sz="2000" b="1" dirty="0" smtClean="0">
              <a:solidFill>
                <a:schemeClr val="tx2"/>
              </a:solidFill>
              <a:latin typeface="+mj-lt"/>
              <a:ea typeface="+mj-ea"/>
              <a:cs typeface="+mj-cs"/>
            </a:endParaRPr>
          </a:p>
          <a:p>
            <a:pPr marL="0" indent="0">
              <a:buNone/>
            </a:pPr>
            <a:r>
              <a:rPr lang="fr-FR" sz="2000" b="1" dirty="0" smtClean="0">
                <a:solidFill>
                  <a:srgbClr val="FF0000"/>
                </a:solidFill>
                <a:latin typeface="+mj-lt"/>
                <a:ea typeface="+mj-ea"/>
                <a:cs typeface="+mj-cs"/>
              </a:rPr>
              <a:t>Des signaux favorables au commerce spécialisé</a:t>
            </a:r>
          </a:p>
          <a:p>
            <a:pPr marL="0" indent="0">
              <a:buNone/>
            </a:pPr>
            <a:endParaRPr lang="fr-FR" sz="2000" b="1" dirty="0" smtClean="0">
              <a:solidFill>
                <a:schemeClr val="tx2"/>
              </a:solidFill>
              <a:latin typeface="+mj-lt"/>
              <a:ea typeface="+mj-ea"/>
              <a:cs typeface="+mj-cs"/>
            </a:endParaRPr>
          </a:p>
          <a:p>
            <a:r>
              <a:rPr lang="fr-FR" sz="2000" b="1" dirty="0" smtClean="0">
                <a:solidFill>
                  <a:schemeClr val="tx2"/>
                </a:solidFill>
                <a:latin typeface="+mj-lt"/>
                <a:ea typeface="+mj-ea"/>
                <a:cs typeface="+mj-cs"/>
              </a:rPr>
              <a:t>Secteurs d'activités </a:t>
            </a:r>
            <a:r>
              <a:rPr lang="fr-FR" sz="2000" b="1" dirty="0" smtClean="0">
                <a:solidFill>
                  <a:schemeClr val="tx2"/>
                </a:solidFill>
                <a:latin typeface="+mj-lt"/>
                <a:ea typeface="+mj-ea"/>
                <a:cs typeface="+mj-cs"/>
              </a:rPr>
              <a:t>variés </a:t>
            </a:r>
            <a:r>
              <a:rPr lang="fr-FR" sz="2000" dirty="0" smtClean="0">
                <a:solidFill>
                  <a:schemeClr val="tx2"/>
                </a:solidFill>
                <a:latin typeface="+mj-lt"/>
                <a:ea typeface="+mj-ea"/>
                <a:cs typeface="+mj-cs"/>
              </a:rPr>
              <a:t>: alimentaire spécialisé, restauration, équipement de la personne, équipement de la maison, hygiène et santé, loisirs, automobile et services… </a:t>
            </a:r>
          </a:p>
          <a:p>
            <a:r>
              <a:rPr lang="fr-FR" sz="2000" b="1" dirty="0" smtClean="0">
                <a:solidFill>
                  <a:schemeClr val="tx2"/>
                </a:solidFill>
                <a:latin typeface="+mj-lt"/>
                <a:ea typeface="+mj-ea"/>
                <a:cs typeface="+mj-cs"/>
              </a:rPr>
              <a:t>Diversité </a:t>
            </a:r>
            <a:r>
              <a:rPr lang="fr-FR" sz="2000" b="1" dirty="0" smtClean="0">
                <a:solidFill>
                  <a:schemeClr val="tx2"/>
                </a:solidFill>
                <a:latin typeface="+mj-lt"/>
                <a:ea typeface="+mj-ea"/>
                <a:cs typeface="+mj-cs"/>
              </a:rPr>
              <a:t>des formats </a:t>
            </a:r>
            <a:r>
              <a:rPr lang="fr-FR" sz="2000" dirty="0" smtClean="0">
                <a:solidFill>
                  <a:schemeClr val="tx2"/>
                </a:solidFill>
                <a:latin typeface="+mj-lt"/>
                <a:ea typeface="+mj-ea"/>
                <a:cs typeface="+mj-cs"/>
              </a:rPr>
              <a:t>(surfaces de 60 m² à plus de 10.000 m²) et des structures (franchise, commission affiliation, succursalisme…) </a:t>
            </a:r>
          </a:p>
          <a:p>
            <a:r>
              <a:rPr lang="fr-FR" sz="2000" dirty="0" smtClean="0">
                <a:solidFill>
                  <a:schemeClr val="tx2"/>
                </a:solidFill>
                <a:latin typeface="+mj-lt"/>
                <a:ea typeface="+mj-ea"/>
                <a:cs typeface="+mj-cs"/>
              </a:rPr>
              <a:t> </a:t>
            </a:r>
            <a:r>
              <a:rPr lang="fr-FR" sz="2000" dirty="0" smtClean="0">
                <a:solidFill>
                  <a:schemeClr val="tx2"/>
                </a:solidFill>
                <a:latin typeface="+mj-lt"/>
                <a:ea typeface="+mj-ea"/>
                <a:cs typeface="+mj-cs"/>
              </a:rPr>
              <a:t>Une diversité constituant précisément un atout majeur pour réagir à de </a:t>
            </a:r>
            <a:r>
              <a:rPr lang="fr-FR" sz="2000" b="1" dirty="0" smtClean="0">
                <a:solidFill>
                  <a:schemeClr val="tx2"/>
                </a:solidFill>
                <a:latin typeface="+mj-lt"/>
                <a:ea typeface="+mj-ea"/>
                <a:cs typeface="+mj-cs"/>
              </a:rPr>
              <a:t>nouveaux défis</a:t>
            </a:r>
          </a:p>
          <a:p>
            <a:r>
              <a:rPr lang="fr-FR" sz="2000" dirty="0" smtClean="0">
                <a:solidFill>
                  <a:schemeClr val="tx2"/>
                </a:solidFill>
                <a:latin typeface="+mj-lt"/>
                <a:ea typeface="+mj-ea"/>
                <a:cs typeface="+mj-cs"/>
              </a:rPr>
              <a:t>Un </a:t>
            </a:r>
            <a:r>
              <a:rPr lang="fr-FR" sz="2000" dirty="0" smtClean="0">
                <a:solidFill>
                  <a:schemeClr val="tx2"/>
                </a:solidFill>
                <a:latin typeface="+mj-lt"/>
                <a:ea typeface="+mj-ea"/>
                <a:cs typeface="+mj-cs"/>
              </a:rPr>
              <a:t>milieu riche en expériences de développement et d'</a:t>
            </a:r>
            <a:r>
              <a:rPr lang="fr-FR" sz="2000" b="1" dirty="0" smtClean="0">
                <a:solidFill>
                  <a:schemeClr val="tx2"/>
                </a:solidFill>
                <a:latin typeface="+mj-lt"/>
                <a:ea typeface="+mj-ea"/>
                <a:cs typeface="+mj-cs"/>
              </a:rPr>
              <a:t>innovation</a:t>
            </a:r>
            <a:r>
              <a:rPr lang="fr-FR" sz="2000" dirty="0" smtClean="0">
                <a:solidFill>
                  <a:schemeClr val="tx2"/>
                </a:solidFill>
                <a:latin typeface="+mj-lt"/>
                <a:ea typeface="+mj-ea"/>
                <a:cs typeface="+mj-cs"/>
              </a:rPr>
              <a:t>.</a:t>
            </a:r>
          </a:p>
          <a:p>
            <a:r>
              <a:rPr lang="fr-FR" sz="2000" dirty="0" smtClean="0">
                <a:solidFill>
                  <a:schemeClr val="tx2"/>
                </a:solidFill>
                <a:latin typeface="+mj-lt"/>
                <a:ea typeface="+mj-ea"/>
                <a:cs typeface="+mj-cs"/>
              </a:rPr>
              <a:t>Un </a:t>
            </a:r>
            <a:r>
              <a:rPr lang="fr-FR" sz="2000" dirty="0" smtClean="0">
                <a:solidFill>
                  <a:schemeClr val="tx2"/>
                </a:solidFill>
                <a:latin typeface="+mj-lt"/>
                <a:ea typeface="+mj-ea"/>
                <a:cs typeface="+mj-cs"/>
              </a:rPr>
              <a:t>des </a:t>
            </a:r>
            <a:r>
              <a:rPr lang="fr-FR" sz="2000" b="1" dirty="0" smtClean="0">
                <a:solidFill>
                  <a:schemeClr val="tx2"/>
                </a:solidFill>
                <a:latin typeface="+mj-lt"/>
                <a:ea typeface="+mj-ea"/>
                <a:cs typeface="+mj-cs"/>
              </a:rPr>
              <a:t>piliers</a:t>
            </a:r>
            <a:r>
              <a:rPr lang="fr-FR" sz="2000" dirty="0" smtClean="0">
                <a:solidFill>
                  <a:schemeClr val="tx2"/>
                </a:solidFill>
                <a:latin typeface="+mj-lt"/>
                <a:ea typeface="+mj-ea"/>
                <a:cs typeface="+mj-cs"/>
              </a:rPr>
              <a:t> les plus solides et les plus dynamiques de notre économie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38" y="332656"/>
            <a:ext cx="807981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2190"/>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rotWithShape="1">
          <a:blip r:embed="rId2" cstate="print"/>
          <a:srcRect l="28064" t="48654" r="8149" b="18876"/>
          <a:stretch/>
        </p:blipFill>
        <p:spPr bwMode="auto">
          <a:xfrm>
            <a:off x="534551" y="3356992"/>
            <a:ext cx="8141905" cy="3024336"/>
          </a:xfrm>
          <a:prstGeom prst="rect">
            <a:avLst/>
          </a:prstGeom>
          <a:noFill/>
          <a:ln w="9525">
            <a:noFill/>
            <a:miter lim="800000"/>
            <a:headEnd/>
            <a:tailEnd/>
          </a:ln>
        </p:spPr>
      </p:pic>
      <p:pic>
        <p:nvPicPr>
          <p:cNvPr id="4" name="Picture 2"/>
          <p:cNvPicPr>
            <a:picLocks noChangeAspect="1" noChangeArrowheads="1"/>
          </p:cNvPicPr>
          <p:nvPr/>
        </p:nvPicPr>
        <p:blipFill rotWithShape="1">
          <a:blip r:embed="rId2" cstate="print"/>
          <a:srcRect l="26169" t="19709" r="10044" b="71954"/>
          <a:stretch/>
        </p:blipFill>
        <p:spPr bwMode="auto">
          <a:xfrm>
            <a:off x="179512" y="2132856"/>
            <a:ext cx="8136904" cy="636261"/>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78" y="320755"/>
            <a:ext cx="796766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9987"/>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166390" y="1331476"/>
            <a:ext cx="3117577" cy="461665"/>
          </a:xfrm>
          <a:prstGeom prst="rect">
            <a:avLst/>
          </a:prstGeom>
          <a:noFill/>
        </p:spPr>
        <p:txBody>
          <a:bodyPr wrap="square" rtlCol="0">
            <a:spAutoFit/>
          </a:bodyPr>
          <a:lstStyle/>
          <a:p>
            <a:r>
              <a:rPr lang="fr-FR" sz="2400" b="1" dirty="0" smtClean="0">
                <a:solidFill>
                  <a:srgbClr val="FF0000"/>
                </a:solidFill>
                <a:latin typeface="+mj-lt"/>
              </a:rPr>
              <a:t>Quelques chiffres</a:t>
            </a:r>
            <a:endParaRPr lang="fr-FR"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rotWithShape="1">
          <a:blip r:embed="rId2" cstate="print"/>
          <a:srcRect l="23694" t="57854" r="25226" b="12401"/>
          <a:stretch/>
        </p:blipFill>
        <p:spPr bwMode="auto">
          <a:xfrm>
            <a:off x="251520" y="2941982"/>
            <a:ext cx="8784976" cy="3007297"/>
          </a:xfrm>
          <a:prstGeom prst="rect">
            <a:avLst/>
          </a:prstGeom>
          <a:noFill/>
          <a:ln w="9525">
            <a:noFill/>
            <a:miter lim="800000"/>
            <a:headEnd/>
            <a:tailEnd/>
          </a:ln>
        </p:spPr>
      </p:pic>
      <p:pic>
        <p:nvPicPr>
          <p:cNvPr id="4" name="Picture 2"/>
          <p:cNvPicPr>
            <a:picLocks noChangeAspect="1" noChangeArrowheads="1"/>
          </p:cNvPicPr>
          <p:nvPr/>
        </p:nvPicPr>
        <p:blipFill rotWithShape="1">
          <a:blip r:embed="rId2" cstate="print"/>
          <a:srcRect l="23545" t="10651" r="25226" b="82545"/>
          <a:stretch/>
        </p:blipFill>
        <p:spPr bwMode="auto">
          <a:xfrm>
            <a:off x="444928" y="2060848"/>
            <a:ext cx="8254144" cy="66910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0289"/>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78" y="320755"/>
            <a:ext cx="796766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166390" y="1331476"/>
            <a:ext cx="3117577" cy="461665"/>
          </a:xfrm>
          <a:prstGeom prst="rect">
            <a:avLst/>
          </a:prstGeom>
          <a:noFill/>
        </p:spPr>
        <p:txBody>
          <a:bodyPr wrap="square" rtlCol="0">
            <a:spAutoFit/>
          </a:bodyPr>
          <a:lstStyle/>
          <a:p>
            <a:r>
              <a:rPr lang="fr-FR" sz="2400" b="1" dirty="0" smtClean="0">
                <a:solidFill>
                  <a:srgbClr val="FF0000"/>
                </a:solidFill>
                <a:latin typeface="+mj-lt"/>
              </a:rPr>
              <a:t>Quelques chiffres</a:t>
            </a:r>
            <a:endParaRPr lang="fr-FR"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714798"/>
            <a:ext cx="2073424" cy="850106"/>
          </a:xfrm>
        </p:spPr>
        <p:txBody>
          <a:bodyPr>
            <a:normAutofit/>
          </a:bodyPr>
          <a:lstStyle/>
          <a:p>
            <a:r>
              <a:rPr lang="fr-FR" sz="2800" b="1" dirty="0" smtClean="0">
                <a:solidFill>
                  <a:srgbClr val="FF0000"/>
                </a:solidFill>
              </a:rPr>
              <a:t>Les défis</a:t>
            </a:r>
            <a:endParaRPr lang="fr-FR" sz="2800" b="1" dirty="0">
              <a:solidFill>
                <a:srgbClr val="FF0000"/>
              </a:solidFill>
            </a:endParaRPr>
          </a:p>
        </p:txBody>
      </p:sp>
      <p:sp>
        <p:nvSpPr>
          <p:cNvPr id="3" name="Espace réservé du contenu 2"/>
          <p:cNvSpPr>
            <a:spLocks noGrp="1"/>
          </p:cNvSpPr>
          <p:nvPr>
            <p:ph sz="quarter" idx="1"/>
          </p:nvPr>
        </p:nvSpPr>
        <p:spPr>
          <a:xfrm>
            <a:off x="467544" y="1447800"/>
            <a:ext cx="8449444" cy="4717504"/>
          </a:xfrm>
        </p:spPr>
        <p:txBody>
          <a:bodyPr>
            <a:normAutofit/>
          </a:bodyPr>
          <a:lstStyle/>
          <a:p>
            <a:pPr>
              <a:buNone/>
            </a:pPr>
            <a:endParaRPr lang="fr-FR" dirty="0" smtClean="0"/>
          </a:p>
          <a:p>
            <a:endParaRPr lang="fr-FR" sz="2000" dirty="0" smtClean="0">
              <a:solidFill>
                <a:schemeClr val="tx2"/>
              </a:solidFill>
              <a:latin typeface="+mj-lt"/>
              <a:ea typeface="+mj-ea"/>
              <a:cs typeface="+mj-cs"/>
            </a:endParaRPr>
          </a:p>
          <a:p>
            <a:endParaRPr lang="fr-FR" sz="2000" dirty="0">
              <a:solidFill>
                <a:schemeClr val="tx2"/>
              </a:solidFill>
              <a:latin typeface="+mj-lt"/>
              <a:ea typeface="+mj-ea"/>
              <a:cs typeface="+mj-cs"/>
            </a:endParaRPr>
          </a:p>
          <a:p>
            <a:r>
              <a:rPr lang="fr-FR" sz="2000" dirty="0" smtClean="0">
                <a:solidFill>
                  <a:schemeClr val="tx2"/>
                </a:solidFill>
                <a:latin typeface="+mj-lt"/>
                <a:ea typeface="+mj-ea"/>
                <a:cs typeface="+mj-cs"/>
              </a:rPr>
              <a:t>Un </a:t>
            </a:r>
            <a:r>
              <a:rPr lang="fr-FR" sz="2000" dirty="0" smtClean="0">
                <a:solidFill>
                  <a:schemeClr val="tx2"/>
                </a:solidFill>
                <a:latin typeface="+mj-lt"/>
                <a:ea typeface="+mj-ea"/>
                <a:cs typeface="+mj-cs"/>
              </a:rPr>
              <a:t>secteur fortement marqué par l’arrivée du numérique face au papier</a:t>
            </a:r>
          </a:p>
          <a:p>
            <a:r>
              <a:rPr lang="fr-FR" sz="2000" dirty="0" smtClean="0">
                <a:solidFill>
                  <a:schemeClr val="tx2"/>
                </a:solidFill>
                <a:latin typeface="+mj-lt"/>
                <a:ea typeface="+mj-ea"/>
                <a:cs typeface="+mj-cs"/>
              </a:rPr>
              <a:t>Le </a:t>
            </a:r>
            <a:r>
              <a:rPr lang="fr-FR" sz="2000" dirty="0" smtClean="0">
                <a:solidFill>
                  <a:schemeClr val="tx2"/>
                </a:solidFill>
                <a:latin typeface="+mj-lt"/>
                <a:ea typeface="+mj-ea"/>
                <a:cs typeface="+mj-cs"/>
              </a:rPr>
              <a:t>développement du </a:t>
            </a:r>
            <a:r>
              <a:rPr lang="fr-FR" sz="2000" dirty="0" err="1" smtClean="0">
                <a:solidFill>
                  <a:schemeClr val="tx2"/>
                </a:solidFill>
                <a:latin typeface="+mj-lt"/>
                <a:ea typeface="+mj-ea"/>
                <a:cs typeface="+mj-cs"/>
              </a:rPr>
              <a:t>ecommerce</a:t>
            </a:r>
            <a:r>
              <a:rPr lang="fr-FR" sz="2000" dirty="0" smtClean="0">
                <a:solidFill>
                  <a:schemeClr val="tx2"/>
                </a:solidFill>
                <a:latin typeface="+mj-lt"/>
                <a:ea typeface="+mj-ea"/>
                <a:cs typeface="+mj-cs"/>
              </a:rPr>
              <a:t> bouleverse les modes de distribution</a:t>
            </a:r>
          </a:p>
          <a:p>
            <a:r>
              <a:rPr lang="fr-FR" sz="2000" dirty="0" smtClean="0">
                <a:solidFill>
                  <a:schemeClr val="tx2"/>
                </a:solidFill>
                <a:latin typeface="+mj-lt"/>
                <a:ea typeface="+mj-ea"/>
                <a:cs typeface="+mj-cs"/>
              </a:rPr>
              <a:t>Une </a:t>
            </a:r>
            <a:r>
              <a:rPr lang="fr-FR" sz="2000" dirty="0" smtClean="0">
                <a:solidFill>
                  <a:schemeClr val="tx2"/>
                </a:solidFill>
                <a:latin typeface="+mj-lt"/>
                <a:ea typeface="+mj-ea"/>
                <a:cs typeface="+mj-cs"/>
              </a:rPr>
              <a:t>période de transition marquée par le maintien d’un attachement au papier mais aussi une explosion de la demande de produits numériques</a:t>
            </a:r>
          </a:p>
          <a:p>
            <a:r>
              <a:rPr lang="fr-FR" sz="2000" dirty="0" smtClean="0">
                <a:solidFill>
                  <a:schemeClr val="tx2"/>
                </a:solidFill>
                <a:latin typeface="+mj-lt"/>
                <a:ea typeface="+mj-ea"/>
                <a:cs typeface="+mj-cs"/>
              </a:rPr>
              <a:t>Un </a:t>
            </a:r>
            <a:r>
              <a:rPr lang="fr-FR" sz="2000" dirty="0" smtClean="0">
                <a:solidFill>
                  <a:schemeClr val="tx2"/>
                </a:solidFill>
                <a:latin typeface="+mj-lt"/>
                <a:ea typeface="+mj-ea"/>
                <a:cs typeface="+mj-cs"/>
              </a:rPr>
              <a:t>secteur où la flexibilité du droit du travail est indispensable </a:t>
            </a:r>
          </a:p>
          <a:p>
            <a:endParaRPr lang="fr-FR" dirty="0"/>
          </a:p>
        </p:txBody>
      </p:sp>
      <p:pic>
        <p:nvPicPr>
          <p:cNvPr id="7174" name="Picture 6" descr="http://f.hypotheses.org/wp-content/blogs.dir/1557/files/2013/11/cropped-1476533_552483821502516_608001427_n.png"/>
          <p:cNvPicPr>
            <a:picLocks noChangeAspect="1" noChangeArrowheads="1"/>
          </p:cNvPicPr>
          <p:nvPr/>
        </p:nvPicPr>
        <p:blipFill>
          <a:blip r:embed="rId2" cstate="print"/>
          <a:srcRect/>
          <a:stretch>
            <a:fillRect/>
          </a:stretch>
        </p:blipFill>
        <p:spPr bwMode="auto">
          <a:xfrm>
            <a:off x="3419872" y="1479008"/>
            <a:ext cx="5497116" cy="1157904"/>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78" y="320755"/>
            <a:ext cx="796766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9987"/>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024254"/>
            <a:ext cx="3096344" cy="1512168"/>
          </a:xfrm>
        </p:spPr>
        <p:txBody>
          <a:bodyPr>
            <a:noAutofit/>
          </a:bodyPr>
          <a:lstStyle/>
          <a:p>
            <a:r>
              <a:rPr lang="fr-FR" sz="2800" b="1" dirty="0" smtClean="0">
                <a:solidFill>
                  <a:srgbClr val="FF0000"/>
                </a:solidFill>
              </a:rPr>
              <a:t>Les solutions : Innovation &amp; Communication</a:t>
            </a:r>
            <a:endParaRPr lang="fr-FR" sz="2800" dirty="0">
              <a:solidFill>
                <a:srgbClr val="FF0000"/>
              </a:solidFill>
            </a:endParaRPr>
          </a:p>
        </p:txBody>
      </p:sp>
      <p:sp>
        <p:nvSpPr>
          <p:cNvPr id="3" name="Espace réservé du contenu 2"/>
          <p:cNvSpPr>
            <a:spLocks noGrp="1"/>
          </p:cNvSpPr>
          <p:nvPr>
            <p:ph sz="quarter" idx="1"/>
          </p:nvPr>
        </p:nvSpPr>
        <p:spPr>
          <a:xfrm>
            <a:off x="914400" y="4509120"/>
            <a:ext cx="7772400" cy="1510680"/>
          </a:xfrm>
        </p:spPr>
        <p:txBody>
          <a:bodyPr>
            <a:normAutofit/>
          </a:bodyPr>
          <a:lstStyle/>
          <a:p>
            <a:r>
              <a:rPr lang="fr-FR" sz="2000" dirty="0" smtClean="0">
                <a:solidFill>
                  <a:schemeClr val="tx2"/>
                </a:solidFill>
                <a:latin typeface="+mj-lt"/>
                <a:ea typeface="+mj-ea"/>
                <a:cs typeface="+mj-cs"/>
              </a:rPr>
              <a:t>Grâce à l’innovation le </a:t>
            </a:r>
            <a:r>
              <a:rPr lang="fr-FR" sz="2000" b="1" u="sng" dirty="0" smtClean="0">
                <a:solidFill>
                  <a:schemeClr val="tx2"/>
                </a:solidFill>
                <a:latin typeface="+mj-lt"/>
                <a:ea typeface="+mj-ea"/>
                <a:cs typeface="+mj-cs"/>
              </a:rPr>
              <a:t>taux de croissance </a:t>
            </a:r>
            <a:r>
              <a:rPr lang="fr-FR" sz="2000" dirty="0" smtClean="0">
                <a:solidFill>
                  <a:schemeClr val="tx2"/>
                </a:solidFill>
                <a:latin typeface="+mj-lt"/>
                <a:ea typeface="+mj-ea"/>
                <a:cs typeface="+mj-cs"/>
              </a:rPr>
              <a:t>moyen du chiffre d'affaires pour les entreprises du grand commerce spécialisé est de </a:t>
            </a:r>
            <a:r>
              <a:rPr lang="fr-FR" sz="2000" b="1" dirty="0" smtClean="0">
                <a:solidFill>
                  <a:srgbClr val="FF0000"/>
                </a:solidFill>
                <a:latin typeface="+mj-lt"/>
                <a:ea typeface="+mj-ea"/>
                <a:cs typeface="+mj-cs"/>
              </a:rPr>
              <a:t>32 % en valeur </a:t>
            </a:r>
            <a:r>
              <a:rPr lang="fr-FR" sz="2000" dirty="0" smtClean="0">
                <a:solidFill>
                  <a:schemeClr val="tx2"/>
                </a:solidFill>
                <a:latin typeface="+mj-lt"/>
                <a:ea typeface="+mj-ea"/>
                <a:cs typeface="+mj-cs"/>
              </a:rPr>
              <a:t>entre les périodes 1998-2000 et 2001-2003.</a:t>
            </a:r>
          </a:p>
          <a:p>
            <a:pPr>
              <a:buNone/>
            </a:pPr>
            <a:endParaRPr lang="fr-FR" sz="2900" dirty="0" smtClean="0">
              <a:solidFill>
                <a:schemeClr val="tx2"/>
              </a:solidFill>
              <a:latin typeface="+mj-lt"/>
              <a:ea typeface="+mj-ea"/>
              <a:cs typeface="+mj-cs"/>
            </a:endParaRPr>
          </a:p>
          <a:p>
            <a:endParaRPr lang="fr-FR" dirty="0"/>
          </a:p>
        </p:txBody>
      </p:sp>
      <p:pic>
        <p:nvPicPr>
          <p:cNvPr id="6146" name="Picture 2" descr="http://3.bp.blogspot.com/_O6Yb3VfZP8E/TRSguEYqg7I/AAAAAAAADas/W9ePHJJC_sk/s1600/tagcloud-injo-7-9.png"/>
          <p:cNvPicPr>
            <a:picLocks noChangeAspect="1" noChangeArrowheads="1"/>
          </p:cNvPicPr>
          <p:nvPr/>
        </p:nvPicPr>
        <p:blipFill>
          <a:blip r:embed="rId2" cstate="print"/>
          <a:srcRect/>
          <a:stretch>
            <a:fillRect/>
          </a:stretch>
        </p:blipFill>
        <p:spPr bwMode="auto">
          <a:xfrm>
            <a:off x="4427984" y="1484784"/>
            <a:ext cx="3816424" cy="2591109"/>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78" y="320755"/>
            <a:ext cx="796766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9987"/>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556792"/>
            <a:ext cx="3744416" cy="1224136"/>
          </a:xfrm>
        </p:spPr>
        <p:txBody>
          <a:bodyPr>
            <a:normAutofit/>
          </a:bodyPr>
          <a:lstStyle/>
          <a:p>
            <a:r>
              <a:rPr lang="fr-FR" sz="2800" b="1" i="1" dirty="0" smtClean="0">
                <a:solidFill>
                  <a:srgbClr val="FF0000"/>
                </a:solidFill>
              </a:rPr>
              <a:t>L’innovation produit</a:t>
            </a:r>
            <a:endParaRPr lang="fr-FR" sz="2800" dirty="0">
              <a:solidFill>
                <a:srgbClr val="FF0000"/>
              </a:solidFill>
            </a:endParaRPr>
          </a:p>
        </p:txBody>
      </p:sp>
      <p:sp>
        <p:nvSpPr>
          <p:cNvPr id="3" name="Espace réservé du contenu 2"/>
          <p:cNvSpPr>
            <a:spLocks noGrp="1"/>
          </p:cNvSpPr>
          <p:nvPr>
            <p:ph sz="quarter" idx="1"/>
          </p:nvPr>
        </p:nvSpPr>
        <p:spPr>
          <a:xfrm>
            <a:off x="395536" y="2350368"/>
            <a:ext cx="8291264" cy="3958952"/>
          </a:xfrm>
        </p:spPr>
        <p:txBody>
          <a:bodyPr>
            <a:normAutofit fontScale="92500"/>
          </a:bodyPr>
          <a:lstStyle/>
          <a:p>
            <a:endParaRPr lang="fr-FR" sz="2200" dirty="0" smtClean="0">
              <a:solidFill>
                <a:schemeClr val="tx2"/>
              </a:solidFill>
              <a:latin typeface="+mj-lt"/>
              <a:ea typeface="+mj-ea"/>
              <a:cs typeface="+mj-cs"/>
            </a:endParaRPr>
          </a:p>
          <a:p>
            <a:endParaRPr lang="fr-FR" sz="2200" dirty="0" smtClean="0">
              <a:solidFill>
                <a:schemeClr val="tx2"/>
              </a:solidFill>
              <a:latin typeface="+mj-lt"/>
              <a:ea typeface="+mj-ea"/>
              <a:cs typeface="+mj-cs"/>
            </a:endParaRPr>
          </a:p>
          <a:p>
            <a:r>
              <a:rPr lang="fr-FR" sz="2200" dirty="0" smtClean="0">
                <a:solidFill>
                  <a:schemeClr val="tx2"/>
                </a:solidFill>
                <a:latin typeface="+mj-lt"/>
                <a:ea typeface="+mj-ea"/>
                <a:cs typeface="+mj-cs"/>
              </a:rPr>
              <a:t>Qui peut dire encore que le papier est mort ? Qui peut encore affirmer que notre avenir sera totalement dématérialisé, que nos livres et nos vieux carnets de notes ne valent plus rien face aux tablettes ? </a:t>
            </a:r>
          </a:p>
          <a:p>
            <a:r>
              <a:rPr lang="fr-FR" sz="2200" dirty="0" smtClean="0">
                <a:solidFill>
                  <a:schemeClr val="tx2"/>
                </a:solidFill>
                <a:latin typeface="+mj-lt"/>
                <a:ea typeface="+mj-ea"/>
                <a:cs typeface="+mj-cs"/>
              </a:rPr>
              <a:t>Après l’introduction en bourse </a:t>
            </a:r>
            <a:r>
              <a:rPr lang="fr-FR" sz="2200" dirty="0" smtClean="0">
                <a:solidFill>
                  <a:schemeClr val="tx2"/>
                </a:solidFill>
                <a:latin typeface="+mj-lt"/>
                <a:ea typeface="+mj-ea"/>
                <a:cs typeface="+mj-cs"/>
              </a:rPr>
              <a:t>d’une </a:t>
            </a:r>
            <a:r>
              <a:rPr lang="fr-FR" sz="2200" dirty="0" smtClean="0">
                <a:solidFill>
                  <a:schemeClr val="tx2"/>
                </a:solidFill>
                <a:latin typeface="+mj-lt"/>
                <a:ea typeface="+mj-ea"/>
                <a:cs typeface="+mj-cs"/>
              </a:rPr>
              <a:t>société </a:t>
            </a:r>
            <a:r>
              <a:rPr lang="fr-FR" sz="2200" dirty="0" smtClean="0">
                <a:solidFill>
                  <a:schemeClr val="tx2"/>
                </a:solidFill>
                <a:latin typeface="+mj-lt"/>
                <a:ea typeface="+mj-ea"/>
                <a:cs typeface="+mj-cs"/>
              </a:rPr>
              <a:t>dont le seul objet </a:t>
            </a:r>
            <a:r>
              <a:rPr lang="fr-FR" sz="2200" dirty="0" smtClean="0">
                <a:solidFill>
                  <a:schemeClr val="tx2"/>
                </a:solidFill>
                <a:latin typeface="+mj-lt"/>
                <a:ea typeface="+mj-ea"/>
                <a:cs typeface="+mj-cs"/>
              </a:rPr>
              <a:t>est </a:t>
            </a:r>
            <a:r>
              <a:rPr lang="fr-FR" sz="2200" dirty="0" smtClean="0">
                <a:solidFill>
                  <a:schemeClr val="tx2"/>
                </a:solidFill>
                <a:latin typeface="+mj-lt"/>
                <a:ea typeface="+mj-ea"/>
                <a:cs typeface="+mj-cs"/>
              </a:rPr>
              <a:t>petits carnets noirs, adulés par Hemingway, </a:t>
            </a:r>
            <a:r>
              <a:rPr lang="fr-FR" sz="2200" dirty="0" err="1" smtClean="0">
                <a:solidFill>
                  <a:schemeClr val="tx2"/>
                </a:solidFill>
                <a:latin typeface="+mj-lt"/>
                <a:ea typeface="+mj-ea"/>
                <a:cs typeface="+mj-cs"/>
              </a:rPr>
              <a:t>Chatwin</a:t>
            </a:r>
            <a:r>
              <a:rPr lang="fr-FR" sz="2200" dirty="0" smtClean="0">
                <a:solidFill>
                  <a:schemeClr val="tx2"/>
                </a:solidFill>
                <a:latin typeface="+mj-lt"/>
                <a:ea typeface="+mj-ea"/>
                <a:cs typeface="+mj-cs"/>
              </a:rPr>
              <a:t> ou Picasso, se sont imposés en quinze petites années comme un objet très tendance auprès d’un public ciblé.</a:t>
            </a:r>
          </a:p>
          <a:p>
            <a:r>
              <a:rPr lang="fr-FR" sz="2200" dirty="0" smtClean="0">
                <a:solidFill>
                  <a:schemeClr val="tx2"/>
                </a:solidFill>
                <a:latin typeface="+mj-lt"/>
                <a:ea typeface="+mj-ea"/>
                <a:cs typeface="+mj-cs"/>
              </a:rPr>
              <a:t>L’exemple d’un éditeur juridique qui lance </a:t>
            </a:r>
            <a:r>
              <a:rPr lang="fr-FR" sz="2200" dirty="0" smtClean="0">
                <a:solidFill>
                  <a:schemeClr val="tx2"/>
                </a:solidFill>
                <a:latin typeface="+mj-lt"/>
                <a:ea typeface="+mj-ea"/>
                <a:cs typeface="+mj-cs"/>
              </a:rPr>
              <a:t>des jaquettes colorées </a:t>
            </a:r>
            <a:r>
              <a:rPr lang="fr-FR" sz="2200" dirty="0" smtClean="0">
                <a:solidFill>
                  <a:schemeClr val="tx2"/>
                </a:solidFill>
                <a:latin typeface="+mj-lt"/>
                <a:ea typeface="+mj-ea"/>
                <a:cs typeface="+mj-cs"/>
              </a:rPr>
              <a:t>pour habiller s</a:t>
            </a:r>
            <a:r>
              <a:rPr lang="fr-FR" sz="2200" dirty="0" smtClean="0">
                <a:solidFill>
                  <a:schemeClr val="tx2"/>
                </a:solidFill>
                <a:latin typeface="+mj-lt"/>
                <a:ea typeface="+mj-ea"/>
                <a:cs typeface="+mj-cs"/>
              </a:rPr>
              <a:t>es </a:t>
            </a:r>
            <a:r>
              <a:rPr lang="fr-FR" sz="2200" dirty="0" smtClean="0">
                <a:solidFill>
                  <a:schemeClr val="tx2"/>
                </a:solidFill>
                <a:latin typeface="+mj-lt"/>
                <a:ea typeface="+mj-ea"/>
                <a:cs typeface="+mj-cs"/>
              </a:rPr>
              <a:t>codes </a:t>
            </a:r>
            <a:r>
              <a:rPr lang="fr-FR" sz="2200" dirty="0" smtClean="0">
                <a:solidFill>
                  <a:schemeClr val="tx2"/>
                </a:solidFill>
                <a:latin typeface="+mj-lt"/>
                <a:ea typeface="+mj-ea"/>
                <a:cs typeface="+mj-cs"/>
              </a:rPr>
              <a:t>juridiques</a:t>
            </a:r>
            <a:endParaRPr lang="fr-FR" sz="2200" dirty="0" smtClean="0">
              <a:solidFill>
                <a:schemeClr val="tx2"/>
              </a:solidFill>
              <a:latin typeface="+mj-lt"/>
              <a:ea typeface="+mj-ea"/>
              <a:cs typeface="+mj-cs"/>
            </a:endParaRPr>
          </a:p>
        </p:txBody>
      </p:sp>
      <p:pic>
        <p:nvPicPr>
          <p:cNvPr id="5122" name="Picture 2" descr="http://www.moleskine.com/static/Storyboard_large490.jpg"/>
          <p:cNvPicPr>
            <a:picLocks noChangeAspect="1" noChangeArrowheads="1"/>
          </p:cNvPicPr>
          <p:nvPr/>
        </p:nvPicPr>
        <p:blipFill>
          <a:blip r:embed="rId2" cstate="print"/>
          <a:srcRect/>
          <a:stretch>
            <a:fillRect/>
          </a:stretch>
        </p:blipFill>
        <p:spPr bwMode="auto">
          <a:xfrm>
            <a:off x="5868144" y="1412776"/>
            <a:ext cx="2705822" cy="1800200"/>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78" y="320755"/>
            <a:ext cx="796766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9987"/>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056" y="1389568"/>
            <a:ext cx="4716016" cy="796950"/>
          </a:xfrm>
        </p:spPr>
        <p:txBody>
          <a:bodyPr>
            <a:noAutofit/>
          </a:bodyPr>
          <a:lstStyle/>
          <a:p>
            <a:r>
              <a:rPr lang="fr-FR" sz="2800" b="1" i="1" dirty="0" smtClean="0">
                <a:solidFill>
                  <a:srgbClr val="FF0000"/>
                </a:solidFill>
              </a:rPr>
              <a:t>L’innovation dans les concepts de vente</a:t>
            </a:r>
            <a:endParaRPr lang="fr-FR" sz="2800" dirty="0" smtClean="0">
              <a:solidFill>
                <a:srgbClr val="FF0000"/>
              </a:solidFill>
            </a:endParaRPr>
          </a:p>
        </p:txBody>
      </p:sp>
      <p:sp>
        <p:nvSpPr>
          <p:cNvPr id="3" name="Espace réservé du contenu 2"/>
          <p:cNvSpPr>
            <a:spLocks noGrp="1"/>
          </p:cNvSpPr>
          <p:nvPr>
            <p:ph sz="quarter" idx="1"/>
          </p:nvPr>
        </p:nvSpPr>
        <p:spPr>
          <a:xfrm>
            <a:off x="323528" y="2241376"/>
            <a:ext cx="8424936" cy="4572000"/>
          </a:xfrm>
        </p:spPr>
        <p:txBody>
          <a:bodyPr>
            <a:normAutofit lnSpcReduction="10000"/>
          </a:bodyPr>
          <a:lstStyle/>
          <a:p>
            <a:r>
              <a:rPr lang="fr-FR" sz="2200" dirty="0" smtClean="0">
                <a:solidFill>
                  <a:schemeClr val="tx2"/>
                </a:solidFill>
                <a:latin typeface="+mj-lt"/>
                <a:ea typeface="+mj-ea"/>
                <a:cs typeface="+mj-cs"/>
              </a:rPr>
              <a:t>Un nouveau canal de vente, une nouvelle enseigne, un nouvel univers au sein d’une enseigne, le repositionnement d’une enseigne. </a:t>
            </a:r>
            <a:r>
              <a:rPr lang="fr-FR" sz="2200" b="1" dirty="0" smtClean="0">
                <a:solidFill>
                  <a:schemeClr val="tx2"/>
                </a:solidFill>
                <a:latin typeface="+mj-lt"/>
                <a:ea typeface="+mj-ea"/>
                <a:cs typeface="+mj-cs"/>
              </a:rPr>
              <a:t>L’optimisation de tous les canaux de vente </a:t>
            </a:r>
            <a:r>
              <a:rPr lang="fr-FR" sz="2200" dirty="0" smtClean="0">
                <a:solidFill>
                  <a:schemeClr val="tx2"/>
                </a:solidFill>
                <a:latin typeface="+mj-lt"/>
                <a:ea typeface="+mj-ea"/>
                <a:cs typeface="+mj-cs"/>
              </a:rPr>
              <a:t>est une priorité pour tous les commerces spécialisés.</a:t>
            </a:r>
          </a:p>
          <a:p>
            <a:r>
              <a:rPr lang="fr-FR" sz="2200" dirty="0" smtClean="0">
                <a:solidFill>
                  <a:schemeClr val="tx2"/>
                </a:solidFill>
                <a:latin typeface="+mj-lt"/>
                <a:ea typeface="+mj-ea"/>
                <a:cs typeface="+mj-cs"/>
              </a:rPr>
              <a:t>Quelles relations doit-on établir dans les commerces spécialisés du secteur et le numérique ? Vers des </a:t>
            </a:r>
            <a:r>
              <a:rPr lang="fr-FR" sz="2200" b="1" u="sng" dirty="0" smtClean="0">
                <a:solidFill>
                  <a:schemeClr val="tx2"/>
                </a:solidFill>
                <a:latin typeface="+mj-lt"/>
                <a:ea typeface="+mj-ea"/>
                <a:cs typeface="+mj-cs"/>
              </a:rPr>
              <a:t>solutions de type drive</a:t>
            </a:r>
            <a:r>
              <a:rPr lang="fr-FR" sz="2200" dirty="0" smtClean="0">
                <a:solidFill>
                  <a:schemeClr val="tx2"/>
                </a:solidFill>
                <a:latin typeface="+mj-lt"/>
                <a:ea typeface="+mj-ea"/>
                <a:cs typeface="+mj-cs"/>
              </a:rPr>
              <a:t> ou </a:t>
            </a:r>
            <a:r>
              <a:rPr lang="fr-FR" sz="2200" b="1" u="sng" dirty="0" smtClean="0">
                <a:solidFill>
                  <a:schemeClr val="tx2"/>
                </a:solidFill>
                <a:latin typeface="+mj-lt"/>
                <a:ea typeface="+mj-ea"/>
                <a:cs typeface="+mj-cs"/>
              </a:rPr>
              <a:t>Clic &amp; </a:t>
            </a:r>
            <a:r>
              <a:rPr lang="fr-FR" sz="2200" b="1" u="sng" dirty="0" err="1" smtClean="0">
                <a:solidFill>
                  <a:schemeClr val="tx2"/>
                </a:solidFill>
                <a:latin typeface="+mj-lt"/>
                <a:ea typeface="+mj-ea"/>
                <a:cs typeface="+mj-cs"/>
              </a:rPr>
              <a:t>connect</a:t>
            </a:r>
            <a:r>
              <a:rPr lang="fr-FR" sz="2200" b="1" u="sng" dirty="0" smtClean="0">
                <a:solidFill>
                  <a:schemeClr val="tx2"/>
                </a:solidFill>
                <a:latin typeface="+mj-lt"/>
                <a:ea typeface="+mj-ea"/>
                <a:cs typeface="+mj-cs"/>
              </a:rPr>
              <a:t> </a:t>
            </a:r>
            <a:r>
              <a:rPr lang="fr-FR" sz="2200" dirty="0" smtClean="0">
                <a:solidFill>
                  <a:schemeClr val="tx2"/>
                </a:solidFill>
                <a:latin typeface="+mj-lt"/>
                <a:ea typeface="+mj-ea"/>
                <a:cs typeface="+mj-cs"/>
              </a:rPr>
              <a:t>?</a:t>
            </a:r>
          </a:p>
          <a:p>
            <a:r>
              <a:rPr lang="fr-FR" sz="2200" dirty="0" smtClean="0">
                <a:solidFill>
                  <a:schemeClr val="tx2"/>
                </a:solidFill>
                <a:latin typeface="+mj-lt"/>
                <a:ea typeface="+mj-ea"/>
                <a:cs typeface="+mj-cs"/>
              </a:rPr>
              <a:t>Développer des </a:t>
            </a:r>
            <a:r>
              <a:rPr lang="fr-FR" sz="2200" b="1" dirty="0" smtClean="0">
                <a:solidFill>
                  <a:schemeClr val="tx2"/>
                </a:solidFill>
                <a:latin typeface="+mj-lt"/>
                <a:ea typeface="+mj-ea"/>
                <a:cs typeface="+mj-cs"/>
              </a:rPr>
              <a:t>sites et des applications interactifs </a:t>
            </a:r>
            <a:r>
              <a:rPr lang="fr-FR" sz="2200" dirty="0" smtClean="0">
                <a:solidFill>
                  <a:schemeClr val="tx2"/>
                </a:solidFill>
                <a:latin typeface="+mj-lt"/>
                <a:ea typeface="+mj-ea"/>
                <a:cs typeface="+mj-cs"/>
              </a:rPr>
              <a:t>pour découvrir et construire les produits. Créer des univers ou le client peut rechercher adapter évaluer tarifer le produit qu’il souhaite.</a:t>
            </a:r>
          </a:p>
          <a:p>
            <a:r>
              <a:rPr lang="fr-FR" sz="2200" dirty="0" smtClean="0">
                <a:solidFill>
                  <a:schemeClr val="tx2"/>
                </a:solidFill>
                <a:latin typeface="+mj-lt"/>
                <a:ea typeface="+mj-ea"/>
                <a:cs typeface="+mj-cs"/>
              </a:rPr>
              <a:t>Créer des </a:t>
            </a:r>
            <a:r>
              <a:rPr lang="fr-FR" sz="2200" b="1" dirty="0" smtClean="0">
                <a:solidFill>
                  <a:schemeClr val="tx2"/>
                </a:solidFill>
                <a:latin typeface="+mj-lt"/>
                <a:ea typeface="+mj-ea"/>
                <a:cs typeface="+mj-cs"/>
              </a:rPr>
              <a:t>espaces de ventes partagés entre commerce spécialisés </a:t>
            </a:r>
            <a:r>
              <a:rPr lang="fr-FR" sz="2200" dirty="0" smtClean="0">
                <a:solidFill>
                  <a:schemeClr val="tx2"/>
                </a:solidFill>
                <a:latin typeface="+mj-lt"/>
                <a:ea typeface="+mj-ea"/>
                <a:cs typeface="+mj-cs"/>
              </a:rPr>
              <a:t>Ex : le sommelier qui commercialise l’agenda du vigneron</a:t>
            </a:r>
          </a:p>
          <a:p>
            <a:endParaRPr lang="fr-FR" dirty="0"/>
          </a:p>
        </p:txBody>
      </p:sp>
      <p:pic>
        <p:nvPicPr>
          <p:cNvPr id="4" name="Picture 2"/>
          <p:cNvPicPr>
            <a:picLocks noChangeAspect="1" noChangeArrowheads="1"/>
          </p:cNvPicPr>
          <p:nvPr/>
        </p:nvPicPr>
        <p:blipFill>
          <a:blip r:embed="rId2" cstate="print"/>
          <a:srcRect l="23625" t="26775" r="23220" b="19676"/>
          <a:stretch>
            <a:fillRect/>
          </a:stretch>
        </p:blipFill>
        <p:spPr bwMode="auto">
          <a:xfrm>
            <a:off x="6012160" y="871262"/>
            <a:ext cx="2463097" cy="1316947"/>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6632"/>
            <a:ext cx="796766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6632"/>
            <a:ext cx="2859087"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350</TotalTime>
  <Words>426</Words>
  <Application>Microsoft Office PowerPoint</Application>
  <PresentationFormat>Affichage à l'écran (4:3)</PresentationFormat>
  <Paragraphs>61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Capitaux</vt:lpstr>
      <vt:lpstr>Le commerce spécialisé  d’hier et de demain</vt:lpstr>
      <vt:lpstr>                              Le commerce spécialisé d’hier et de demain</vt:lpstr>
      <vt:lpstr>Présentation PowerPoint</vt:lpstr>
      <vt:lpstr>Présentation PowerPoint</vt:lpstr>
      <vt:lpstr>Présentation PowerPoint</vt:lpstr>
      <vt:lpstr>Les défis</vt:lpstr>
      <vt:lpstr>Les solutions : Innovation &amp; Communication</vt:lpstr>
      <vt:lpstr>L’innovation produit</vt:lpstr>
      <vt:lpstr>L’innovation dans les concepts de vente</vt:lpstr>
      <vt:lpstr>L’innovation organisationnelle</vt:lpstr>
      <vt:lpstr>L’innovation relationnelle : La com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commerce spécialisé  d’hier et de demain</dc:title>
  <dc:creator>marc</dc:creator>
  <cp:lastModifiedBy>Mrozowski, Marc (LNG-PAR)</cp:lastModifiedBy>
  <cp:revision>8</cp:revision>
  <dcterms:created xsi:type="dcterms:W3CDTF">2014-09-10T03:49:35Z</dcterms:created>
  <dcterms:modified xsi:type="dcterms:W3CDTF">2014-09-11T12:37:42Z</dcterms:modified>
</cp:coreProperties>
</file>