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erverZoom="45897" showSpecialPlsOnTitleSld="0" strictFirstAndLastChars="0">
  <p:sldMasterIdLst>
    <p:sldMasterId id="2147483664" r:id="rId1"/>
    <p:sldMasterId id="2147483681" r:id="rId2"/>
    <p:sldMasterId id="2147483709" r:id="rId3"/>
  </p:sldMasterIdLst>
  <p:notesMasterIdLst>
    <p:notesMasterId r:id="rId28"/>
  </p:notesMasterIdLst>
  <p:handoutMasterIdLst>
    <p:handoutMasterId r:id="rId29"/>
  </p:handoutMasterIdLst>
  <p:sldIdLst>
    <p:sldId id="335" r:id="rId4"/>
    <p:sldId id="359" r:id="rId5"/>
    <p:sldId id="360" r:id="rId6"/>
    <p:sldId id="368" r:id="rId7"/>
    <p:sldId id="361" r:id="rId8"/>
    <p:sldId id="362" r:id="rId9"/>
    <p:sldId id="363" r:id="rId10"/>
    <p:sldId id="364" r:id="rId11"/>
    <p:sldId id="365" r:id="rId12"/>
    <p:sldId id="366" r:id="rId13"/>
    <p:sldId id="380" r:id="rId14"/>
    <p:sldId id="373" r:id="rId15"/>
    <p:sldId id="372" r:id="rId16"/>
    <p:sldId id="369" r:id="rId17"/>
    <p:sldId id="370" r:id="rId18"/>
    <p:sldId id="371" r:id="rId19"/>
    <p:sldId id="374" r:id="rId20"/>
    <p:sldId id="353" r:id="rId21"/>
    <p:sldId id="375" r:id="rId22"/>
    <p:sldId id="354" r:id="rId23"/>
    <p:sldId id="377" r:id="rId24"/>
    <p:sldId id="332" r:id="rId25"/>
    <p:sldId id="378" r:id="rId26"/>
    <p:sldId id="379" r:id="rId27"/>
  </p:sldIdLst>
  <p:sldSz cx="9144000" cy="6858000" type="screen4x3"/>
  <p:notesSz cx="6929438" cy="9286875"/>
  <p:defaultTextStyle>
    <a:defPPr>
      <a:defRPr lang="en-US"/>
    </a:defPPr>
    <a:lvl1pPr algn="l" rtl="0" eaLnBrk="0" fontAlgn="base" hangingPunct="0">
      <a:spcBef>
        <a:spcPct val="0"/>
      </a:spcBef>
      <a:spcAft>
        <a:spcPct val="0"/>
      </a:spcAft>
      <a:defRPr sz="3200" kern="1200">
        <a:solidFill>
          <a:schemeClr val="tx1"/>
        </a:solidFill>
        <a:latin typeface="GE Inspira Pitch" pitchFamily="34" charset="0"/>
        <a:ea typeface="+mn-ea"/>
        <a:cs typeface="+mn-cs"/>
      </a:defRPr>
    </a:lvl1pPr>
    <a:lvl2pPr marL="457200" algn="l" rtl="0" eaLnBrk="0" fontAlgn="base" hangingPunct="0">
      <a:spcBef>
        <a:spcPct val="0"/>
      </a:spcBef>
      <a:spcAft>
        <a:spcPct val="0"/>
      </a:spcAft>
      <a:defRPr sz="3200" kern="1200">
        <a:solidFill>
          <a:schemeClr val="tx1"/>
        </a:solidFill>
        <a:latin typeface="GE Inspira Pitch" pitchFamily="34" charset="0"/>
        <a:ea typeface="+mn-ea"/>
        <a:cs typeface="+mn-cs"/>
      </a:defRPr>
    </a:lvl2pPr>
    <a:lvl3pPr marL="914400" algn="l" rtl="0" eaLnBrk="0" fontAlgn="base" hangingPunct="0">
      <a:spcBef>
        <a:spcPct val="0"/>
      </a:spcBef>
      <a:spcAft>
        <a:spcPct val="0"/>
      </a:spcAft>
      <a:defRPr sz="3200" kern="1200">
        <a:solidFill>
          <a:schemeClr val="tx1"/>
        </a:solidFill>
        <a:latin typeface="GE Inspira Pitch" pitchFamily="34" charset="0"/>
        <a:ea typeface="+mn-ea"/>
        <a:cs typeface="+mn-cs"/>
      </a:defRPr>
    </a:lvl3pPr>
    <a:lvl4pPr marL="1371600" algn="l" rtl="0" eaLnBrk="0" fontAlgn="base" hangingPunct="0">
      <a:spcBef>
        <a:spcPct val="0"/>
      </a:spcBef>
      <a:spcAft>
        <a:spcPct val="0"/>
      </a:spcAft>
      <a:defRPr sz="3200" kern="1200">
        <a:solidFill>
          <a:schemeClr val="tx1"/>
        </a:solidFill>
        <a:latin typeface="GE Inspira Pitch" pitchFamily="34" charset="0"/>
        <a:ea typeface="+mn-ea"/>
        <a:cs typeface="+mn-cs"/>
      </a:defRPr>
    </a:lvl4pPr>
    <a:lvl5pPr marL="1828800" algn="l" rtl="0" eaLnBrk="0" fontAlgn="base" hangingPunct="0">
      <a:spcBef>
        <a:spcPct val="0"/>
      </a:spcBef>
      <a:spcAft>
        <a:spcPct val="0"/>
      </a:spcAft>
      <a:defRPr sz="3200" kern="1200">
        <a:solidFill>
          <a:schemeClr val="tx1"/>
        </a:solidFill>
        <a:latin typeface="GE Inspira Pitch" pitchFamily="34" charset="0"/>
        <a:ea typeface="+mn-ea"/>
        <a:cs typeface="+mn-cs"/>
      </a:defRPr>
    </a:lvl5pPr>
    <a:lvl6pPr marL="2286000" algn="l" defTabSz="914400" rtl="0" eaLnBrk="1" latinLnBrk="0" hangingPunct="1">
      <a:defRPr sz="3200" kern="1200">
        <a:solidFill>
          <a:schemeClr val="tx1"/>
        </a:solidFill>
        <a:latin typeface="GE Inspira Pitch" pitchFamily="34" charset="0"/>
        <a:ea typeface="+mn-ea"/>
        <a:cs typeface="+mn-cs"/>
      </a:defRPr>
    </a:lvl6pPr>
    <a:lvl7pPr marL="2743200" algn="l" defTabSz="914400" rtl="0" eaLnBrk="1" latinLnBrk="0" hangingPunct="1">
      <a:defRPr sz="3200" kern="1200">
        <a:solidFill>
          <a:schemeClr val="tx1"/>
        </a:solidFill>
        <a:latin typeface="GE Inspira Pitch" pitchFamily="34" charset="0"/>
        <a:ea typeface="+mn-ea"/>
        <a:cs typeface="+mn-cs"/>
      </a:defRPr>
    </a:lvl7pPr>
    <a:lvl8pPr marL="3200400" algn="l" defTabSz="914400" rtl="0" eaLnBrk="1" latinLnBrk="0" hangingPunct="1">
      <a:defRPr sz="3200" kern="1200">
        <a:solidFill>
          <a:schemeClr val="tx1"/>
        </a:solidFill>
        <a:latin typeface="GE Inspira Pitch" pitchFamily="34" charset="0"/>
        <a:ea typeface="+mn-ea"/>
        <a:cs typeface="+mn-cs"/>
      </a:defRPr>
    </a:lvl8pPr>
    <a:lvl9pPr marL="3657600" algn="l" defTabSz="914400" rtl="0" eaLnBrk="1" latinLnBrk="0" hangingPunct="1">
      <a:defRPr sz="3200" kern="1200">
        <a:solidFill>
          <a:schemeClr val="tx1"/>
        </a:solidFill>
        <a:latin typeface="GE Inspira Pitch"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40EA"/>
    <a:srgbClr val="3F4FEB"/>
    <a:srgbClr val="00AA50"/>
    <a:srgbClr val="7A7A7A"/>
    <a:srgbClr val="6B6B6B"/>
    <a:srgbClr val="767676"/>
    <a:srgbClr val="4C4C4C"/>
    <a:srgbClr val="656565"/>
    <a:srgbClr val="CD0078"/>
    <a:srgbClr val="3C73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17" autoAdjust="0"/>
    <p:restoredTop sz="80107" autoAdjust="0"/>
  </p:normalViewPr>
  <p:slideViewPr>
    <p:cSldViewPr snapToGrid="0">
      <p:cViewPr>
        <p:scale>
          <a:sx n="50" d="100"/>
          <a:sy n="50" d="100"/>
        </p:scale>
        <p:origin x="-2016" y="-270"/>
      </p:cViewPr>
      <p:guideLst>
        <p:guide orient="horz" pos="1311"/>
        <p:guide orient="horz" pos="3758"/>
        <p:guide orient="horz" pos="1062"/>
        <p:guide orient="horz" pos="449"/>
        <p:guide orient="horz" pos="2849"/>
        <p:guide orient="horz" pos="2153"/>
        <p:guide orient="horz" pos="5442"/>
        <p:guide orient="horz" pos="1954"/>
        <p:guide pos="219"/>
        <p:guide pos="5551"/>
        <p:guide pos="2879"/>
        <p:guide pos="1521"/>
        <p:guide pos="42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0"/>
    </p:cViewPr>
  </p:sorterViewPr>
  <p:notesViewPr>
    <p:cSldViewPr snapToGrid="0">
      <p:cViewPr varScale="1">
        <p:scale>
          <a:sx n="95" d="100"/>
          <a:sy n="95" d="100"/>
        </p:scale>
        <p:origin x="-2264" y="-96"/>
      </p:cViewPr>
      <p:guideLst>
        <p:guide orient="horz" pos="2925"/>
        <p:guide orient="horz" pos="5713"/>
        <p:guide pos="218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6213" name="Picture 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2260" y="8625063"/>
            <a:ext cx="1515815" cy="48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14" name="Text Box 22"/>
          <p:cNvSpPr txBox="1">
            <a:spLocks noChangeArrowheads="1"/>
          </p:cNvSpPr>
          <p:nvPr/>
        </p:nvSpPr>
        <p:spPr bwMode="auto">
          <a:xfrm>
            <a:off x="2768467" y="8694162"/>
            <a:ext cx="3809086" cy="393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a:lnSpc>
                <a:spcPts val="1029"/>
              </a:lnSpc>
            </a:pPr>
            <a:fld id="{248A7D45-D04D-4B80-90EF-34F48D18C37A}" type="slidenum">
              <a:rPr lang="en-US" sz="800">
                <a:solidFill>
                  <a:srgbClr val="1E4191"/>
                </a:solidFill>
              </a:rPr>
              <a:pPr algn="r">
                <a:lnSpc>
                  <a:spcPts val="1029"/>
                </a:lnSpc>
              </a:pPr>
              <a:t>‹#›</a:t>
            </a:fld>
            <a:r>
              <a:rPr lang="en-US" sz="800">
                <a:solidFill>
                  <a:srgbClr val="1E4191"/>
                </a:solidFill>
              </a:rPr>
              <a:t> /</a:t>
            </a:r>
          </a:p>
          <a:p>
            <a:pPr algn="r">
              <a:lnSpc>
                <a:spcPts val="1029"/>
              </a:lnSpc>
            </a:pPr>
            <a:r>
              <a:rPr lang="en-US" sz="800">
                <a:solidFill>
                  <a:srgbClr val="1E4191"/>
                </a:solidFill>
              </a:rPr>
              <a:t>GE  / </a:t>
            </a:r>
          </a:p>
          <a:p>
            <a:pPr algn="r"/>
            <a:endParaRPr lang="en-US" sz="800">
              <a:solidFill>
                <a:srgbClr val="1E4191"/>
              </a:solidFill>
            </a:endParaRPr>
          </a:p>
        </p:txBody>
      </p:sp>
    </p:spTree>
    <p:extLst>
      <p:ext uri="{BB962C8B-B14F-4D97-AF65-F5344CB8AC3E}">
        <p14:creationId xmlns:p14="http://schemas.microsoft.com/office/powerpoint/2010/main" val="9768759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8863"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260" y="8625063"/>
            <a:ext cx="1515815" cy="48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Rectangle 4"/>
          <p:cNvSpPr>
            <a:spLocks noGrp="1" noRot="1" noChangeAspect="1" noChangeArrowheads="1" noTextEdit="1"/>
          </p:cNvSpPr>
          <p:nvPr>
            <p:ph type="sldImg" idx="2"/>
          </p:nvPr>
        </p:nvSpPr>
        <p:spPr bwMode="auto">
          <a:xfrm>
            <a:off x="808038" y="220663"/>
            <a:ext cx="5545137" cy="4157662"/>
          </a:xfrm>
          <a:prstGeom prst="rect">
            <a:avLst/>
          </a:prstGeom>
          <a:no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8853" name="Rectangle 5"/>
          <p:cNvSpPr>
            <a:spLocks noGrp="1" noChangeArrowheads="1"/>
          </p:cNvSpPr>
          <p:nvPr>
            <p:ph type="body" sz="quarter" idx="3"/>
          </p:nvPr>
        </p:nvSpPr>
        <p:spPr bwMode="auto">
          <a:xfrm>
            <a:off x="866181" y="4496028"/>
            <a:ext cx="5428662" cy="4155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10" tIns="45205" rIns="90410" bIns="4520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8862" name="Text Box 14"/>
          <p:cNvSpPr txBox="1">
            <a:spLocks noChangeArrowheads="1"/>
          </p:cNvSpPr>
          <p:nvPr/>
        </p:nvSpPr>
        <p:spPr bwMode="auto">
          <a:xfrm>
            <a:off x="2768467" y="8694162"/>
            <a:ext cx="3809086" cy="393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a:lnSpc>
                <a:spcPts val="1029"/>
              </a:lnSpc>
            </a:pPr>
            <a:fld id="{AB69BBA2-4AEB-4B61-8393-54D11319A087}" type="slidenum">
              <a:rPr lang="en-US" sz="800">
                <a:solidFill>
                  <a:srgbClr val="1E4191"/>
                </a:solidFill>
              </a:rPr>
              <a:pPr algn="r">
                <a:lnSpc>
                  <a:spcPts val="1029"/>
                </a:lnSpc>
              </a:pPr>
              <a:t>‹#›</a:t>
            </a:fld>
            <a:r>
              <a:rPr lang="en-US" sz="800">
                <a:solidFill>
                  <a:srgbClr val="1E4191"/>
                </a:solidFill>
              </a:rPr>
              <a:t> /</a:t>
            </a:r>
          </a:p>
          <a:p>
            <a:pPr algn="r">
              <a:lnSpc>
                <a:spcPts val="1029"/>
              </a:lnSpc>
            </a:pPr>
            <a:r>
              <a:rPr lang="en-US" sz="800">
                <a:solidFill>
                  <a:srgbClr val="1E4191"/>
                </a:solidFill>
              </a:rPr>
              <a:t>GE  / </a:t>
            </a:r>
          </a:p>
          <a:p>
            <a:pPr algn="r"/>
            <a:endParaRPr lang="en-US" sz="800">
              <a:solidFill>
                <a:srgbClr val="1E4191"/>
              </a:solidFill>
            </a:endParaRPr>
          </a:p>
        </p:txBody>
      </p:sp>
    </p:spTree>
    <p:extLst>
      <p:ext uri="{BB962C8B-B14F-4D97-AF65-F5344CB8AC3E}">
        <p14:creationId xmlns:p14="http://schemas.microsoft.com/office/powerpoint/2010/main" val="3291704036"/>
      </p:ext>
    </p:extLst>
  </p:cSld>
  <p:clrMap bg1="lt1" tx1="dk1" bg2="lt2" tx2="dk2" accent1="accent1" accent2="accent2" accent3="accent3" accent4="accent4" accent5="accent5" accent6="accent6" hlink="hlink" folHlink="folHlink"/>
  <p:notesStyle>
    <a:lvl1pPr algn="l" rtl="0" fontAlgn="base">
      <a:lnSpc>
        <a:spcPct val="90000"/>
      </a:lnSpc>
      <a:spcBef>
        <a:spcPct val="30000"/>
      </a:spcBef>
      <a:spcAft>
        <a:spcPct val="0"/>
      </a:spcAft>
      <a:defRPr sz="1200" kern="1200">
        <a:solidFill>
          <a:srgbClr val="4157AD"/>
        </a:solidFill>
        <a:latin typeface="GE Inspira Pitch" pitchFamily="34" charset="0"/>
        <a:ea typeface="+mn-ea"/>
        <a:cs typeface="+mn-cs"/>
      </a:defRPr>
    </a:lvl1pPr>
    <a:lvl2pPr marL="457200" algn="l" rtl="0" fontAlgn="base">
      <a:lnSpc>
        <a:spcPct val="90000"/>
      </a:lnSpc>
      <a:spcBef>
        <a:spcPct val="30000"/>
      </a:spcBef>
      <a:spcAft>
        <a:spcPct val="0"/>
      </a:spcAft>
      <a:defRPr sz="1200" kern="1200">
        <a:solidFill>
          <a:srgbClr val="4157AD"/>
        </a:solidFill>
        <a:latin typeface="GE Inspira Pitch" pitchFamily="34" charset="0"/>
        <a:ea typeface="+mn-ea"/>
        <a:cs typeface="+mn-cs"/>
      </a:defRPr>
    </a:lvl2pPr>
    <a:lvl3pPr marL="914400" algn="l" rtl="0" fontAlgn="base">
      <a:lnSpc>
        <a:spcPct val="90000"/>
      </a:lnSpc>
      <a:spcBef>
        <a:spcPct val="30000"/>
      </a:spcBef>
      <a:spcAft>
        <a:spcPct val="0"/>
      </a:spcAft>
      <a:defRPr sz="1200" kern="1200">
        <a:solidFill>
          <a:srgbClr val="4157AD"/>
        </a:solidFill>
        <a:latin typeface="GE Inspira Pitch" pitchFamily="34" charset="0"/>
        <a:ea typeface="+mn-ea"/>
        <a:cs typeface="+mn-cs"/>
      </a:defRPr>
    </a:lvl3pPr>
    <a:lvl4pPr marL="1371600" algn="l" rtl="0" fontAlgn="base">
      <a:lnSpc>
        <a:spcPct val="90000"/>
      </a:lnSpc>
      <a:spcBef>
        <a:spcPct val="30000"/>
      </a:spcBef>
      <a:spcAft>
        <a:spcPct val="0"/>
      </a:spcAft>
      <a:defRPr sz="1200" kern="1200">
        <a:solidFill>
          <a:srgbClr val="4157AD"/>
        </a:solidFill>
        <a:latin typeface="GE Inspira Pitch" pitchFamily="34" charset="0"/>
        <a:ea typeface="+mn-ea"/>
        <a:cs typeface="+mn-cs"/>
      </a:defRPr>
    </a:lvl4pPr>
    <a:lvl5pPr marL="1828800" algn="l" rtl="0" fontAlgn="base">
      <a:lnSpc>
        <a:spcPct val="90000"/>
      </a:lnSpc>
      <a:spcBef>
        <a:spcPct val="30000"/>
      </a:spcBef>
      <a:spcAft>
        <a:spcPct val="0"/>
      </a:spcAft>
      <a:defRPr sz="1200" kern="1200">
        <a:solidFill>
          <a:srgbClr val="4157AD"/>
        </a:solidFill>
        <a:latin typeface="GE Inspira Pitch"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fr.wikipedia.org/wiki/Science" TargetMode="External"/><Relationship Id="rId3" Type="http://schemas.openxmlformats.org/officeDocument/2006/relationships/hyperlink" Target="http://fr.wikipedia.org/wiki/Entreprises" TargetMode="External"/><Relationship Id="rId7" Type="http://schemas.openxmlformats.org/officeDocument/2006/relationships/hyperlink" Target="http://fr.wikipedia.org/wiki/%C3%89tat"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fr.wikipedia.org/wiki/Collectivit%C3%A9s_territoriales" TargetMode="External"/><Relationship Id="rId5" Type="http://schemas.openxmlformats.org/officeDocument/2006/relationships/hyperlink" Target="http://fr.wikipedia.org/wiki/Service_(%C3%A9conomie)" TargetMode="External"/><Relationship Id="rId10" Type="http://schemas.openxmlformats.org/officeDocument/2006/relationships/hyperlink" Target="http://fr.wikipedia.org/wiki/M%C3%A9thode_scientifique" TargetMode="External"/><Relationship Id="rId4" Type="http://schemas.openxmlformats.org/officeDocument/2006/relationships/hyperlink" Target="http://fr.wikipedia.org/wiki/Industrie" TargetMode="External"/><Relationship Id="rId9" Type="http://schemas.openxmlformats.org/officeDocument/2006/relationships/hyperlink" Target="http://fr.wikipedia.org/wiki/Rigueur"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55421">
              <a:spcBef>
                <a:spcPct val="0"/>
              </a:spcBef>
              <a:defRPr/>
            </a:pPr>
            <a:r>
              <a:rPr lang="fr-FR" sz="1100" dirty="0"/>
              <a:t>Femmes Ingénieurs, est une association Loi 1901. Elle a été créée, dans sa forme actuelle, en 1982 par un premier regroupement de femmes ingénieurs membres à l'époque de l'Association Française des Femmes Diplômées d'Université (AFFDU). En créant l’association FI, elles ont souhaité mettre en valeur leur spécificité : leur profession d'ingénieur et leur contexte professionnel dans les entreprises publiques et majoritairement privées. Auparavant ce groupement était constitué de pionnières réunies en amicale depuis 1929.</a:t>
            </a:r>
            <a:endParaRPr lang="en-US" sz="1100" dirty="0"/>
          </a:p>
          <a:p>
            <a:pPr eaLnBrk="1" hangingPunct="1">
              <a:spcBef>
                <a:spcPct val="0"/>
              </a:spcBef>
            </a:pP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xfrm>
            <a:off x="1144588" y="696913"/>
            <a:ext cx="4643437" cy="3481387"/>
          </a:xfrm>
          <a:ln/>
        </p:spPr>
      </p:sp>
      <p:sp>
        <p:nvSpPr>
          <p:cNvPr id="28675" name="Rectangle 3"/>
          <p:cNvSpPr>
            <a:spLocks noGrp="1" noChangeArrowheads="1"/>
          </p:cNvSpPr>
          <p:nvPr>
            <p:ph type="body" idx="1"/>
          </p:nvPr>
        </p:nvSpPr>
        <p:spPr>
          <a:xfrm>
            <a:off x="923513" y="4412242"/>
            <a:ext cx="5082414" cy="4178877"/>
          </a:xfrm>
          <a:noFill/>
          <a:ln/>
        </p:spPr>
        <p:txBody>
          <a:bodyPr/>
          <a:lstStyle/>
          <a:p>
            <a:pPr eaLnBrk="1" hangingPunct="1"/>
            <a:r>
              <a:rPr lang="fr-FR" dirty="0" smtClean="0">
                <a:ea typeface="ＭＳ Ｐゴシック" charset="-128"/>
              </a:rPr>
              <a:t>Nous sommes des praticiennes, des expertes dans nos domaines</a:t>
            </a:r>
            <a:r>
              <a:rPr lang="fr-FR" baseline="0" dirty="0" smtClean="0">
                <a:ea typeface="ＭＳ Ｐゴシック" charset="-128"/>
              </a:rPr>
              <a:t> respectifs;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16756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dirty="0" smtClean="0"/>
              <a:t>Au XXI</a:t>
            </a:r>
            <a:r>
              <a:rPr lang="fr-FR" sz="1200" baseline="30000" dirty="0" smtClean="0"/>
              <a:t>e</a:t>
            </a:r>
            <a:r>
              <a:rPr lang="fr-FR" sz="1200" dirty="0" smtClean="0"/>
              <a:t> siècle, l'ingénieur travaille pour toutes sortes d'organisations comme notamment les </a:t>
            </a:r>
            <a:r>
              <a:rPr lang="fr-FR" sz="1200" dirty="0" smtClean="0">
                <a:hlinkClick r:id="rId3" tooltip="Entreprises"/>
              </a:rPr>
              <a:t>entreprises</a:t>
            </a:r>
            <a:r>
              <a:rPr lang="fr-FR" sz="1200" dirty="0" smtClean="0"/>
              <a:t> </a:t>
            </a:r>
            <a:r>
              <a:rPr lang="fr-FR" sz="1200" dirty="0" smtClean="0">
                <a:hlinkClick r:id="rId4" tooltip="Industrie"/>
              </a:rPr>
              <a:t>industrielles</a:t>
            </a:r>
            <a:r>
              <a:rPr lang="fr-FR" sz="1200" dirty="0" smtClean="0"/>
              <a:t>, les </a:t>
            </a:r>
            <a:r>
              <a:rPr lang="fr-FR" sz="1200" dirty="0" smtClean="0">
                <a:hlinkClick r:id="rId5" tooltip="Service (économie)"/>
              </a:rPr>
              <a:t>services</a:t>
            </a:r>
            <a:r>
              <a:rPr lang="fr-FR" sz="1200" dirty="0" smtClean="0"/>
              <a:t>, les organismes publics et </a:t>
            </a:r>
            <a:r>
              <a:rPr lang="fr-FR" sz="1200" dirty="0" smtClean="0">
                <a:hlinkClick r:id="rId6" tooltip="Collectivités territoriales"/>
              </a:rPr>
              <a:t>collectivités territoriales</a:t>
            </a:r>
            <a:r>
              <a:rPr lang="fr-FR" sz="1200" dirty="0" smtClean="0"/>
              <a:t>, et l'</a:t>
            </a:r>
            <a:r>
              <a:rPr lang="fr-FR" sz="1200" dirty="0" smtClean="0">
                <a:hlinkClick r:id="rId7" tooltip="État"/>
              </a:rPr>
              <a:t>État</a:t>
            </a:r>
            <a:r>
              <a:rPr lang="fr-FR" sz="1200" dirty="0" smtClean="0"/>
              <a:t>, mais également pour des coopératives agricoles, des entreprises de la grande distribution, et des banques et assurances. Le terme « ingénieur » et les fonctions qui y sont reliées se sont beaucoup élargis.</a:t>
            </a:r>
          </a:p>
          <a:p>
            <a:r>
              <a:rPr lang="fr-FR" sz="1200" dirty="0" smtClean="0"/>
              <a:t>Conclusion: Multi-activités, multi-connaissances et multi-secteurs</a:t>
            </a:r>
          </a:p>
          <a:p>
            <a:endParaRPr lang="fr-FR" sz="1200" dirty="0" smtClean="0"/>
          </a:p>
          <a:p>
            <a:pPr marL="0" marR="0" indent="0" algn="l" defTabSz="914400" rtl="0" eaLnBrk="1" fontAlgn="base" latinLnBrk="0" hangingPunct="1">
              <a:lnSpc>
                <a:spcPct val="90000"/>
              </a:lnSpc>
              <a:spcBef>
                <a:spcPct val="30000"/>
              </a:spcBef>
              <a:spcAft>
                <a:spcPct val="0"/>
              </a:spcAft>
              <a:buClrTx/>
              <a:buSzTx/>
              <a:buFontTx/>
              <a:buNone/>
              <a:tabLst/>
              <a:defRPr/>
            </a:pPr>
            <a:r>
              <a:rPr lang="fr-FR" sz="1200" dirty="0" smtClean="0"/>
              <a:t>Un </a:t>
            </a:r>
            <a:r>
              <a:rPr lang="fr-FR" sz="1200" b="1" dirty="0" smtClean="0"/>
              <a:t>scientifique</a:t>
            </a:r>
            <a:r>
              <a:rPr lang="fr-FR" sz="1200" dirty="0" smtClean="0"/>
              <a:t> est une personne qui se consacre à l'étude d'une </a:t>
            </a:r>
            <a:r>
              <a:rPr lang="fr-FR" sz="1200" dirty="0" smtClean="0">
                <a:hlinkClick r:id="rId8" tooltip="Science"/>
              </a:rPr>
              <a:t>science</a:t>
            </a:r>
            <a:r>
              <a:rPr lang="fr-FR" sz="1200" dirty="0" smtClean="0"/>
              <a:t> ou des sciences et qui se consacre à l'étude d'un domaine avec la </a:t>
            </a:r>
            <a:r>
              <a:rPr lang="fr-FR" sz="1200" dirty="0" smtClean="0">
                <a:hlinkClick r:id="rId9" tooltip="Rigueur"/>
              </a:rPr>
              <a:t>rigueur</a:t>
            </a:r>
            <a:r>
              <a:rPr lang="fr-FR" sz="1200" dirty="0" smtClean="0"/>
              <a:t> et les </a:t>
            </a:r>
            <a:r>
              <a:rPr lang="fr-FR" sz="1200" dirty="0" smtClean="0">
                <a:hlinkClick r:id="rId10" tooltip="Méthode scientifique"/>
              </a:rPr>
              <a:t>méthodes scientifiques</a:t>
            </a:r>
            <a:r>
              <a:rPr lang="fr-FR" sz="1200" dirty="0" smtClean="0"/>
              <a:t>.</a:t>
            </a:r>
          </a:p>
        </p:txBody>
      </p:sp>
    </p:spTree>
    <p:extLst>
      <p:ext uri="{BB962C8B-B14F-4D97-AF65-F5344CB8AC3E}">
        <p14:creationId xmlns:p14="http://schemas.microsoft.com/office/powerpoint/2010/main" val="2400555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90000"/>
              </a:lnSpc>
              <a:spcBef>
                <a:spcPct val="30000"/>
              </a:spcBef>
              <a:spcAft>
                <a:spcPct val="0"/>
              </a:spcAft>
              <a:buClrTx/>
              <a:buSzTx/>
              <a:buFontTx/>
              <a:buNone/>
              <a:tabLst/>
              <a:defRPr/>
            </a:pPr>
            <a:r>
              <a:rPr lang="fr-FR" sz="1200" kern="1200" dirty="0" smtClean="0">
                <a:solidFill>
                  <a:srgbClr val="4157AD"/>
                </a:solidFill>
                <a:effectLst/>
                <a:latin typeface="GE Inspira Pitch" pitchFamily="34" charset="0"/>
                <a:ea typeface="+mn-ea"/>
                <a:cs typeface="+mn-cs"/>
              </a:rPr>
              <a:t>Parmi le million d’ingénieurs français, 700 000 sont diplômés d’un diplôme reconnu par la CTI. </a:t>
            </a:r>
            <a:endParaRPr lang="en-US" sz="1200" kern="1200" dirty="0" smtClean="0">
              <a:solidFill>
                <a:srgbClr val="4157AD"/>
              </a:solidFill>
              <a:effectLst/>
              <a:latin typeface="GE Inspira Pitch" pitchFamily="34" charset="0"/>
              <a:ea typeface="+mn-ea"/>
              <a:cs typeface="+mn-cs"/>
            </a:endParaRPr>
          </a:p>
          <a:p>
            <a:r>
              <a:rPr lang="fr-FR" sz="1200" kern="1200" dirty="0" smtClean="0">
                <a:solidFill>
                  <a:srgbClr val="4157AD"/>
                </a:solidFill>
                <a:effectLst/>
                <a:latin typeface="GE Inspira Pitch" pitchFamily="34" charset="0"/>
                <a:ea typeface="+mn-ea"/>
                <a:cs typeface="+mn-cs"/>
              </a:rPr>
              <a:t>La CTI est membre fondateur de l’instance européenne,</a:t>
            </a:r>
            <a:r>
              <a:rPr lang="fr-FR" sz="1200" kern="1200" baseline="0" dirty="0" smtClean="0">
                <a:solidFill>
                  <a:srgbClr val="4157AD"/>
                </a:solidFill>
                <a:effectLst/>
                <a:latin typeface="GE Inspira Pitch" pitchFamily="34" charset="0"/>
                <a:ea typeface="+mn-ea"/>
                <a:cs typeface="+mn-cs"/>
              </a:rPr>
              <a:t> une reconnaissance mutuelle des diplômes entre les pays européens Il y a également </a:t>
            </a:r>
            <a:r>
              <a:rPr lang="fr-FR" sz="1200" kern="1200" dirty="0" smtClean="0">
                <a:solidFill>
                  <a:srgbClr val="4157AD"/>
                </a:solidFill>
                <a:effectLst/>
                <a:latin typeface="GE Inspira Pitch" pitchFamily="34" charset="0"/>
                <a:ea typeface="+mn-ea"/>
                <a:cs typeface="+mn-cs"/>
              </a:rPr>
              <a:t>reconnaissance mutuelle avec l’instance équivalente aux USA et au Canada, ce qui permet à nos diplômes d’y être reconnus au niveau Master. Rapprochement en cours  avec la Chine, pour lancer les premières </a:t>
            </a:r>
            <a:r>
              <a:rPr lang="fr-FR" sz="1200" kern="1200" dirty="0" err="1" smtClean="0">
                <a:solidFill>
                  <a:srgbClr val="4157AD"/>
                </a:solidFill>
                <a:effectLst/>
                <a:latin typeface="GE Inspira Pitch" pitchFamily="34" charset="0"/>
                <a:ea typeface="+mn-ea"/>
                <a:cs typeface="+mn-cs"/>
              </a:rPr>
              <a:t>co</a:t>
            </a:r>
            <a:r>
              <a:rPr lang="fr-FR" sz="1200" kern="1200" dirty="0" smtClean="0">
                <a:solidFill>
                  <a:srgbClr val="4157AD"/>
                </a:solidFill>
                <a:effectLst/>
                <a:latin typeface="GE Inspira Pitch" pitchFamily="34" charset="0"/>
                <a:ea typeface="+mn-ea"/>
                <a:cs typeface="+mn-cs"/>
              </a:rPr>
              <a:t>- accréditations.</a:t>
            </a:r>
          </a:p>
          <a:p>
            <a:r>
              <a:rPr lang="fr-FR" sz="1200" kern="1200" dirty="0" smtClean="0">
                <a:solidFill>
                  <a:srgbClr val="4157AD"/>
                </a:solidFill>
                <a:effectLst/>
                <a:latin typeface="GE Inspira Pitch" pitchFamily="34" charset="0"/>
                <a:ea typeface="+mn-ea"/>
                <a:cs typeface="+mn-cs"/>
              </a:rPr>
              <a:t>L’ingénieur à la française est néanmoins</a:t>
            </a:r>
            <a:r>
              <a:rPr lang="fr-FR" sz="1200" kern="1200" baseline="0" dirty="0" smtClean="0">
                <a:solidFill>
                  <a:srgbClr val="4157AD"/>
                </a:solidFill>
                <a:effectLst/>
                <a:latin typeface="GE Inspira Pitch" pitchFamily="34" charset="0"/>
                <a:ea typeface="+mn-ea"/>
                <a:cs typeface="+mn-cs"/>
              </a:rPr>
              <a:t> un peu atypique, par rapport aux autres ingénieurs, qui sont dédiés à l’</a:t>
            </a:r>
            <a:r>
              <a:rPr lang="fr-FR" sz="1200" kern="1200" baseline="0" dirty="0" err="1" smtClean="0">
                <a:solidFill>
                  <a:srgbClr val="4157AD"/>
                </a:solidFill>
                <a:effectLst/>
                <a:latin typeface="GE Inspira Pitch" pitchFamily="34" charset="0"/>
                <a:ea typeface="+mn-ea"/>
                <a:cs typeface="+mn-cs"/>
              </a:rPr>
              <a:t>engeniering</a:t>
            </a:r>
            <a:r>
              <a:rPr lang="fr-FR" sz="1200" kern="1200" baseline="0" dirty="0" smtClean="0">
                <a:solidFill>
                  <a:srgbClr val="4157AD"/>
                </a:solidFill>
                <a:effectLst/>
                <a:latin typeface="GE Inspira Pitch" pitchFamily="34" charset="0"/>
                <a:ea typeface="+mn-ea"/>
                <a:cs typeface="+mn-cs"/>
              </a:rPr>
              <a:t> dans la plupart des autres pays.</a:t>
            </a:r>
            <a:endParaRPr lang="en-US" sz="1200" kern="1200" dirty="0" smtClean="0">
              <a:solidFill>
                <a:srgbClr val="4157AD"/>
              </a:solidFill>
              <a:effectLst/>
              <a:latin typeface="GE Inspira Pitch" pitchFamily="34" charset="0"/>
              <a:ea typeface="+mn-ea"/>
              <a:cs typeface="+mn-cs"/>
            </a:endParaRPr>
          </a:p>
          <a:p>
            <a:endParaRPr lang="fr-FR" sz="1200" dirty="0"/>
          </a:p>
        </p:txBody>
      </p:sp>
    </p:spTree>
    <p:extLst>
      <p:ext uri="{BB962C8B-B14F-4D97-AF65-F5344CB8AC3E}">
        <p14:creationId xmlns:p14="http://schemas.microsoft.com/office/powerpoint/2010/main" val="2400555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sz="1200" dirty="0"/>
          </a:p>
        </p:txBody>
      </p:sp>
    </p:spTree>
    <p:extLst>
      <p:ext uri="{BB962C8B-B14F-4D97-AF65-F5344CB8AC3E}">
        <p14:creationId xmlns:p14="http://schemas.microsoft.com/office/powerpoint/2010/main" val="2400555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90000"/>
              </a:lnSpc>
              <a:spcBef>
                <a:spcPct val="30000"/>
              </a:spcBef>
              <a:spcAft>
                <a:spcPct val="0"/>
              </a:spcAft>
              <a:buClrTx/>
              <a:buSzTx/>
              <a:buFontTx/>
              <a:buNone/>
              <a:tabLst/>
              <a:defRPr/>
            </a:pPr>
            <a:r>
              <a:rPr lang="fr-FR" sz="1200" dirty="0" smtClean="0">
                <a:solidFill>
                  <a:srgbClr val="4BACC6">
                    <a:lumMod val="75000"/>
                  </a:srgbClr>
                </a:solidFill>
                <a:latin typeface="Calibri"/>
              </a:rPr>
              <a:t>21% des ingénieurs sont des femmes … </a:t>
            </a:r>
            <a:r>
              <a:rPr lang="fr-FR" sz="1200" baseline="0" dirty="0" smtClean="0">
                <a:solidFill>
                  <a:srgbClr val="4BACC6">
                    <a:lumMod val="75000"/>
                  </a:srgbClr>
                </a:solidFill>
                <a:latin typeface="Calibri"/>
              </a:rPr>
              <a:t> </a:t>
            </a:r>
            <a:r>
              <a:rPr lang="fr-FR" sz="1200" dirty="0" smtClean="0">
                <a:solidFill>
                  <a:srgbClr val="4BACC6">
                    <a:lumMod val="75000"/>
                  </a:srgbClr>
                </a:solidFill>
                <a:latin typeface="Calibri"/>
              </a:rPr>
              <a:t>27% des diplômé-e-s en 2013 sont des femmes</a:t>
            </a:r>
          </a:p>
          <a:p>
            <a:pPr marL="0" marR="0" indent="0" algn="l" defTabSz="914400" rtl="0" eaLnBrk="1" fontAlgn="base" latinLnBrk="0" hangingPunct="1">
              <a:lnSpc>
                <a:spcPct val="90000"/>
              </a:lnSpc>
              <a:spcBef>
                <a:spcPct val="30000"/>
              </a:spcBef>
              <a:spcAft>
                <a:spcPct val="0"/>
              </a:spcAft>
              <a:buClrTx/>
              <a:buSzTx/>
              <a:buFontTx/>
              <a:buNone/>
              <a:tabLst/>
              <a:defRPr/>
            </a:pPr>
            <a:r>
              <a:rPr lang="fr-FR" sz="1200" dirty="0" smtClean="0">
                <a:solidFill>
                  <a:srgbClr val="4BACC6">
                    <a:lumMod val="75000"/>
                  </a:srgbClr>
                </a:solidFill>
                <a:latin typeface="Calibri"/>
              </a:rPr>
              <a:t>Par souci de fluidité de langage, j’utiliserai par la suite souvent l’</a:t>
            </a:r>
            <a:r>
              <a:rPr lang="fr-FR" sz="1200" dirty="0" err="1" smtClean="0">
                <a:solidFill>
                  <a:srgbClr val="4BACC6">
                    <a:lumMod val="75000"/>
                  </a:srgbClr>
                </a:solidFill>
                <a:latin typeface="Calibri"/>
              </a:rPr>
              <a:t>appelation</a:t>
            </a:r>
            <a:r>
              <a:rPr lang="fr-FR" sz="1200" dirty="0" smtClean="0">
                <a:solidFill>
                  <a:srgbClr val="4BACC6">
                    <a:lumMod val="75000"/>
                  </a:srgbClr>
                </a:solidFill>
                <a:latin typeface="Calibri"/>
              </a:rPr>
              <a:t> ingénieur, pour parler des hommes, comme des femmes ingénieurs. Ne pas y avoir une</a:t>
            </a:r>
            <a:r>
              <a:rPr lang="fr-FR" sz="1200" baseline="0" dirty="0" smtClean="0">
                <a:solidFill>
                  <a:srgbClr val="4BACC6">
                    <a:lumMod val="75000"/>
                  </a:srgbClr>
                </a:solidFill>
                <a:latin typeface="Calibri"/>
              </a:rPr>
              <a:t> représentation uniquement masculine des ingénieurs.</a:t>
            </a:r>
            <a:endParaRPr lang="fr-FR" sz="1200" dirty="0" smtClean="0">
              <a:solidFill>
                <a:srgbClr val="4BACC6">
                  <a:lumMod val="75000"/>
                </a:srgbClr>
              </a:solidFill>
              <a:latin typeface="Calibri"/>
            </a:endParaRPr>
          </a:p>
          <a:p>
            <a:pPr marL="0" marR="0" indent="0" algn="l" defTabSz="914400" rtl="0" eaLnBrk="1" fontAlgn="base" latinLnBrk="0" hangingPunct="1">
              <a:lnSpc>
                <a:spcPct val="90000"/>
              </a:lnSpc>
              <a:spcBef>
                <a:spcPct val="30000"/>
              </a:spcBef>
              <a:spcAft>
                <a:spcPct val="0"/>
              </a:spcAft>
              <a:buClrTx/>
              <a:buSzTx/>
              <a:buFontTx/>
              <a:buNone/>
              <a:tabLst/>
              <a:defRPr/>
            </a:pPr>
            <a:r>
              <a:rPr lang="fr-FR" sz="1200" dirty="0" smtClean="0">
                <a:solidFill>
                  <a:srgbClr val="4BACC6">
                    <a:lumMod val="75000"/>
                  </a:srgbClr>
                </a:solidFill>
                <a:latin typeface="Calibri"/>
              </a:rPr>
              <a:t>Cadre dans une grosse entreprise</a:t>
            </a:r>
            <a:r>
              <a:rPr lang="fr-FR" sz="1200" baseline="0" dirty="0" smtClean="0">
                <a:solidFill>
                  <a:srgbClr val="4BACC6">
                    <a:lumMod val="75000"/>
                  </a:srgbClr>
                </a:solidFill>
                <a:latin typeface="Calibri"/>
              </a:rPr>
              <a:t> : </a:t>
            </a:r>
            <a:r>
              <a:rPr lang="fr-FR" sz="1200" dirty="0" smtClean="0">
                <a:solidFill>
                  <a:srgbClr val="4BACC6">
                    <a:lumMod val="75000"/>
                  </a:srgbClr>
                </a:solidFill>
                <a:latin typeface="Calibri"/>
              </a:rPr>
              <a:t>56% des ingénieurs travaillent</a:t>
            </a:r>
            <a:r>
              <a:rPr lang="fr-FR" sz="1200" baseline="0" dirty="0" smtClean="0">
                <a:solidFill>
                  <a:srgbClr val="4BACC6">
                    <a:lumMod val="75000"/>
                  </a:srgbClr>
                </a:solidFill>
                <a:latin typeface="Calibri"/>
              </a:rPr>
              <a:t> dans une entreprise de plus de 5 000 salariés</a:t>
            </a:r>
          </a:p>
          <a:p>
            <a:pPr marL="0" indent="0">
              <a:buFont typeface="Arial" panose="020B0604020202020204" pitchFamily="34" charset="0"/>
              <a:buNone/>
            </a:pPr>
            <a:r>
              <a:rPr lang="fr-FR" sz="1200" dirty="0" smtClean="0">
                <a:solidFill>
                  <a:srgbClr val="4BACC6">
                    <a:lumMod val="75000"/>
                  </a:srgbClr>
                </a:solidFill>
                <a:latin typeface="Calibri"/>
              </a:rPr>
              <a:t>Avec des responsabilités, que j’expliciterai dans la slide suivante</a:t>
            </a:r>
          </a:p>
          <a:p>
            <a:pPr marL="0" marR="0" indent="0" algn="l" defTabSz="914400" rtl="0" eaLnBrk="1" fontAlgn="base" latinLnBrk="0" hangingPunct="1">
              <a:lnSpc>
                <a:spcPct val="90000"/>
              </a:lnSpc>
              <a:spcBef>
                <a:spcPct val="30000"/>
              </a:spcBef>
              <a:spcAft>
                <a:spcPct val="0"/>
              </a:spcAft>
              <a:buClrTx/>
              <a:buSzTx/>
              <a:buFont typeface="Arial" panose="020B0604020202020204" pitchFamily="34" charset="0"/>
              <a:buNone/>
              <a:tabLst/>
              <a:defRPr/>
            </a:pPr>
            <a:r>
              <a:rPr lang="fr-FR" sz="1200" dirty="0" smtClean="0">
                <a:solidFill>
                  <a:srgbClr val="4BACC6">
                    <a:lumMod val="75000"/>
                  </a:srgbClr>
                </a:solidFill>
                <a:latin typeface="Calibri"/>
              </a:rPr>
              <a:t>½ n’exerce pas des fonctions techniques</a:t>
            </a:r>
            <a:r>
              <a:rPr lang="fr-FR" sz="1200" baseline="0" dirty="0" smtClean="0">
                <a:solidFill>
                  <a:srgbClr val="4BACC6">
                    <a:lumMod val="75000"/>
                  </a:srgbClr>
                </a:solidFill>
                <a:latin typeface="Calibri"/>
              </a:rPr>
              <a:t> au sens strict: </a:t>
            </a:r>
            <a:r>
              <a:rPr lang="fr-FR" sz="1200" dirty="0" smtClean="0">
                <a:solidFill>
                  <a:srgbClr val="4BACC6">
                    <a:lumMod val="75000"/>
                  </a:srgbClr>
                </a:solidFill>
                <a:latin typeface="Calibri"/>
              </a:rPr>
              <a:t>53% occupent des fonctions techniques</a:t>
            </a:r>
            <a:r>
              <a:rPr lang="fr-FR" sz="1200" baseline="0" dirty="0" smtClean="0">
                <a:solidFill>
                  <a:srgbClr val="4BACC6">
                    <a:lumMod val="75000"/>
                  </a:srgbClr>
                </a:solidFill>
                <a:latin typeface="Calibri"/>
              </a:rPr>
              <a:t> / </a:t>
            </a:r>
            <a:r>
              <a:rPr lang="fr-FR" sz="1200" dirty="0" smtClean="0">
                <a:solidFill>
                  <a:srgbClr val="4BACC6">
                    <a:lumMod val="75000"/>
                  </a:srgbClr>
                </a:solidFill>
                <a:latin typeface="Calibri"/>
              </a:rPr>
              <a:t>56% des ingénieurs occupaient des fonctions techniques en 2012</a:t>
            </a:r>
          </a:p>
          <a:p>
            <a:pPr marL="0" indent="0">
              <a:buFont typeface="Arial" panose="020B0604020202020204" pitchFamily="34" charset="0"/>
              <a:buNone/>
            </a:pPr>
            <a:r>
              <a:rPr lang="fr-FR" sz="1200" dirty="0" smtClean="0">
                <a:solidFill>
                  <a:srgbClr val="4BACC6">
                    <a:lumMod val="75000"/>
                  </a:srgbClr>
                </a:solidFill>
                <a:latin typeface="Calibri"/>
              </a:rPr>
              <a:t>Avec une expérience internationale: 15% travaillent à l’étranger (57% en Europe, 15% en Asie, 14% USCAN), mais si on prend en compte ceux qui ont vécu à un autre moment à l’étranger, nombre des ingénieurs ont eu</a:t>
            </a:r>
            <a:r>
              <a:rPr lang="fr-FR" sz="1200" baseline="0" dirty="0" smtClean="0">
                <a:solidFill>
                  <a:srgbClr val="4BACC6">
                    <a:lumMod val="75000"/>
                  </a:srgbClr>
                </a:solidFill>
                <a:latin typeface="Calibri"/>
              </a:rPr>
              <a:t> une expérience internationale</a:t>
            </a:r>
            <a:r>
              <a:rPr lang="fr-FR" sz="1200" baseline="0" dirty="0" smtClean="0">
                <a:solidFill>
                  <a:srgbClr val="4BACC6">
                    <a:lumMod val="75000"/>
                  </a:srgbClr>
                </a:solidFill>
                <a:latin typeface="Calibri"/>
              </a:rPr>
              <a:t>. Le même pourcentage d’ingénieurs (13%) travaillent sur un projet européen</a:t>
            </a:r>
            <a:endParaRPr lang="fr-FR" sz="1200" dirty="0" smtClean="0">
              <a:solidFill>
                <a:srgbClr val="4BACC6">
                  <a:lumMod val="75000"/>
                </a:srgbClr>
              </a:solidFill>
              <a:latin typeface="Calibri"/>
            </a:endParaRPr>
          </a:p>
          <a:p>
            <a:pPr marL="0" indent="0">
              <a:buFont typeface="Arial" panose="020B0604020202020204" pitchFamily="34" charset="0"/>
              <a:buNone/>
            </a:pPr>
            <a:r>
              <a:rPr lang="fr-FR" sz="1200" dirty="0" smtClean="0">
                <a:solidFill>
                  <a:srgbClr val="4BACC6">
                    <a:lumMod val="75000"/>
                  </a:srgbClr>
                </a:solidFill>
                <a:latin typeface="Calibri"/>
              </a:rPr>
              <a:t>1/3 de double diplôme bac+5 et sont donc formés au management.</a:t>
            </a:r>
          </a:p>
          <a:p>
            <a:pPr marL="0" marR="0" indent="0" algn="l" defTabSz="914400" rtl="0" eaLnBrk="1" fontAlgn="base" latinLnBrk="0" hangingPunct="1">
              <a:lnSpc>
                <a:spcPct val="90000"/>
              </a:lnSpc>
              <a:spcBef>
                <a:spcPct val="30000"/>
              </a:spcBef>
              <a:spcAft>
                <a:spcPct val="0"/>
              </a:spcAft>
              <a:buClrTx/>
              <a:buSzTx/>
              <a:buFont typeface="Arial" panose="020B0604020202020204" pitchFamily="34" charset="0"/>
              <a:buNone/>
              <a:tabLst/>
              <a:defRPr/>
            </a:pPr>
            <a:endParaRPr lang="fr-FR" sz="1200" dirty="0" smtClean="0">
              <a:solidFill>
                <a:srgbClr val="4BACC6">
                  <a:lumMod val="75000"/>
                </a:srgbClr>
              </a:solidFill>
              <a:latin typeface="Calibri"/>
            </a:endParaRPr>
          </a:p>
          <a:p>
            <a:pPr marL="0" marR="0" indent="0" algn="l" defTabSz="914400" rtl="0" eaLnBrk="1" fontAlgn="base" latinLnBrk="0" hangingPunct="1">
              <a:lnSpc>
                <a:spcPct val="90000"/>
              </a:lnSpc>
              <a:spcBef>
                <a:spcPct val="30000"/>
              </a:spcBef>
              <a:spcAft>
                <a:spcPct val="0"/>
              </a:spcAft>
              <a:buClrTx/>
              <a:buSzTx/>
              <a:buFont typeface="Arial" panose="020B0604020202020204" pitchFamily="34" charset="0"/>
              <a:buNone/>
              <a:tabLst/>
              <a:defRPr/>
            </a:pPr>
            <a:endParaRPr lang="fr-FR" sz="1200" dirty="0"/>
          </a:p>
        </p:txBody>
      </p:sp>
    </p:spTree>
    <p:extLst>
      <p:ext uri="{BB962C8B-B14F-4D97-AF65-F5344CB8AC3E}">
        <p14:creationId xmlns:p14="http://schemas.microsoft.com/office/powerpoint/2010/main" val="2400555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90000"/>
              </a:lnSpc>
              <a:spcBef>
                <a:spcPct val="30000"/>
              </a:spcBef>
              <a:spcAft>
                <a:spcPct val="0"/>
              </a:spcAft>
              <a:buClrTx/>
              <a:buSzTx/>
              <a:buFontTx/>
              <a:buNone/>
              <a:tabLst/>
              <a:defRPr/>
            </a:pPr>
            <a:r>
              <a:rPr lang="fr-FR" sz="1200" dirty="0" smtClean="0">
                <a:solidFill>
                  <a:srgbClr val="4BACC6">
                    <a:lumMod val="75000"/>
                  </a:srgbClr>
                </a:solidFill>
                <a:latin typeface="Calibri"/>
              </a:rPr>
              <a:t>Un même individu peut entrer</a:t>
            </a:r>
            <a:r>
              <a:rPr lang="fr-FR" sz="1200" baseline="0" dirty="0" smtClean="0">
                <a:solidFill>
                  <a:srgbClr val="4BACC6">
                    <a:lumMod val="75000"/>
                  </a:srgbClr>
                </a:solidFill>
                <a:latin typeface="Calibri"/>
              </a:rPr>
              <a:t> dans chacun des pourcentages.</a:t>
            </a:r>
          </a:p>
          <a:p>
            <a:pPr marL="0" marR="0" indent="0" algn="l" defTabSz="914400" rtl="0" eaLnBrk="1" fontAlgn="base" latinLnBrk="0" hangingPunct="1">
              <a:lnSpc>
                <a:spcPct val="90000"/>
              </a:lnSpc>
              <a:spcBef>
                <a:spcPct val="30000"/>
              </a:spcBef>
              <a:spcAft>
                <a:spcPct val="0"/>
              </a:spcAft>
              <a:buClrTx/>
              <a:buSzTx/>
              <a:buFontTx/>
              <a:buNone/>
              <a:tabLst/>
              <a:defRPr/>
            </a:pPr>
            <a:r>
              <a:rPr lang="fr-FR" sz="1200" dirty="0" smtClean="0">
                <a:solidFill>
                  <a:srgbClr val="4BACC6">
                    <a:lumMod val="75000"/>
                  </a:srgbClr>
                </a:solidFill>
                <a:latin typeface="Calibri"/>
              </a:rPr>
              <a:t>Conclusion : les ingénieurs sont des managers</a:t>
            </a:r>
            <a:endParaRPr lang="fr-FR" sz="1200" dirty="0"/>
          </a:p>
        </p:txBody>
      </p:sp>
    </p:spTree>
    <p:extLst>
      <p:ext uri="{BB962C8B-B14F-4D97-AF65-F5344CB8AC3E}">
        <p14:creationId xmlns:p14="http://schemas.microsoft.com/office/powerpoint/2010/main" val="2400555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90000"/>
              </a:lnSpc>
              <a:spcBef>
                <a:spcPct val="30000"/>
              </a:spcBef>
              <a:spcAft>
                <a:spcPct val="0"/>
              </a:spcAft>
              <a:buClrTx/>
              <a:buSzTx/>
              <a:buFontTx/>
              <a:buNone/>
              <a:tabLst/>
              <a:defRPr/>
            </a:pPr>
            <a:r>
              <a:rPr lang="fr-FR" sz="1200" dirty="0" smtClean="0"/>
              <a:t>Toutes ces composantes correspondent à celles des projets discutés et votés</a:t>
            </a:r>
            <a:r>
              <a:rPr lang="fr-FR" sz="1200" baseline="0" dirty="0" smtClean="0"/>
              <a:t> en CA.</a:t>
            </a:r>
            <a:endParaRPr lang="fr-FR" sz="1200" dirty="0"/>
          </a:p>
        </p:txBody>
      </p:sp>
    </p:spTree>
    <p:extLst>
      <p:ext uri="{BB962C8B-B14F-4D97-AF65-F5344CB8AC3E}">
        <p14:creationId xmlns:p14="http://schemas.microsoft.com/office/powerpoint/2010/main" val="2400555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90000"/>
              </a:lnSpc>
              <a:spcBef>
                <a:spcPct val="30000"/>
              </a:spcBef>
              <a:spcAft>
                <a:spcPct val="0"/>
              </a:spcAft>
              <a:buClrTx/>
              <a:buSzTx/>
              <a:buFontTx/>
              <a:buNone/>
              <a:tabLst/>
              <a:defRPr/>
            </a:pPr>
            <a:r>
              <a:rPr lang="fr-FR" sz="1200" dirty="0" smtClean="0">
                <a:solidFill>
                  <a:srgbClr val="4BACC6">
                    <a:lumMod val="75000"/>
                  </a:srgbClr>
                </a:solidFill>
                <a:latin typeface="Calibri"/>
              </a:rPr>
              <a:t>8% ont déjà déposé un brevet</a:t>
            </a:r>
            <a:endParaRPr lang="fr-FR" sz="1200" dirty="0"/>
          </a:p>
        </p:txBody>
      </p:sp>
    </p:spTree>
    <p:extLst>
      <p:ext uri="{BB962C8B-B14F-4D97-AF65-F5344CB8AC3E}">
        <p14:creationId xmlns:p14="http://schemas.microsoft.com/office/powerpoint/2010/main" val="2400555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Michel </a:t>
            </a:r>
            <a:r>
              <a:rPr lang="fr-FR" dirty="0" err="1" smtClean="0"/>
              <a:t>Derdevet</a:t>
            </a:r>
            <a:r>
              <a:rPr lang="fr-FR" dirty="0" smtClean="0"/>
              <a:t> ….</a:t>
            </a:r>
          </a:p>
          <a:p>
            <a:r>
              <a:rPr lang="fr-FR" dirty="0" smtClean="0"/>
              <a:t>L’ingénieur par son coté pragmatique va questionner ce qui est pris pour acquis, ce qui peut être vécu comme une tendance à complexifier, mais qui a</a:t>
            </a:r>
            <a:r>
              <a:rPr lang="fr-FR" baseline="0" dirty="0" smtClean="0"/>
              <a:t> en fait pour but de rendre ou vérifier  l’opérationnalité d’une décision.</a:t>
            </a:r>
            <a:endParaRPr lang="en-US" dirty="0"/>
          </a:p>
        </p:txBody>
      </p:sp>
    </p:spTree>
    <p:extLst>
      <p:ext uri="{BB962C8B-B14F-4D97-AF65-F5344CB8AC3E}">
        <p14:creationId xmlns:p14="http://schemas.microsoft.com/office/powerpoint/2010/main" val="2400555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Michel </a:t>
            </a:r>
            <a:r>
              <a:rPr lang="fr-FR" dirty="0" err="1" smtClean="0"/>
              <a:t>Resseguier</a:t>
            </a:r>
            <a:r>
              <a:rPr lang="fr-FR" dirty="0" smtClean="0"/>
              <a:t> est un spécialiste de ce que l’on appelle le « </a:t>
            </a:r>
            <a:r>
              <a:rPr lang="fr-FR" dirty="0" err="1" smtClean="0"/>
              <a:t>turn</a:t>
            </a:r>
            <a:r>
              <a:rPr lang="fr-FR" dirty="0" smtClean="0"/>
              <a:t> round Management » ou retournement des entreprises, avec lequel j’ai travaillé.</a:t>
            </a:r>
          </a:p>
          <a:p>
            <a:r>
              <a:rPr lang="fr-FR" dirty="0" smtClean="0"/>
              <a:t>Par construction, il manage des entreprises en difficultés.</a:t>
            </a:r>
          </a:p>
          <a:p>
            <a:r>
              <a:rPr lang="fr-FR" dirty="0" smtClean="0"/>
              <a:t>Le réalisme des ingénieurs lui est précieux</a:t>
            </a:r>
            <a:r>
              <a:rPr lang="fr-FR" baseline="0" dirty="0" smtClean="0"/>
              <a:t> en Comex ou en CA, pour identifier des problématiques des entreprises et éventuellement prendre et accepter des décisions difficiles.</a:t>
            </a:r>
            <a:endParaRPr lang="en-US" dirty="0"/>
          </a:p>
        </p:txBody>
      </p:sp>
    </p:spTree>
    <p:extLst>
      <p:ext uri="{BB962C8B-B14F-4D97-AF65-F5344CB8AC3E}">
        <p14:creationId xmlns:p14="http://schemas.microsoft.com/office/powerpoint/2010/main" val="2400555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Vue globale: interfaces</a:t>
            </a:r>
            <a:r>
              <a:rPr lang="fr-FR" baseline="0" dirty="0" smtClean="0"/>
              <a:t> métiers nombreuses et vision souvent globale de l’entreprise</a:t>
            </a:r>
            <a:endParaRPr lang="en-US" dirty="0"/>
          </a:p>
        </p:txBody>
      </p:sp>
    </p:spTree>
    <p:extLst>
      <p:ext uri="{BB962C8B-B14F-4D97-AF65-F5344CB8AC3E}">
        <p14:creationId xmlns:p14="http://schemas.microsoft.com/office/powerpoint/2010/main" val="2400555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00555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00555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00555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000" dirty="0" smtClean="0">
                <a:latin typeface="Arial" panose="020B0604020202020204" pitchFamily="34" charset="0"/>
                <a:cs typeface="Arial" panose="020B0604020202020204" pitchFamily="34" charset="0"/>
              </a:rPr>
              <a:t>Dans la</a:t>
            </a:r>
            <a:r>
              <a:rPr lang="fr-FR" sz="1000" baseline="0" dirty="0" smtClean="0">
                <a:latin typeface="Arial" panose="020B0604020202020204" pitchFamily="34" charset="0"/>
                <a:cs typeface="Arial" panose="020B0604020202020204" pitchFamily="34" charset="0"/>
              </a:rPr>
              <a:t> réflexion que FI a menée pour identifier les compétences, aptitudes et savoir-faire que les femmes ingénieures, pourraient être mettre en avant dans leur candidature à un poste d’administratrice, nous avons pris en compte 3 volets, qui ciblent:</a:t>
            </a:r>
          </a:p>
          <a:p>
            <a:r>
              <a:rPr lang="fr-FR" sz="1000" baseline="0" dirty="0" smtClean="0">
                <a:latin typeface="Arial" panose="020B0604020202020204" pitchFamily="34" charset="0"/>
                <a:cs typeface="Arial" panose="020B0604020202020204" pitchFamily="34" charset="0"/>
              </a:rPr>
              <a:t>Les compétences dont l’entreprise a besoin</a:t>
            </a:r>
          </a:p>
          <a:p>
            <a:r>
              <a:rPr lang="fr-FR" sz="1000" baseline="0" dirty="0" smtClean="0">
                <a:latin typeface="Arial" panose="020B0604020202020204" pitchFamily="34" charset="0"/>
                <a:cs typeface="Arial" panose="020B0604020202020204" pitchFamily="34" charset="0"/>
              </a:rPr>
              <a:t>Les aptitudes et savoir-être, qui permettent une bonne intégration au sein du CA</a:t>
            </a:r>
          </a:p>
          <a:p>
            <a:r>
              <a:rPr lang="fr-FR" sz="1000" baseline="0" dirty="0" smtClean="0">
                <a:latin typeface="Arial" panose="020B0604020202020204" pitchFamily="34" charset="0"/>
                <a:cs typeface="Arial" panose="020B0604020202020204" pitchFamily="34" charset="0"/>
              </a:rPr>
              <a:t>Les enjeux de l’actionnariat qui doivent être bien compris par l’administratrice.</a:t>
            </a:r>
          </a:p>
          <a:p>
            <a:r>
              <a:rPr lang="fr-FR" sz="1000" baseline="0" dirty="0" smtClean="0">
                <a:latin typeface="Arial" panose="020B0604020202020204" pitchFamily="34" charset="0"/>
                <a:cs typeface="Arial" panose="020B0604020202020204" pitchFamily="34" charset="0"/>
              </a:rPr>
              <a:t>C’est cette grille de lecture en 3 niveaux, proposé par Antoine-Henry de </a:t>
            </a:r>
            <a:r>
              <a:rPr lang="fr-FR" sz="1000" baseline="0" dirty="0" err="1" smtClean="0">
                <a:latin typeface="Arial" panose="020B0604020202020204" pitchFamily="34" charset="0"/>
                <a:cs typeface="Arial" panose="020B0604020202020204" pitchFamily="34" charset="0"/>
              </a:rPr>
              <a:t>Frahan</a:t>
            </a:r>
            <a:r>
              <a:rPr lang="fr-FR" sz="1000" baseline="0" dirty="0" smtClean="0">
                <a:latin typeface="Arial" panose="020B0604020202020204" pitchFamily="34" charset="0"/>
                <a:cs typeface="Arial" panose="020B0604020202020204" pitchFamily="34" charset="0"/>
              </a:rPr>
              <a:t>, que j’ai choisi pour balayer les apports des ingénieurs et scientifiques dans les CA.</a:t>
            </a:r>
          </a:p>
        </p:txBody>
      </p:sp>
    </p:spTree>
    <p:extLst>
      <p:ext uri="{BB962C8B-B14F-4D97-AF65-F5344CB8AC3E}">
        <p14:creationId xmlns:p14="http://schemas.microsoft.com/office/powerpoint/2010/main" val="24005551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90000"/>
              </a:lnSpc>
              <a:spcBef>
                <a:spcPct val="30000"/>
              </a:spcBef>
              <a:spcAft>
                <a:spcPct val="0"/>
              </a:spcAft>
              <a:buClrTx/>
              <a:buSzTx/>
              <a:buFontTx/>
              <a:buNone/>
              <a:tabLst/>
              <a:defRPr/>
            </a:pPr>
            <a:r>
              <a:rPr lang="fr-FR" sz="1000" dirty="0" smtClean="0">
                <a:latin typeface="Arial" panose="020B0604020202020204" pitchFamily="34" charset="0"/>
                <a:cs typeface="Arial" panose="020B0604020202020204" pitchFamily="34" charset="0"/>
              </a:rPr>
              <a:t>Compétences métier : les fonctions</a:t>
            </a:r>
            <a:r>
              <a:rPr lang="fr-FR" sz="1000" baseline="0" dirty="0" smtClean="0">
                <a:latin typeface="Arial" panose="020B0604020202020204" pitchFamily="34" charset="0"/>
                <a:cs typeface="Arial" panose="020B0604020202020204" pitchFamily="34" charset="0"/>
              </a:rPr>
              <a:t> ou métiers exercés par les ingénieurs sont très divers. Ils en ont souvent exercés plusieurs, indépendamment de leur formation de départ</a:t>
            </a:r>
            <a:endParaRPr lang="fr-FR" sz="1000" dirty="0" smtClean="0">
              <a:latin typeface="Arial" panose="020B0604020202020204" pitchFamily="34" charset="0"/>
              <a:cs typeface="Arial" panose="020B0604020202020204" pitchFamily="34" charset="0"/>
            </a:endParaRPr>
          </a:p>
          <a:p>
            <a:r>
              <a:rPr lang="fr-FR" sz="1000" dirty="0" smtClean="0">
                <a:latin typeface="Arial" panose="020B0604020202020204" pitchFamily="34" charset="0"/>
                <a:cs typeface="Arial" panose="020B0604020202020204" pitchFamily="34" charset="0"/>
              </a:rPr>
              <a:t>Compétences </a:t>
            </a:r>
            <a:r>
              <a:rPr lang="fr-FR" sz="1000" dirty="0">
                <a:latin typeface="Arial" panose="020B0604020202020204" pitchFamily="34" charset="0"/>
                <a:cs typeface="Arial" panose="020B0604020202020204" pitchFamily="34" charset="0"/>
              </a:rPr>
              <a:t>sectorielles : </a:t>
            </a:r>
            <a:r>
              <a:rPr lang="fr-FR" sz="1000" dirty="0" smtClean="0">
                <a:latin typeface="Arial" panose="020B0604020202020204" pitchFamily="34" charset="0"/>
                <a:cs typeface="Arial" panose="020B0604020202020204" pitchFamily="34" charset="0"/>
              </a:rPr>
              <a:t>l’exercice de plusieurs </a:t>
            </a:r>
            <a:r>
              <a:rPr lang="fr-FR" sz="1000" dirty="0">
                <a:latin typeface="Arial" panose="020B0604020202020204" pitchFamily="34" charset="0"/>
                <a:cs typeface="Arial" panose="020B0604020202020204" pitchFamily="34" charset="0"/>
              </a:rPr>
              <a:t>métiers au sein de leur secteur</a:t>
            </a:r>
            <a:r>
              <a:rPr lang="fr-FR" sz="1000" dirty="0" smtClean="0">
                <a:latin typeface="Arial" panose="020B0604020202020204" pitchFamily="34" charset="0"/>
                <a:cs typeface="Arial" panose="020B0604020202020204" pitchFamily="34" charset="0"/>
              </a:rPr>
              <a:t>, </a:t>
            </a:r>
            <a:r>
              <a:rPr lang="fr-FR" sz="1000" dirty="0">
                <a:latin typeface="Arial" panose="020B0604020202020204" pitchFamily="34" charset="0"/>
                <a:cs typeface="Arial" panose="020B0604020202020204" pitchFamily="34" charset="0"/>
              </a:rPr>
              <a:t>leur donne une compréhension et une connaissance d’autant plus large et « fine </a:t>
            </a:r>
            <a:r>
              <a:rPr lang="fr-FR" sz="1000" dirty="0" smtClean="0">
                <a:latin typeface="Arial" panose="020B0604020202020204" pitchFamily="34" charset="0"/>
                <a:cs typeface="Arial" panose="020B0604020202020204" pitchFamily="34" charset="0"/>
              </a:rPr>
              <a:t>». Ils sont souvent changé de secteurs</a:t>
            </a:r>
            <a:r>
              <a:rPr lang="fr-FR" sz="1000" baseline="0" dirty="0" smtClean="0">
                <a:latin typeface="Arial" panose="020B0604020202020204" pitchFamily="34" charset="0"/>
                <a:cs typeface="Arial" panose="020B0604020202020204" pitchFamily="34" charset="0"/>
              </a:rPr>
              <a:t> également.</a:t>
            </a:r>
            <a:endParaRPr lang="fr-FR" sz="1000" dirty="0">
              <a:latin typeface="Arial" panose="020B0604020202020204" pitchFamily="34" charset="0"/>
              <a:cs typeface="Arial" panose="020B0604020202020204" pitchFamily="34" charset="0"/>
            </a:endParaRPr>
          </a:p>
          <a:p>
            <a:r>
              <a:rPr lang="fr-FR" sz="1000" dirty="0" smtClean="0">
                <a:latin typeface="Arial" panose="020B0604020202020204" pitchFamily="34" charset="0"/>
                <a:cs typeface="Arial" panose="020B0604020202020204" pitchFamily="34" charset="0"/>
              </a:rPr>
              <a:t>Compétences </a:t>
            </a:r>
            <a:r>
              <a:rPr lang="fr-FR" sz="1000" dirty="0" err="1">
                <a:latin typeface="Arial" panose="020B0604020202020204" pitchFamily="34" charset="0"/>
                <a:cs typeface="Arial" panose="020B0604020202020204" pitchFamily="34" charset="0"/>
              </a:rPr>
              <a:t>transfonctionnelles</a:t>
            </a:r>
            <a:r>
              <a:rPr lang="fr-FR" sz="1000" dirty="0">
                <a:latin typeface="Arial" panose="020B0604020202020204" pitchFamily="34" charset="0"/>
                <a:cs typeface="Arial" panose="020B0604020202020204" pitchFamily="34" charset="0"/>
              </a:rPr>
              <a:t> : analyse des options stratégiques telles que </a:t>
            </a:r>
            <a:r>
              <a:rPr lang="en-US" sz="1000" dirty="0" err="1">
                <a:latin typeface="Arial" panose="020B0604020202020204" pitchFamily="34" charset="0"/>
                <a:cs typeface="Arial" panose="020B0604020202020204" pitchFamily="34" charset="0"/>
              </a:rPr>
              <a:t>croissance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internationalisation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globalisation</a:t>
            </a:r>
            <a:r>
              <a:rPr lang="en-US" sz="1000" dirty="0">
                <a:latin typeface="Arial" panose="020B0604020202020204" pitchFamily="34" charset="0"/>
                <a:cs typeface="Arial" panose="020B0604020202020204" pitchFamily="34" charset="0"/>
              </a:rPr>
              <a:t>, restructuration, </a:t>
            </a:r>
            <a:r>
              <a:rPr lang="en-US" sz="1000" dirty="0" err="1" smtClean="0">
                <a:latin typeface="Arial" panose="020B0604020202020204" pitchFamily="34" charset="0"/>
                <a:cs typeface="Arial" panose="020B0604020202020204" pitchFamily="34" charset="0"/>
              </a:rPr>
              <a:t>privatisation</a:t>
            </a:r>
            <a:r>
              <a:rPr lang="en-US" sz="1000" dirty="0" smtClean="0">
                <a:latin typeface="Arial" panose="020B0604020202020204" pitchFamily="34" charset="0"/>
                <a:cs typeface="Arial" panose="020B0604020202020204" pitchFamily="34" charset="0"/>
              </a:rPr>
              <a:t>.</a:t>
            </a:r>
            <a:r>
              <a:rPr lang="en-US" sz="1000" baseline="0" dirty="0" smtClean="0">
                <a:latin typeface="Arial" panose="020B0604020202020204" pitchFamily="34" charset="0"/>
                <a:cs typeface="Arial" panose="020B0604020202020204" pitchFamily="34" charset="0"/>
              </a:rPr>
              <a:t> </a:t>
            </a:r>
            <a:r>
              <a:rPr lang="en-US" sz="1000" baseline="0" dirty="0" err="1" smtClean="0">
                <a:latin typeface="Arial" panose="020B0604020202020204" pitchFamily="34" charset="0"/>
                <a:cs typeface="Arial" panose="020B0604020202020204" pitchFamily="34" charset="0"/>
              </a:rPr>
              <a:t>Elles</a:t>
            </a:r>
            <a:r>
              <a:rPr lang="en-US" sz="1000" baseline="0" dirty="0" smtClean="0">
                <a:latin typeface="Arial" panose="020B0604020202020204" pitchFamily="34" charset="0"/>
                <a:cs typeface="Arial" panose="020B0604020202020204" pitchFamily="34" charset="0"/>
              </a:rPr>
              <a:t> </a:t>
            </a:r>
            <a:r>
              <a:rPr lang="en-US" sz="1000" baseline="0" dirty="0" err="1" smtClean="0">
                <a:latin typeface="Arial" panose="020B0604020202020204" pitchFamily="34" charset="0"/>
                <a:cs typeface="Arial" panose="020B0604020202020204" pitchFamily="34" charset="0"/>
              </a:rPr>
              <a:t>sont</a:t>
            </a:r>
            <a:r>
              <a:rPr lang="en-US" sz="1000" baseline="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souvent</a:t>
            </a:r>
            <a:r>
              <a:rPr lang="en-US" sz="1000" dirty="0" smtClean="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évaluées</a:t>
            </a:r>
            <a:r>
              <a:rPr lang="en-US" sz="1000" dirty="0">
                <a:latin typeface="Arial" panose="020B0604020202020204" pitchFamily="34" charset="0"/>
                <a:cs typeface="Arial" panose="020B0604020202020204" pitchFamily="34" charset="0"/>
              </a:rPr>
              <a:t> par le </a:t>
            </a:r>
            <a:r>
              <a:rPr lang="en-US" sz="1000" dirty="0" err="1">
                <a:latin typeface="Arial" panose="020B0604020202020204" pitchFamily="34" charset="0"/>
                <a:cs typeface="Arial" panose="020B0604020202020204" pitchFamily="34" charset="0"/>
              </a:rPr>
              <a:t>CoDir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dont</a:t>
            </a:r>
            <a:r>
              <a:rPr lang="en-US" sz="1000" dirty="0">
                <a:latin typeface="Arial" panose="020B0604020202020204" pitchFamily="34" charset="0"/>
                <a:cs typeface="Arial" panose="020B0604020202020204" pitchFamily="34" charset="0"/>
              </a:rPr>
              <a:t> les </a:t>
            </a:r>
            <a:r>
              <a:rPr lang="en-US" sz="1000" dirty="0" err="1">
                <a:latin typeface="Arial" panose="020B0604020202020204" pitchFamily="34" charset="0"/>
                <a:cs typeface="Arial" panose="020B0604020202020204" pitchFamily="34" charset="0"/>
              </a:rPr>
              <a:t>ingénieurs</a:t>
            </a:r>
            <a:r>
              <a:rPr lang="en-US" sz="1000" dirty="0">
                <a:latin typeface="Arial" panose="020B0604020202020204" pitchFamily="34" charset="0"/>
                <a:cs typeface="Arial" panose="020B0604020202020204" pitchFamily="34" charset="0"/>
              </a:rPr>
              <a:t> font </a:t>
            </a:r>
            <a:r>
              <a:rPr lang="en-US" sz="1000" dirty="0" err="1" smtClean="0">
                <a:latin typeface="Arial" panose="020B0604020202020204" pitchFamily="34" charset="0"/>
                <a:cs typeface="Arial" panose="020B0604020202020204" pitchFamily="34" charset="0"/>
              </a:rPr>
              <a:t>partie</a:t>
            </a:r>
            <a:r>
              <a:rPr lang="en-US" sz="1000" dirty="0" smtClean="0">
                <a:latin typeface="Arial" panose="020B0604020202020204" pitchFamily="34" charset="0"/>
                <a:cs typeface="Arial" panose="020B0604020202020204" pitchFamily="34" charset="0"/>
              </a:rPr>
              <a:t>. De part </a:t>
            </a:r>
            <a:r>
              <a:rPr lang="en-US" sz="1000" dirty="0" err="1" smtClean="0">
                <a:latin typeface="Arial" panose="020B0604020202020204" pitchFamily="34" charset="0"/>
                <a:cs typeface="Arial" panose="020B0604020202020204" pitchFamily="34" charset="0"/>
              </a:rPr>
              <a:t>leur</a:t>
            </a:r>
            <a:r>
              <a:rPr lang="en-US" sz="1000" dirty="0" smtClean="0">
                <a:latin typeface="Arial" panose="020B0604020202020204" pitchFamily="34" charset="0"/>
                <a:cs typeface="Arial" panose="020B0604020202020204" pitchFamily="34" charset="0"/>
              </a:rPr>
              <a:t> métier, </a:t>
            </a:r>
            <a:r>
              <a:rPr lang="en-US" sz="1000" dirty="0" err="1" smtClean="0">
                <a:latin typeface="Arial" panose="020B0604020202020204" pitchFamily="34" charset="0"/>
                <a:cs typeface="Arial" panose="020B0604020202020204" pitchFamily="34" charset="0"/>
              </a:rPr>
              <a:t>ils</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sont</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impliqués</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opérationnellement</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dans</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ces</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opérations</a:t>
            </a:r>
            <a:r>
              <a:rPr lang="en-US" sz="1000" dirty="0" smtClean="0">
                <a:latin typeface="Arial" panose="020B0604020202020204" pitchFamily="34" charset="0"/>
                <a:cs typeface="Arial" panose="020B0604020202020204" pitchFamily="34" charset="0"/>
              </a:rPr>
              <a:t>.</a:t>
            </a:r>
            <a:endParaRPr lang="fr-FR"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0555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000" b="0" dirty="0" smtClean="0">
                <a:solidFill>
                  <a:schemeClr val="accent5">
                    <a:lumMod val="75000"/>
                  </a:schemeClr>
                </a:solidFill>
                <a:latin typeface="Arial" panose="020B0604020202020204" pitchFamily="34" charset="0"/>
                <a:cs typeface="Arial" panose="020B0604020202020204" pitchFamily="34" charset="0"/>
              </a:rPr>
              <a:t>Tous les ingénieurs et scientifiques st formés par des enseignants chercheurs,</a:t>
            </a:r>
            <a:r>
              <a:rPr lang="fr-FR" sz="1000" b="0" baseline="0" dirty="0" smtClean="0">
                <a:solidFill>
                  <a:schemeClr val="accent5">
                    <a:lumMod val="75000"/>
                  </a:schemeClr>
                </a:solidFill>
                <a:latin typeface="Arial" panose="020B0604020202020204" pitchFamily="34" charset="0"/>
                <a:cs typeface="Arial" panose="020B0604020202020204" pitchFamily="34" charset="0"/>
              </a:rPr>
              <a:t> et gardent des méthodes de chercheurs:</a:t>
            </a:r>
            <a:endParaRPr lang="fr-FR" sz="1000" b="0" dirty="0" smtClean="0">
              <a:solidFill>
                <a:schemeClr val="accent5">
                  <a:lumMod val="75000"/>
                </a:schemeClr>
              </a:solidFill>
              <a:latin typeface="Arial" panose="020B0604020202020204" pitchFamily="34" charset="0"/>
              <a:cs typeface="Arial" panose="020B0604020202020204" pitchFamily="34" charset="0"/>
            </a:endParaRPr>
          </a:p>
          <a:p>
            <a:pPr marL="514350" marR="0" indent="-514350" algn="l" defTabSz="914400" rtl="0" eaLnBrk="1" fontAlgn="auto" latinLnBrk="0" hangingPunct="1">
              <a:lnSpc>
                <a:spcPct val="90000"/>
              </a:lnSpc>
              <a:spcBef>
                <a:spcPts val="0"/>
              </a:spcBef>
              <a:spcAft>
                <a:spcPts val="0"/>
              </a:spcAft>
              <a:buClr>
                <a:schemeClr val="accent6">
                  <a:lumMod val="75000"/>
                </a:schemeClr>
              </a:buClr>
              <a:buSzTx/>
              <a:buFont typeface="Arial" panose="020B0604020202020204" pitchFamily="34" charset="0"/>
              <a:buChar char="•"/>
              <a:tabLst/>
              <a:defRPr/>
            </a:pPr>
            <a:r>
              <a:rPr lang="fr-FR" sz="1000" dirty="0" smtClean="0">
                <a:solidFill>
                  <a:schemeClr val="accent5">
                    <a:lumMod val="75000"/>
                  </a:schemeClr>
                </a:solidFill>
                <a:latin typeface="Calibri"/>
              </a:rPr>
              <a:t>Analyse du passé / « bibliographique » … pour en tirer des enseignements</a:t>
            </a:r>
          </a:p>
          <a:p>
            <a:pPr marL="514350" marR="0" indent="-514350" algn="l" defTabSz="914400" rtl="0" eaLnBrk="1" fontAlgn="auto" latinLnBrk="0" hangingPunct="1">
              <a:lnSpc>
                <a:spcPct val="90000"/>
              </a:lnSpc>
              <a:spcBef>
                <a:spcPts val="0"/>
              </a:spcBef>
              <a:spcAft>
                <a:spcPts val="0"/>
              </a:spcAft>
              <a:buClr>
                <a:schemeClr val="accent6">
                  <a:lumMod val="75000"/>
                </a:schemeClr>
              </a:buClr>
              <a:buSzTx/>
              <a:buFont typeface="Arial" panose="020B0604020202020204" pitchFamily="34" charset="0"/>
              <a:buChar char="•"/>
              <a:tabLst/>
              <a:defRPr/>
            </a:pPr>
            <a:r>
              <a:rPr lang="fr-FR" sz="1000" dirty="0" smtClean="0">
                <a:solidFill>
                  <a:schemeClr val="accent5">
                    <a:lumMod val="75000"/>
                  </a:schemeClr>
                </a:solidFill>
                <a:latin typeface="Calibri"/>
              </a:rPr>
              <a:t>Réalisme / réalité scientifique</a:t>
            </a:r>
            <a:r>
              <a:rPr lang="fr-FR" sz="1000" baseline="0" dirty="0" smtClean="0">
                <a:solidFill>
                  <a:schemeClr val="accent5">
                    <a:lumMod val="75000"/>
                  </a:schemeClr>
                </a:solidFill>
                <a:latin typeface="Calibri"/>
              </a:rPr>
              <a:t> (Les scientifiques acceptent mieux la réalité, recherche du factuel qui n’empêche pas l’intuition)</a:t>
            </a:r>
          </a:p>
          <a:p>
            <a:pPr marL="514350" marR="0" indent="-514350" algn="l" defTabSz="914400" rtl="0" eaLnBrk="1" fontAlgn="auto" latinLnBrk="0" hangingPunct="1">
              <a:lnSpc>
                <a:spcPct val="90000"/>
              </a:lnSpc>
              <a:spcBef>
                <a:spcPts val="0"/>
              </a:spcBef>
              <a:spcAft>
                <a:spcPts val="0"/>
              </a:spcAft>
              <a:buClr>
                <a:schemeClr val="accent6">
                  <a:lumMod val="75000"/>
                </a:schemeClr>
              </a:buClr>
              <a:buSzTx/>
              <a:buFont typeface="Arial" panose="020B0604020202020204" pitchFamily="34" charset="0"/>
              <a:buChar char="•"/>
              <a:tabLst/>
              <a:defRPr/>
            </a:pPr>
            <a:r>
              <a:rPr lang="fr-FR" sz="1000" dirty="0" smtClean="0">
                <a:solidFill>
                  <a:schemeClr val="accent5">
                    <a:lumMod val="75000"/>
                  </a:schemeClr>
                </a:solidFill>
                <a:latin typeface="Calibri"/>
              </a:rPr>
              <a:t>Approche analytique et capacité à creuser en profondeur une problématique / « recherche de cohérence», jusqu’à construire son intime conviction – Elaboration d’un plan stratégique basé</a:t>
            </a:r>
            <a:r>
              <a:rPr lang="fr-FR" sz="1000" baseline="0" dirty="0" smtClean="0">
                <a:solidFill>
                  <a:schemeClr val="accent5">
                    <a:lumMod val="75000"/>
                  </a:schemeClr>
                </a:solidFill>
                <a:latin typeface="Calibri"/>
              </a:rPr>
              <a:t> sur des données validées</a:t>
            </a:r>
            <a:endParaRPr lang="fr-FR" sz="1000" dirty="0" smtClean="0">
              <a:solidFill>
                <a:schemeClr val="accent5">
                  <a:lumMod val="75000"/>
                </a:schemeClr>
              </a:solidFill>
              <a:latin typeface="Calibri"/>
            </a:endParaRPr>
          </a:p>
          <a:p>
            <a:pPr marL="514350" marR="0" indent="-514350" algn="l" defTabSz="914400" rtl="0" eaLnBrk="1" fontAlgn="auto" latinLnBrk="0" hangingPunct="1">
              <a:lnSpc>
                <a:spcPct val="90000"/>
              </a:lnSpc>
              <a:spcBef>
                <a:spcPts val="0"/>
              </a:spcBef>
              <a:spcAft>
                <a:spcPts val="0"/>
              </a:spcAft>
              <a:buClr>
                <a:schemeClr val="accent6">
                  <a:lumMod val="75000"/>
                </a:schemeClr>
              </a:buClr>
              <a:buSzTx/>
              <a:buFont typeface="Arial" panose="020B0604020202020204" pitchFamily="34" charset="0"/>
              <a:buChar char="•"/>
              <a:tabLst/>
              <a:defRPr/>
            </a:pPr>
            <a:r>
              <a:rPr lang="fr-FR" sz="1000" dirty="0" smtClean="0">
                <a:solidFill>
                  <a:schemeClr val="accent5">
                    <a:lumMod val="75000"/>
                  </a:schemeClr>
                </a:solidFill>
                <a:latin typeface="Calibri"/>
              </a:rPr>
              <a:t>Travail collaboratif</a:t>
            </a:r>
            <a:r>
              <a:rPr lang="fr-FR" sz="1000" baseline="0" dirty="0" smtClean="0">
                <a:solidFill>
                  <a:schemeClr val="accent5">
                    <a:lumMod val="75000"/>
                  </a:schemeClr>
                </a:solidFill>
                <a:latin typeface="Calibri"/>
              </a:rPr>
              <a:t> / </a:t>
            </a:r>
            <a:r>
              <a:rPr lang="fr-FR" sz="1000" dirty="0" smtClean="0">
                <a:solidFill>
                  <a:schemeClr val="accent5">
                    <a:lumMod val="75000"/>
                  </a:schemeClr>
                </a:solidFill>
                <a:latin typeface="Arial" panose="020B0604020202020204" pitchFamily="34" charset="0"/>
                <a:cs typeface="Arial" panose="020B0604020202020204" pitchFamily="34" charset="0"/>
              </a:rPr>
              <a:t>Tous les ingénieurs ont appris à </a:t>
            </a:r>
            <a:r>
              <a:rPr lang="fr-FR" sz="1000" b="0" dirty="0" smtClean="0">
                <a:solidFill>
                  <a:schemeClr val="accent5">
                    <a:lumMod val="75000"/>
                  </a:schemeClr>
                </a:solidFill>
                <a:latin typeface="Arial" panose="020B0604020202020204" pitchFamily="34" charset="0"/>
                <a:cs typeface="Arial" panose="020B0604020202020204" pitchFamily="34" charset="0"/>
              </a:rPr>
              <a:t>travailler en équipe. Ils ont des  c</a:t>
            </a:r>
            <a:r>
              <a:rPr lang="fr-FR" sz="1000" dirty="0" smtClean="0">
                <a:latin typeface="Arial" panose="020B0604020202020204" pitchFamily="34" charset="0"/>
                <a:cs typeface="Arial" panose="020B0604020202020204" pitchFamily="34" charset="0"/>
              </a:rPr>
              <a:t>ompétences de communication : capacité d’écouter, de poser les bonnes questions, et de s’exprimer de manière claire, concise et convaincante, et de respecter les principes de fonctionnement d’un groupe. </a:t>
            </a:r>
            <a:r>
              <a:rPr lang="fr-FR" sz="1000" b="1" dirty="0" smtClean="0">
                <a:latin typeface="Arial" panose="020B0604020202020204" pitchFamily="34" charset="0"/>
                <a:cs typeface="Arial" panose="020B0604020202020204" pitchFamily="34" charset="0"/>
              </a:rPr>
              <a:t>Interface de beaucoup de métiers. Capacité à appréhender les enjeux</a:t>
            </a:r>
            <a:r>
              <a:rPr lang="fr-FR" sz="1000" b="1" baseline="0" dirty="0" smtClean="0">
                <a:latin typeface="Arial" panose="020B0604020202020204" pitchFamily="34" charset="0"/>
                <a:cs typeface="Arial" panose="020B0604020202020204" pitchFamily="34" charset="0"/>
              </a:rPr>
              <a:t> RH.</a:t>
            </a:r>
            <a:endParaRPr lang="fr-FR" sz="1000" b="1" dirty="0" smtClean="0">
              <a:latin typeface="Arial" panose="020B0604020202020204" pitchFamily="34" charset="0"/>
              <a:cs typeface="Arial" panose="020B0604020202020204" pitchFamily="34" charset="0"/>
            </a:endParaRPr>
          </a:p>
          <a:p>
            <a:pPr marL="514350" marR="0" indent="-514350" algn="l" defTabSz="914400" rtl="0" eaLnBrk="1" fontAlgn="auto" latinLnBrk="0" hangingPunct="1">
              <a:lnSpc>
                <a:spcPct val="90000"/>
              </a:lnSpc>
              <a:spcBef>
                <a:spcPts val="0"/>
              </a:spcBef>
              <a:spcAft>
                <a:spcPts val="0"/>
              </a:spcAft>
              <a:buClr>
                <a:schemeClr val="accent6">
                  <a:lumMod val="75000"/>
                </a:schemeClr>
              </a:buClr>
              <a:buSzTx/>
              <a:buFont typeface="Arial" panose="020B0604020202020204" pitchFamily="34" charset="0"/>
              <a:buChar char="•"/>
              <a:tabLst/>
              <a:defRPr/>
            </a:pPr>
            <a:r>
              <a:rPr lang="fr-FR" sz="1000" dirty="0" smtClean="0">
                <a:solidFill>
                  <a:schemeClr val="accent5">
                    <a:lumMod val="75000"/>
                  </a:schemeClr>
                </a:solidFill>
                <a:latin typeface="Calibri"/>
              </a:rPr>
              <a:t>Méthodes expérimentales et Essai-erreur (pratique de l’essai pilote)</a:t>
            </a:r>
          </a:p>
          <a:p>
            <a:pPr marL="514350" marR="0" indent="-514350" algn="l" defTabSz="914400" rtl="0" eaLnBrk="1" fontAlgn="auto" latinLnBrk="0" hangingPunct="1">
              <a:lnSpc>
                <a:spcPct val="90000"/>
              </a:lnSpc>
              <a:spcBef>
                <a:spcPts val="0"/>
              </a:spcBef>
              <a:spcAft>
                <a:spcPts val="0"/>
              </a:spcAft>
              <a:buClr>
                <a:schemeClr val="accent6">
                  <a:lumMod val="75000"/>
                </a:schemeClr>
              </a:buClr>
              <a:buSzTx/>
              <a:buFont typeface="Arial" panose="020B0604020202020204" pitchFamily="34" charset="0"/>
              <a:buChar char="•"/>
              <a:tabLst/>
              <a:defRPr/>
            </a:pPr>
            <a:r>
              <a:rPr lang="fr-FR" sz="1000" dirty="0" smtClean="0">
                <a:solidFill>
                  <a:schemeClr val="accent5">
                    <a:lumMod val="75000"/>
                  </a:schemeClr>
                </a:solidFill>
                <a:latin typeface="Calibri"/>
              </a:rPr>
              <a:t>Mise </a:t>
            </a:r>
            <a:r>
              <a:rPr lang="fr-FR" sz="1000" dirty="0" smtClean="0">
                <a:solidFill>
                  <a:schemeClr val="accent5">
                    <a:lumMod val="75000"/>
                  </a:schemeClr>
                </a:solidFill>
                <a:latin typeface="Calibri"/>
              </a:rPr>
              <a:t>en œuvre &amp; pragmatisme / « application numérique » / « il faut que ça marche »</a:t>
            </a:r>
          </a:p>
          <a:p>
            <a:pPr marL="514350" marR="0" indent="-514350" algn="l" defTabSz="914400" rtl="0" eaLnBrk="1" fontAlgn="auto" latinLnBrk="0" hangingPunct="1">
              <a:lnSpc>
                <a:spcPct val="90000"/>
              </a:lnSpc>
              <a:spcBef>
                <a:spcPts val="0"/>
              </a:spcBef>
              <a:spcAft>
                <a:spcPts val="0"/>
              </a:spcAft>
              <a:buClr>
                <a:schemeClr val="accent6">
                  <a:lumMod val="75000"/>
                </a:schemeClr>
              </a:buClr>
              <a:buSzTx/>
              <a:buFont typeface="Arial" panose="020B0604020202020204" pitchFamily="34" charset="0"/>
              <a:buChar char="•"/>
              <a:tabLst/>
              <a:defRPr/>
            </a:pPr>
            <a:r>
              <a:rPr lang="fr-FR" sz="1000" dirty="0" smtClean="0">
                <a:solidFill>
                  <a:schemeClr val="accent5">
                    <a:lumMod val="75000"/>
                  </a:schemeClr>
                </a:solidFill>
                <a:latin typeface="Calibri"/>
              </a:rPr>
              <a:t>Analyse </a:t>
            </a:r>
            <a:r>
              <a:rPr lang="fr-FR" sz="1000" dirty="0" smtClean="0">
                <a:solidFill>
                  <a:schemeClr val="accent5">
                    <a:lumMod val="75000"/>
                  </a:schemeClr>
                </a:solidFill>
                <a:latin typeface="Calibri"/>
              </a:rPr>
              <a:t>de risques / « consignes de sécurité »</a:t>
            </a:r>
            <a:r>
              <a:rPr lang="fr-FR" sz="1000" b="0" dirty="0" smtClean="0">
                <a:solidFill>
                  <a:schemeClr val="accent5">
                    <a:lumMod val="75000"/>
                  </a:schemeClr>
                </a:solidFill>
                <a:latin typeface="Arial" panose="020B0604020202020204" pitchFamily="34" charset="0"/>
                <a:cs typeface="Arial" panose="020B0604020202020204" pitchFamily="34" charset="0"/>
              </a:rPr>
              <a:t>     sauf pas toujours la capacité à appréhender un risque que l’on ne comprend pas.       </a:t>
            </a:r>
          </a:p>
        </p:txBody>
      </p:sp>
    </p:spTree>
    <p:extLst>
      <p:ext uri="{BB962C8B-B14F-4D97-AF65-F5344CB8AC3E}">
        <p14:creationId xmlns:p14="http://schemas.microsoft.com/office/powerpoint/2010/main" val="24005551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000" dirty="0" smtClean="0">
                <a:latin typeface="Arial" panose="020B0604020202020204" pitchFamily="34" charset="0"/>
                <a:cs typeface="Arial" panose="020B0604020202020204" pitchFamily="34" charset="0"/>
              </a:rPr>
              <a:t>Elaboration de la stratégie: Capacité à anticiper les évolutions futures (vue d'hélicoptère), à définir la vision, les objectifs, les plans et les étapes d'action stratégiques afin d'atteindre les objectifs et de mettre en œuvre les plans stratégiques de l'organisation.</a:t>
            </a:r>
          </a:p>
          <a:p>
            <a:r>
              <a:rPr lang="fr-FR" sz="1000" dirty="0" smtClean="0">
                <a:latin typeface="Arial" panose="020B0604020202020204" pitchFamily="34" charset="0"/>
                <a:cs typeface="Arial" panose="020B0604020202020204" pitchFamily="34" charset="0"/>
              </a:rPr>
              <a:t>Création de valeur: </a:t>
            </a:r>
            <a:r>
              <a:rPr lang="fr-FR" sz="1000" dirty="0" smtClean="0">
                <a:latin typeface="Arial" panose="020B0604020202020204" pitchFamily="34" charset="0"/>
                <a:cs typeface="Arial" panose="020B0604020202020204" pitchFamily="34" charset="0"/>
              </a:rPr>
              <a:t>Capacité d'évaluer toutes les ressources nécessaires et leurs coûts afin d'atteindre un objectif. L'évaluation et la prévision de l'impact financier des nouvelles décisions. Gestion des changements de situation et la minimisation des coûts excédentaires</a:t>
            </a:r>
            <a:r>
              <a:rPr lang="fr-FR" sz="1000" dirty="0" smtClean="0">
                <a:latin typeface="Arial" panose="020B0604020202020204" pitchFamily="34" charset="0"/>
                <a:cs typeface="Arial" panose="020B0604020202020204" pitchFamily="34" charset="0"/>
              </a:rPr>
              <a:t>.</a:t>
            </a:r>
          </a:p>
          <a:p>
            <a:pPr marL="0" marR="0" lvl="1" indent="0" algn="l" defTabSz="914400" rtl="0" eaLnBrk="1" fontAlgn="base" latinLnBrk="0" hangingPunct="1">
              <a:lnSpc>
                <a:spcPct val="90000"/>
              </a:lnSpc>
              <a:spcBef>
                <a:spcPct val="30000"/>
              </a:spcBef>
              <a:spcAft>
                <a:spcPct val="0"/>
              </a:spcAft>
              <a:buClrTx/>
              <a:buSzTx/>
              <a:buFontTx/>
              <a:buNone/>
              <a:tabLst/>
              <a:defRPr/>
            </a:pPr>
            <a:r>
              <a:rPr lang="fr-FR" sz="1000" dirty="0" smtClean="0">
                <a:latin typeface="Arial" panose="020B0604020202020204" pitchFamily="34" charset="0"/>
                <a:cs typeface="Arial" panose="020B0604020202020204" pitchFamily="34" charset="0"/>
              </a:rPr>
              <a:t>Intégration du patrimoine </a:t>
            </a:r>
            <a:r>
              <a:rPr lang="fr-FR" sz="2800" dirty="0" smtClean="0">
                <a:solidFill>
                  <a:srgbClr val="FF0000"/>
                </a:solidFill>
                <a:latin typeface="Calibri"/>
              </a:rPr>
              <a:t>immatériel, source d’avantage concurrentiel, porteur d’un changement managérial</a:t>
            </a:r>
            <a:endParaRPr lang="fr-FR" sz="1000" dirty="0" smtClean="0">
              <a:latin typeface="Arial" panose="020B0604020202020204" pitchFamily="34" charset="0"/>
              <a:cs typeface="Arial" panose="020B0604020202020204" pitchFamily="34" charset="0"/>
            </a:endParaRPr>
          </a:p>
          <a:p>
            <a:r>
              <a:rPr lang="fr-FR" sz="1000" dirty="0" smtClean="0">
                <a:latin typeface="Arial" panose="020B0604020202020204" pitchFamily="34" charset="0"/>
                <a:cs typeface="Arial" panose="020B0604020202020204" pitchFamily="34" charset="0"/>
              </a:rPr>
              <a:t> </a:t>
            </a:r>
            <a:endParaRPr lang="fr-FR" sz="1000" dirty="0" smtClean="0">
              <a:latin typeface="Arial" panose="020B0604020202020204" pitchFamily="34" charset="0"/>
              <a:cs typeface="Arial" panose="020B0604020202020204" pitchFamily="34" charset="0"/>
            </a:endParaRPr>
          </a:p>
          <a:p>
            <a:pPr marL="0" marR="0" indent="0" algn="l" defTabSz="914400" rtl="0" eaLnBrk="1" fontAlgn="base" latinLnBrk="0" hangingPunct="1">
              <a:lnSpc>
                <a:spcPct val="90000"/>
              </a:lnSpc>
              <a:spcBef>
                <a:spcPct val="30000"/>
              </a:spcBef>
              <a:spcAft>
                <a:spcPct val="0"/>
              </a:spcAft>
              <a:buClrTx/>
              <a:buSzTx/>
              <a:buFontTx/>
              <a:buNone/>
              <a:tabLst/>
              <a:defRPr/>
            </a:pPr>
            <a:r>
              <a:rPr lang="fr-FR" sz="1000" dirty="0" smtClean="0">
                <a:solidFill>
                  <a:schemeClr val="accent5">
                    <a:lumMod val="75000"/>
                  </a:schemeClr>
                </a:solidFill>
                <a:latin typeface="Arial" panose="020B0604020202020204" pitchFamily="34" charset="0"/>
                <a:cs typeface="Arial" panose="020B0604020202020204" pitchFamily="34" charset="0"/>
              </a:rPr>
              <a:t>Compréhension des enjeux correspond à une démarche scientifique : analyse de la réalité scientifique et des hypothèses avant de tester des solutions … faite en recherche</a:t>
            </a:r>
          </a:p>
          <a:p>
            <a:pPr marL="0" marR="0" indent="0" algn="l" defTabSz="914400" rtl="0" eaLnBrk="1" fontAlgn="base" latinLnBrk="0" hangingPunct="1">
              <a:lnSpc>
                <a:spcPct val="90000"/>
              </a:lnSpc>
              <a:spcBef>
                <a:spcPct val="30000"/>
              </a:spcBef>
              <a:spcAft>
                <a:spcPct val="0"/>
              </a:spcAft>
              <a:buClrTx/>
              <a:buSzTx/>
              <a:buFontTx/>
              <a:buNone/>
              <a:tabLst/>
              <a:defRPr/>
            </a:pPr>
            <a:r>
              <a:rPr lang="fr-FR" sz="1000" dirty="0" smtClean="0">
                <a:solidFill>
                  <a:schemeClr val="accent5">
                    <a:lumMod val="75000"/>
                  </a:schemeClr>
                </a:solidFill>
                <a:latin typeface="Arial" panose="020B0604020202020204" pitchFamily="34" charset="0"/>
                <a:cs typeface="Arial" panose="020B0604020202020204" pitchFamily="34" charset="0"/>
              </a:rPr>
              <a:t>Et encore plus à la démarche d’un Directeur de projet ou de programme.</a:t>
            </a:r>
          </a:p>
          <a:p>
            <a:pPr marL="0" marR="0" indent="0" algn="l" defTabSz="914400" rtl="0" eaLnBrk="1" fontAlgn="base" latinLnBrk="0" hangingPunct="1">
              <a:lnSpc>
                <a:spcPct val="90000"/>
              </a:lnSpc>
              <a:spcBef>
                <a:spcPct val="30000"/>
              </a:spcBef>
              <a:spcAft>
                <a:spcPct val="0"/>
              </a:spcAft>
              <a:buClrTx/>
              <a:buSzTx/>
              <a:buFontTx/>
              <a:buNone/>
              <a:tabLst/>
              <a:defRPr/>
            </a:pPr>
            <a:endParaRPr lang="fr-FR" sz="1000" dirty="0" smtClean="0">
              <a:solidFill>
                <a:schemeClr val="accent5">
                  <a:lumMod val="75000"/>
                </a:schemeClr>
              </a:solidFill>
              <a:latin typeface="Arial" panose="020B0604020202020204" pitchFamily="34" charset="0"/>
              <a:cs typeface="Arial" panose="020B0604020202020204" pitchFamily="34" charset="0"/>
            </a:endParaRPr>
          </a:p>
          <a:p>
            <a:pPr marL="0" marR="0" indent="0" algn="l" defTabSz="914400" rtl="0" eaLnBrk="1" fontAlgn="base" latinLnBrk="0" hangingPunct="1">
              <a:lnSpc>
                <a:spcPct val="90000"/>
              </a:lnSpc>
              <a:spcBef>
                <a:spcPct val="30000"/>
              </a:spcBef>
              <a:spcAft>
                <a:spcPct val="0"/>
              </a:spcAft>
              <a:buClrTx/>
              <a:buSzTx/>
              <a:buFontTx/>
              <a:buNone/>
              <a:tabLst/>
              <a:defRPr/>
            </a:pPr>
            <a:r>
              <a:rPr lang="fr-FR" sz="1000" dirty="0" smtClean="0">
                <a:solidFill>
                  <a:schemeClr val="accent5">
                    <a:lumMod val="75000"/>
                  </a:schemeClr>
                </a:solidFill>
                <a:latin typeface="Arial" panose="020B0604020202020204" pitchFamily="34" charset="0"/>
                <a:cs typeface="Arial" panose="020B0604020202020204" pitchFamily="34" charset="0"/>
              </a:rPr>
              <a:t>C’est que confirment</a:t>
            </a:r>
            <a:r>
              <a:rPr lang="fr-FR" sz="1000" baseline="0" dirty="0" smtClean="0">
                <a:solidFill>
                  <a:schemeClr val="accent5">
                    <a:lumMod val="75000"/>
                  </a:schemeClr>
                </a:solidFill>
                <a:latin typeface="Arial" panose="020B0604020202020204" pitchFamily="34" charset="0"/>
                <a:cs typeface="Arial" panose="020B0604020202020204" pitchFamily="34" charset="0"/>
              </a:rPr>
              <a:t> tous les administratrices ingénieures que j’ai interrogées: l’ingénieure apporte une vigilance sur la mise en œuvre, la faisabilité et la manière dont on organise les jalons et met en place des critères de mesures de la performance.</a:t>
            </a:r>
          </a:p>
          <a:p>
            <a:pPr marL="0" marR="0" indent="0" algn="l" defTabSz="914400" rtl="0" eaLnBrk="1" fontAlgn="base" latinLnBrk="0" hangingPunct="1">
              <a:lnSpc>
                <a:spcPct val="90000"/>
              </a:lnSpc>
              <a:spcBef>
                <a:spcPct val="30000"/>
              </a:spcBef>
              <a:spcAft>
                <a:spcPct val="0"/>
              </a:spcAft>
              <a:buClrTx/>
              <a:buSzTx/>
              <a:buFontTx/>
              <a:buNone/>
              <a:tabLst/>
              <a:defRPr/>
            </a:pPr>
            <a:r>
              <a:rPr lang="fr-FR" sz="1000" baseline="0" dirty="0" smtClean="0">
                <a:solidFill>
                  <a:schemeClr val="accent5">
                    <a:lumMod val="75000"/>
                  </a:schemeClr>
                </a:solidFill>
                <a:latin typeface="Arial" panose="020B0604020202020204" pitchFamily="34" charset="0"/>
                <a:cs typeface="Arial" panose="020B0604020202020204" pitchFamily="34" charset="0"/>
              </a:rPr>
              <a:t>L’ingénieur est souvent plus pertinent et exigeant sur les niveaux de performance sur tous les aspects techniques.</a:t>
            </a:r>
            <a:endParaRPr lang="fr-FR" sz="1000" dirty="0" smtClean="0">
              <a:solidFill>
                <a:schemeClr val="accent5">
                  <a:lumMod val="75000"/>
                </a:schemeClr>
              </a:solidFill>
              <a:latin typeface="Arial" panose="020B0604020202020204" pitchFamily="34" charset="0"/>
              <a:cs typeface="Arial" panose="020B0604020202020204" pitchFamily="34" charset="0"/>
            </a:endParaRPr>
          </a:p>
          <a:p>
            <a:endParaRPr lang="fr-FR" sz="1000" dirty="0" smtClean="0">
              <a:latin typeface="Arial" panose="020B0604020202020204" pitchFamily="34" charset="0"/>
              <a:cs typeface="Arial" panose="020B0604020202020204" pitchFamily="34" charset="0"/>
            </a:endParaRPr>
          </a:p>
          <a:p>
            <a:endParaRPr lang="fr-FR" sz="1000" dirty="0" smtClean="0">
              <a:latin typeface="Arial" panose="020B0604020202020204" pitchFamily="34" charset="0"/>
              <a:cs typeface="Arial" panose="020B0604020202020204" pitchFamily="34" charset="0"/>
            </a:endParaRPr>
          </a:p>
          <a:p>
            <a:endParaRPr lang="fr-FR"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05551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416689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sz="1000" dirty="0" smtClean="0">
              <a:latin typeface="Arial" panose="020B0604020202020204" pitchFamily="34" charset="0"/>
              <a:cs typeface="Arial" panose="020B0604020202020204" pitchFamily="34" charset="0"/>
            </a:endParaRPr>
          </a:p>
          <a:p>
            <a:endParaRPr lang="fr-FR" sz="1000" dirty="0" smtClean="0">
              <a:latin typeface="Arial" panose="020B0604020202020204" pitchFamily="34" charset="0"/>
              <a:cs typeface="Arial" panose="020B0604020202020204" pitchFamily="34" charset="0"/>
            </a:endParaRPr>
          </a:p>
          <a:p>
            <a:endParaRPr lang="fr-FR"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05551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000" dirty="0" smtClean="0">
                <a:latin typeface="Arial" panose="020B0604020202020204" pitchFamily="34" charset="0"/>
                <a:cs typeface="Arial" panose="020B0604020202020204" pitchFamily="34" charset="0"/>
              </a:rPr>
              <a:t>Elaboration de la stratégie: Capacité à anticiper les évolutions futures (vue d'hélicoptère), à définir la vision, les objectifs, les plans et les étapes d'action stratégiques afin d'atteindre les objectifs et de mettre en œuvre les plans stratégiques de l'organisation.</a:t>
            </a:r>
          </a:p>
          <a:p>
            <a:r>
              <a:rPr lang="fr-FR" sz="1000" dirty="0" smtClean="0">
                <a:latin typeface="Arial" panose="020B0604020202020204" pitchFamily="34" charset="0"/>
                <a:cs typeface="Arial" panose="020B0604020202020204" pitchFamily="34" charset="0"/>
              </a:rPr>
              <a:t>Management des budgets</a:t>
            </a:r>
            <a:r>
              <a:rPr lang="fr-FR" sz="1000" baseline="0" dirty="0" smtClean="0">
                <a:latin typeface="Arial" panose="020B0604020202020204" pitchFamily="34" charset="0"/>
                <a:cs typeface="Arial" panose="020B0604020202020204" pitchFamily="34" charset="0"/>
              </a:rPr>
              <a:t> &amp; de la profitabilité</a:t>
            </a:r>
            <a:r>
              <a:rPr lang="fr-FR" sz="1000" dirty="0" smtClean="0">
                <a:latin typeface="Arial" panose="020B0604020202020204" pitchFamily="34" charset="0"/>
                <a:cs typeface="Arial" panose="020B0604020202020204" pitchFamily="34" charset="0"/>
              </a:rPr>
              <a:t>: Capacité d'évaluer toutes les ressources nécessaires et leurs coûts afin d'atteindre un objectif. L'évaluation et la prévision de l'impact financier des nouvelles décisions. Gestion des changements de situation et la minimisation des coûts excédentaires. </a:t>
            </a:r>
          </a:p>
          <a:p>
            <a:pPr marL="0" marR="0" indent="0" algn="l" defTabSz="914400" rtl="0" eaLnBrk="1" fontAlgn="base" latinLnBrk="0" hangingPunct="1">
              <a:lnSpc>
                <a:spcPct val="90000"/>
              </a:lnSpc>
              <a:spcBef>
                <a:spcPct val="30000"/>
              </a:spcBef>
              <a:spcAft>
                <a:spcPct val="0"/>
              </a:spcAft>
              <a:buClrTx/>
              <a:buSzTx/>
              <a:buFontTx/>
              <a:buNone/>
              <a:tabLst/>
              <a:defRPr/>
            </a:pPr>
            <a:r>
              <a:rPr lang="fr-FR" sz="1000" dirty="0" smtClean="0">
                <a:solidFill>
                  <a:schemeClr val="accent5">
                    <a:lumMod val="75000"/>
                  </a:schemeClr>
                </a:solidFill>
                <a:latin typeface="Arial" panose="020B0604020202020204" pitchFamily="34" charset="0"/>
                <a:cs typeface="Arial" panose="020B0604020202020204" pitchFamily="34" charset="0"/>
              </a:rPr>
              <a:t>Compréhension des enjeux correspond à une démarche scientifique : analyse de la réalité scientifique et des hypothèses avant de tester des solutions … faite en recherche</a:t>
            </a:r>
          </a:p>
          <a:p>
            <a:pPr marL="0" marR="0" indent="0" algn="l" defTabSz="914400" rtl="0" eaLnBrk="1" fontAlgn="base" latinLnBrk="0" hangingPunct="1">
              <a:lnSpc>
                <a:spcPct val="90000"/>
              </a:lnSpc>
              <a:spcBef>
                <a:spcPct val="30000"/>
              </a:spcBef>
              <a:spcAft>
                <a:spcPct val="0"/>
              </a:spcAft>
              <a:buClrTx/>
              <a:buSzTx/>
              <a:buFontTx/>
              <a:buNone/>
              <a:tabLst/>
              <a:defRPr/>
            </a:pPr>
            <a:r>
              <a:rPr lang="fr-FR" sz="1000" dirty="0" smtClean="0">
                <a:solidFill>
                  <a:schemeClr val="accent5">
                    <a:lumMod val="75000"/>
                  </a:schemeClr>
                </a:solidFill>
                <a:latin typeface="Arial" panose="020B0604020202020204" pitchFamily="34" charset="0"/>
                <a:cs typeface="Arial" panose="020B0604020202020204" pitchFamily="34" charset="0"/>
              </a:rPr>
              <a:t>Et encore plus à la démarche d’un Directeur de projet ou de programme.</a:t>
            </a:r>
          </a:p>
          <a:p>
            <a:pPr marL="0" marR="0" indent="0" algn="l" defTabSz="914400" rtl="0" eaLnBrk="1" fontAlgn="base" latinLnBrk="0" hangingPunct="1">
              <a:lnSpc>
                <a:spcPct val="90000"/>
              </a:lnSpc>
              <a:spcBef>
                <a:spcPct val="30000"/>
              </a:spcBef>
              <a:spcAft>
                <a:spcPct val="0"/>
              </a:spcAft>
              <a:buClrTx/>
              <a:buSzTx/>
              <a:buFontTx/>
              <a:buNone/>
              <a:tabLst/>
              <a:defRPr/>
            </a:pPr>
            <a:endParaRPr lang="fr-FR" sz="1000" dirty="0" smtClean="0">
              <a:solidFill>
                <a:schemeClr val="accent5">
                  <a:lumMod val="75000"/>
                </a:schemeClr>
              </a:solidFill>
              <a:latin typeface="Arial" panose="020B0604020202020204" pitchFamily="34" charset="0"/>
              <a:cs typeface="Arial" panose="020B0604020202020204" pitchFamily="34" charset="0"/>
            </a:endParaRPr>
          </a:p>
          <a:p>
            <a:pPr marL="0" marR="0" indent="0" algn="l" defTabSz="914400" rtl="0" eaLnBrk="1" fontAlgn="base" latinLnBrk="0" hangingPunct="1">
              <a:lnSpc>
                <a:spcPct val="90000"/>
              </a:lnSpc>
              <a:spcBef>
                <a:spcPct val="30000"/>
              </a:spcBef>
              <a:spcAft>
                <a:spcPct val="0"/>
              </a:spcAft>
              <a:buClrTx/>
              <a:buSzTx/>
              <a:buFontTx/>
              <a:buNone/>
              <a:tabLst/>
              <a:defRPr/>
            </a:pPr>
            <a:r>
              <a:rPr lang="fr-FR" sz="1000" dirty="0" smtClean="0">
                <a:solidFill>
                  <a:schemeClr val="accent5">
                    <a:lumMod val="75000"/>
                  </a:schemeClr>
                </a:solidFill>
                <a:latin typeface="Arial" panose="020B0604020202020204" pitchFamily="34" charset="0"/>
                <a:cs typeface="Arial" panose="020B0604020202020204" pitchFamily="34" charset="0"/>
              </a:rPr>
              <a:t>C’est que confirment</a:t>
            </a:r>
            <a:r>
              <a:rPr lang="fr-FR" sz="1000" baseline="0" dirty="0" smtClean="0">
                <a:solidFill>
                  <a:schemeClr val="accent5">
                    <a:lumMod val="75000"/>
                  </a:schemeClr>
                </a:solidFill>
                <a:latin typeface="Arial" panose="020B0604020202020204" pitchFamily="34" charset="0"/>
                <a:cs typeface="Arial" panose="020B0604020202020204" pitchFamily="34" charset="0"/>
              </a:rPr>
              <a:t> tous les administratrices ingénieures que j’ai interrogées: l’ingénieure apporte une vigilance sur la mise en œuvre, la faisabilité et la manière dont on organise les jalons et met en place des critères de mesures de la performance.</a:t>
            </a:r>
          </a:p>
          <a:p>
            <a:pPr marL="0" marR="0" indent="0" algn="l" defTabSz="914400" rtl="0" eaLnBrk="1" fontAlgn="base" latinLnBrk="0" hangingPunct="1">
              <a:lnSpc>
                <a:spcPct val="90000"/>
              </a:lnSpc>
              <a:spcBef>
                <a:spcPct val="30000"/>
              </a:spcBef>
              <a:spcAft>
                <a:spcPct val="0"/>
              </a:spcAft>
              <a:buClrTx/>
              <a:buSzTx/>
              <a:buFontTx/>
              <a:buNone/>
              <a:tabLst/>
              <a:defRPr/>
            </a:pPr>
            <a:r>
              <a:rPr lang="fr-FR" sz="1000" baseline="0" dirty="0" smtClean="0">
                <a:solidFill>
                  <a:schemeClr val="accent5">
                    <a:lumMod val="75000"/>
                  </a:schemeClr>
                </a:solidFill>
                <a:latin typeface="Arial" panose="020B0604020202020204" pitchFamily="34" charset="0"/>
                <a:cs typeface="Arial" panose="020B0604020202020204" pitchFamily="34" charset="0"/>
              </a:rPr>
              <a:t>L’ingénieur est souvent plus pertinent et exigeant sur les niveaux de performance sur tous les aspects techniques.</a:t>
            </a:r>
            <a:endParaRPr lang="fr-FR" sz="1000" dirty="0" smtClean="0">
              <a:solidFill>
                <a:schemeClr val="accent5">
                  <a:lumMod val="75000"/>
                </a:schemeClr>
              </a:solidFill>
              <a:latin typeface="Arial" panose="020B0604020202020204" pitchFamily="34" charset="0"/>
              <a:cs typeface="Arial" panose="020B0604020202020204" pitchFamily="34" charset="0"/>
            </a:endParaRPr>
          </a:p>
          <a:p>
            <a:endParaRPr lang="fr-FR" sz="1000" dirty="0" smtClean="0">
              <a:latin typeface="Arial" panose="020B0604020202020204" pitchFamily="34" charset="0"/>
              <a:cs typeface="Arial" panose="020B0604020202020204" pitchFamily="34" charset="0"/>
            </a:endParaRPr>
          </a:p>
          <a:p>
            <a:r>
              <a:rPr lang="fr-FR" sz="1000" dirty="0" smtClean="0">
                <a:latin typeface="Arial" panose="020B0604020202020204" pitchFamily="34" charset="0"/>
                <a:cs typeface="Arial" panose="020B0604020202020204" pitchFamily="34" charset="0"/>
              </a:rPr>
              <a:t>La rigueur scientifique de l’ingénieur, qui vérifie ses intuitions de manière systématique et rigoureuse, peut être vécue</a:t>
            </a:r>
            <a:r>
              <a:rPr lang="fr-FR" sz="1000" baseline="0" dirty="0" smtClean="0">
                <a:latin typeface="Arial" panose="020B0604020202020204" pitchFamily="34" charset="0"/>
                <a:cs typeface="Arial" panose="020B0604020202020204" pitchFamily="34" charset="0"/>
              </a:rPr>
              <a:t> comme une perte de temps agaçante</a:t>
            </a:r>
          </a:p>
          <a:p>
            <a:r>
              <a:rPr lang="fr-FR" sz="1000" baseline="0" dirty="0" smtClean="0">
                <a:latin typeface="Arial" panose="020B0604020202020204" pitchFamily="34" charset="0"/>
                <a:cs typeface="Arial" panose="020B0604020202020204" pitchFamily="34" charset="0"/>
              </a:rPr>
              <a:t>L’esprit scientifique va de pair avec le respect des règles, la franchise, le courage de dire et d’interroger … mais ils </a:t>
            </a:r>
            <a:r>
              <a:rPr lang="fr-FR" sz="1000" baseline="0" smtClean="0">
                <a:latin typeface="Arial" panose="020B0604020202020204" pitchFamily="34" charset="0"/>
                <a:cs typeface="Arial" panose="020B0604020202020204" pitchFamily="34" charset="0"/>
              </a:rPr>
              <a:t>peuvent aussi agacer.</a:t>
            </a:r>
            <a:endParaRPr lang="fr-FR" sz="1000" baseline="0" dirty="0" smtClean="0">
              <a:latin typeface="Arial" panose="020B0604020202020204" pitchFamily="34" charset="0"/>
              <a:cs typeface="Arial" panose="020B0604020202020204" pitchFamily="34" charset="0"/>
            </a:endParaRPr>
          </a:p>
          <a:p>
            <a:endParaRPr lang="fr-FR" sz="1000" dirty="0" smtClean="0">
              <a:latin typeface="Arial" panose="020B0604020202020204" pitchFamily="34" charset="0"/>
              <a:cs typeface="Arial" panose="020B0604020202020204" pitchFamily="34" charset="0"/>
            </a:endParaRPr>
          </a:p>
          <a:p>
            <a:endParaRPr lang="fr-FR"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0555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80615" name="Rectangle 7"/>
          <p:cNvSpPr>
            <a:spLocks noGrp="1" noChangeArrowheads="1"/>
          </p:cNvSpPr>
          <p:nvPr>
            <p:ph type="ctrTitle" sz="quarter"/>
          </p:nvPr>
        </p:nvSpPr>
        <p:spPr>
          <a:xfrm>
            <a:off x="344488" y="263525"/>
            <a:ext cx="8401050" cy="1395413"/>
          </a:xfrm>
        </p:spPr>
        <p:txBody>
          <a:bodyPr/>
          <a:lstStyle>
            <a:lvl1pPr>
              <a:spcBef>
                <a:spcPct val="25000"/>
              </a:spcBef>
              <a:defRPr sz="5000"/>
            </a:lvl1pPr>
          </a:lstStyle>
          <a:p>
            <a:pPr lvl="0"/>
            <a:r>
              <a:rPr lang="fr-FR" noProof="0" smtClean="0"/>
              <a:t>Modifiez le style du titre</a:t>
            </a:r>
            <a:endParaRPr lang="en-US" noProof="0" smtClean="0"/>
          </a:p>
        </p:txBody>
      </p:sp>
      <p:sp>
        <p:nvSpPr>
          <p:cNvPr id="580616" name="Rectangle 8"/>
          <p:cNvSpPr>
            <a:spLocks noGrp="1" noChangeArrowheads="1"/>
          </p:cNvSpPr>
          <p:nvPr>
            <p:ph type="subTitle" sz="quarter" idx="1"/>
          </p:nvPr>
        </p:nvSpPr>
        <p:spPr>
          <a:xfrm>
            <a:off x="344488" y="1677988"/>
            <a:ext cx="8396287" cy="1752600"/>
          </a:xfrm>
        </p:spPr>
        <p:txBody>
          <a:bodyPr/>
          <a:lstStyle>
            <a:lvl1pPr>
              <a:spcBef>
                <a:spcPct val="0"/>
              </a:spcBef>
              <a:defRPr sz="5000">
                <a:solidFill>
                  <a:schemeClr val="accent2"/>
                </a:solidFill>
              </a:defRPr>
            </a:lvl1pPr>
          </a:lstStyle>
          <a:p>
            <a:pPr lvl="0"/>
            <a:r>
              <a:rPr lang="fr-FR" noProof="0" smtClean="0"/>
              <a:t>Modifiez le style des sous-titres du masque</a:t>
            </a:r>
            <a:endParaRPr lang="en-US" noProof="0" smtClean="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GB"/>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dirty="0"/>
          </a:p>
        </p:txBody>
      </p:sp>
      <p:pic>
        <p:nvPicPr>
          <p:cNvPr id="4"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088" y="6083300"/>
            <a:ext cx="16002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8"/>
          <p:cNvSpPr txBox="1">
            <a:spLocks noChangeArrowheads="1"/>
          </p:cNvSpPr>
          <p:nvPr userDrawn="1"/>
        </p:nvSpPr>
        <p:spPr bwMode="auto">
          <a:xfrm>
            <a:off x="6442075" y="6229350"/>
            <a:ext cx="2455863" cy="466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90000"/>
              </a:lnSpc>
            </a:pPr>
            <a:fld id="{95990F28-EF56-40AF-B6C1-2CF755EA3890}" type="slidenum">
              <a:rPr lang="en-US" sz="900"/>
              <a:pPr algn="r">
                <a:lnSpc>
                  <a:spcPct val="90000"/>
                </a:lnSpc>
              </a:pPr>
              <a:t>‹#›</a:t>
            </a:fld>
            <a:r>
              <a:rPr lang="en-US" sz="900" dirty="0"/>
              <a:t> </a:t>
            </a:r>
          </a:p>
          <a:p>
            <a:pPr algn="r">
              <a:lnSpc>
                <a:spcPct val="90000"/>
              </a:lnSpc>
            </a:pPr>
            <a:r>
              <a:rPr lang="en-US" sz="900" dirty="0" smtClean="0"/>
              <a:t>GE Title or job number</a:t>
            </a:r>
            <a:endParaRPr lang="en-US" sz="900" dirty="0"/>
          </a:p>
          <a:p>
            <a:pPr algn="r">
              <a:lnSpc>
                <a:spcPct val="90000"/>
              </a:lnSpc>
            </a:pPr>
            <a:fld id="{F50CD2AD-FBB4-4F75-A08B-B1DD55C25E63}" type="datetime1">
              <a:rPr lang="en-US" sz="900"/>
              <a:pPr algn="r">
                <a:lnSpc>
                  <a:spcPct val="90000"/>
                </a:lnSpc>
              </a:pPr>
              <a:t>9/10/2014</a:t>
            </a:fld>
            <a:endParaRPr lang="en-US" dirty="0"/>
          </a:p>
        </p:txBody>
      </p:sp>
    </p:spTree>
    <p:extLst>
      <p:ext uri="{BB962C8B-B14F-4D97-AF65-F5344CB8AC3E}">
        <p14:creationId xmlns:p14="http://schemas.microsoft.com/office/powerpoint/2010/main" val="248219008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Text Heavy">
    <p:spTree>
      <p:nvGrpSpPr>
        <p:cNvPr id="1" name=""/>
        <p:cNvGrpSpPr/>
        <p:nvPr/>
      </p:nvGrpSpPr>
      <p:grpSpPr>
        <a:xfrm>
          <a:off x="0" y="0"/>
          <a:ext cx="0" cy="0"/>
          <a:chOff x="0" y="0"/>
          <a:chExt cx="0" cy="0"/>
        </a:xfrm>
      </p:grpSpPr>
      <p:sp>
        <p:nvSpPr>
          <p:cNvPr id="2" name="Title 1"/>
          <p:cNvSpPr>
            <a:spLocks noGrp="1"/>
          </p:cNvSpPr>
          <p:nvPr>
            <p:ph type="title"/>
          </p:nvPr>
        </p:nvSpPr>
        <p:spPr>
          <a:xfrm>
            <a:off x="342900" y="280988"/>
            <a:ext cx="8459788" cy="608245"/>
          </a:xfrm>
        </p:spPr>
        <p:txBody>
          <a:bodyPr/>
          <a:lstStyle>
            <a:lvl1pPr>
              <a:defRPr/>
            </a:lvl1pPr>
          </a:lstStyle>
          <a:p>
            <a:r>
              <a:rPr lang="fr-FR" smtClean="0"/>
              <a:t>Modifiez le style du titre</a:t>
            </a:r>
            <a:endParaRPr lang="en-GB" dirty="0"/>
          </a:p>
        </p:txBody>
      </p:sp>
      <p:sp>
        <p:nvSpPr>
          <p:cNvPr id="3" name="Content Placeholder 2"/>
          <p:cNvSpPr>
            <a:spLocks noGrp="1"/>
          </p:cNvSpPr>
          <p:nvPr>
            <p:ph idx="1"/>
          </p:nvPr>
        </p:nvSpPr>
        <p:spPr>
          <a:xfrm>
            <a:off x="342900" y="1115736"/>
            <a:ext cx="8459788" cy="4848503"/>
          </a:xfrm>
        </p:spPr>
        <p:txBody>
          <a:bodyPr/>
          <a:lstStyle>
            <a:lvl1pPr>
              <a:spcBef>
                <a:spcPts val="0"/>
              </a:spcBef>
              <a:defRPr sz="2400"/>
            </a:lvl1pPr>
            <a:lvl2pPr>
              <a:defRPr sz="2400"/>
            </a:lvl2pPr>
            <a:lvl3pPr>
              <a:defRPr sz="2400"/>
            </a:lvl3pPr>
            <a:lvl4pPr>
              <a:defRPr sz="2400"/>
            </a:lvl4pPr>
            <a:lvl5pPr>
              <a:defRPr sz="24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dirty="0"/>
          </a:p>
        </p:txBody>
      </p:sp>
      <p:pic>
        <p:nvPicPr>
          <p:cNvPr id="4"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088" y="6083300"/>
            <a:ext cx="16002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8"/>
          <p:cNvSpPr txBox="1">
            <a:spLocks noChangeArrowheads="1"/>
          </p:cNvSpPr>
          <p:nvPr userDrawn="1"/>
        </p:nvSpPr>
        <p:spPr bwMode="auto">
          <a:xfrm>
            <a:off x="6442075" y="6229350"/>
            <a:ext cx="2455863" cy="466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90000"/>
              </a:lnSpc>
            </a:pPr>
            <a:fld id="{95990F28-EF56-40AF-B6C1-2CF755EA3890}" type="slidenum">
              <a:rPr lang="en-US" sz="900"/>
              <a:pPr algn="r">
                <a:lnSpc>
                  <a:spcPct val="90000"/>
                </a:lnSpc>
              </a:pPr>
              <a:t>‹#›</a:t>
            </a:fld>
            <a:r>
              <a:rPr lang="en-US" sz="900" dirty="0"/>
              <a:t> </a:t>
            </a:r>
          </a:p>
          <a:p>
            <a:pPr algn="r">
              <a:lnSpc>
                <a:spcPct val="90000"/>
              </a:lnSpc>
            </a:pPr>
            <a:r>
              <a:rPr lang="en-US" sz="900" dirty="0"/>
              <a:t>GE Title or job number </a:t>
            </a:r>
          </a:p>
          <a:p>
            <a:pPr algn="r">
              <a:lnSpc>
                <a:spcPct val="90000"/>
              </a:lnSpc>
            </a:pPr>
            <a:fld id="{F50CD2AD-FBB4-4F75-A08B-B1DD55C25E63}" type="datetime1">
              <a:rPr lang="en-US" sz="900"/>
              <a:pPr algn="r">
                <a:lnSpc>
                  <a:spcPct val="90000"/>
                </a:lnSpc>
              </a:pPr>
              <a:t>9/10/2014</a:t>
            </a:fld>
            <a:endParaRPr lang="en-US" dirty="0"/>
          </a:p>
        </p:txBody>
      </p:sp>
    </p:spTree>
    <p:extLst>
      <p:ext uri="{BB962C8B-B14F-4D97-AF65-F5344CB8AC3E}">
        <p14:creationId xmlns:p14="http://schemas.microsoft.com/office/powerpoint/2010/main" val="20525924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GB" dirty="0"/>
          </a:p>
        </p:txBody>
      </p:sp>
      <p:sp>
        <p:nvSpPr>
          <p:cNvPr id="3" name="Content Placeholder 2"/>
          <p:cNvSpPr>
            <a:spLocks noGrp="1"/>
          </p:cNvSpPr>
          <p:nvPr>
            <p:ph sz="half" idx="1"/>
          </p:nvPr>
        </p:nvSpPr>
        <p:spPr>
          <a:xfrm>
            <a:off x="342900" y="1727200"/>
            <a:ext cx="4152900" cy="4237038"/>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dirty="0"/>
          </a:p>
        </p:txBody>
      </p:sp>
      <p:sp>
        <p:nvSpPr>
          <p:cNvPr id="4" name="Content Placeholder 3"/>
          <p:cNvSpPr>
            <a:spLocks noGrp="1"/>
          </p:cNvSpPr>
          <p:nvPr>
            <p:ph sz="half" idx="2"/>
          </p:nvPr>
        </p:nvSpPr>
        <p:spPr>
          <a:xfrm>
            <a:off x="4648200" y="1727200"/>
            <a:ext cx="4154488" cy="4237038"/>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dirty="0"/>
          </a:p>
        </p:txBody>
      </p:sp>
      <p:pic>
        <p:nvPicPr>
          <p:cNvPr id="6"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088" y="6083300"/>
            <a:ext cx="16002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8"/>
          <p:cNvSpPr txBox="1">
            <a:spLocks noChangeArrowheads="1"/>
          </p:cNvSpPr>
          <p:nvPr userDrawn="1"/>
        </p:nvSpPr>
        <p:spPr bwMode="auto">
          <a:xfrm>
            <a:off x="6442075" y="6229350"/>
            <a:ext cx="2455863" cy="466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90000"/>
              </a:lnSpc>
            </a:pPr>
            <a:fld id="{95990F28-EF56-40AF-B6C1-2CF755EA3890}" type="slidenum">
              <a:rPr lang="en-US" sz="900"/>
              <a:pPr algn="r">
                <a:lnSpc>
                  <a:spcPct val="90000"/>
                </a:lnSpc>
              </a:pPr>
              <a:t>‹#›</a:t>
            </a:fld>
            <a:r>
              <a:rPr lang="en-US" sz="900" dirty="0"/>
              <a:t> </a:t>
            </a:r>
          </a:p>
          <a:p>
            <a:pPr algn="r">
              <a:lnSpc>
                <a:spcPct val="90000"/>
              </a:lnSpc>
            </a:pPr>
            <a:r>
              <a:rPr lang="en-US" sz="900" dirty="0"/>
              <a:t>GE Title or job number </a:t>
            </a:r>
          </a:p>
          <a:p>
            <a:pPr algn="r">
              <a:lnSpc>
                <a:spcPct val="90000"/>
              </a:lnSpc>
            </a:pPr>
            <a:fld id="{F50CD2AD-FBB4-4F75-A08B-B1DD55C25E63}" type="datetime1">
              <a:rPr lang="en-US" sz="900"/>
              <a:pPr algn="r">
                <a:lnSpc>
                  <a:spcPct val="90000"/>
                </a:lnSpc>
              </a:pPr>
              <a:t>9/10/2014</a:t>
            </a:fld>
            <a:endParaRPr lang="en-US" dirty="0"/>
          </a:p>
        </p:txBody>
      </p:sp>
    </p:spTree>
    <p:extLst>
      <p:ext uri="{BB962C8B-B14F-4D97-AF65-F5344CB8AC3E}">
        <p14:creationId xmlns:p14="http://schemas.microsoft.com/office/powerpoint/2010/main" val="31405916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GB" dirty="0"/>
          </a:p>
        </p:txBody>
      </p:sp>
      <p:sp>
        <p:nvSpPr>
          <p:cNvPr id="3" name="Content Placeholder 2"/>
          <p:cNvSpPr>
            <a:spLocks noGrp="1"/>
          </p:cNvSpPr>
          <p:nvPr>
            <p:ph sz="half" idx="1"/>
          </p:nvPr>
        </p:nvSpPr>
        <p:spPr>
          <a:xfrm>
            <a:off x="342900" y="1727200"/>
            <a:ext cx="2744249" cy="4237038"/>
          </a:xfrm>
        </p:spPr>
        <p:txBody>
          <a:bodyPr/>
          <a:lstStyle>
            <a:lvl1pPr>
              <a:defRPr sz="1800"/>
            </a:lvl1pPr>
            <a:lvl2pPr marL="180975" indent="-179388">
              <a:defRPr sz="1800"/>
            </a:lvl2pPr>
            <a:lvl3pPr marL="361950" indent="-180975">
              <a:defRPr sz="1800"/>
            </a:lvl3pPr>
            <a:lvl4pPr marL="542925" indent="-180975">
              <a:defRPr sz="1800"/>
            </a:lvl4pPr>
            <a:lvl5pPr marL="715963" indent="-173038">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dirty="0"/>
          </a:p>
        </p:txBody>
      </p:sp>
      <p:pic>
        <p:nvPicPr>
          <p:cNvPr id="6"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088" y="6083300"/>
            <a:ext cx="16002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a:spLocks noGrp="1"/>
          </p:cNvSpPr>
          <p:nvPr>
            <p:ph sz="half" idx="10"/>
          </p:nvPr>
        </p:nvSpPr>
        <p:spPr>
          <a:xfrm>
            <a:off x="3206870" y="1727200"/>
            <a:ext cx="2744249" cy="4237038"/>
          </a:xfrm>
        </p:spPr>
        <p:txBody>
          <a:bodyPr/>
          <a:lstStyle>
            <a:lvl1pPr>
              <a:defRPr sz="1800"/>
            </a:lvl1pPr>
            <a:lvl2pPr marL="180975" indent="-179388">
              <a:defRPr sz="1800"/>
            </a:lvl2pPr>
            <a:lvl3pPr marL="361950" indent="-180975">
              <a:defRPr sz="1800"/>
            </a:lvl3pPr>
            <a:lvl4pPr marL="542925" indent="-180975">
              <a:defRPr sz="1800"/>
            </a:lvl4pPr>
            <a:lvl5pPr marL="715963" indent="-173038">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dirty="0"/>
          </a:p>
        </p:txBody>
      </p:sp>
      <p:sp>
        <p:nvSpPr>
          <p:cNvPr id="9" name="Content Placeholder 2"/>
          <p:cNvSpPr>
            <a:spLocks noGrp="1"/>
          </p:cNvSpPr>
          <p:nvPr>
            <p:ph sz="half" idx="11"/>
          </p:nvPr>
        </p:nvSpPr>
        <p:spPr>
          <a:xfrm>
            <a:off x="6063201" y="1727200"/>
            <a:ext cx="2744249" cy="4237038"/>
          </a:xfrm>
        </p:spPr>
        <p:txBody>
          <a:bodyPr/>
          <a:lstStyle>
            <a:lvl1pPr>
              <a:defRPr sz="1800"/>
            </a:lvl1pPr>
            <a:lvl2pPr marL="180975" indent="-179388">
              <a:defRPr sz="1800"/>
            </a:lvl2pPr>
            <a:lvl3pPr marL="361950" indent="-180975">
              <a:defRPr sz="1800"/>
            </a:lvl3pPr>
            <a:lvl4pPr marL="542925" indent="-180975">
              <a:defRPr sz="1800"/>
            </a:lvl4pPr>
            <a:lvl5pPr marL="715963" indent="-173038">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dirty="0"/>
          </a:p>
        </p:txBody>
      </p:sp>
      <p:sp>
        <p:nvSpPr>
          <p:cNvPr id="13" name="Text Box 18"/>
          <p:cNvSpPr txBox="1">
            <a:spLocks noChangeArrowheads="1"/>
          </p:cNvSpPr>
          <p:nvPr userDrawn="1"/>
        </p:nvSpPr>
        <p:spPr bwMode="auto">
          <a:xfrm>
            <a:off x="6442075" y="6229350"/>
            <a:ext cx="2455863" cy="466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90000"/>
              </a:lnSpc>
            </a:pPr>
            <a:fld id="{95990F28-EF56-40AF-B6C1-2CF755EA3890}" type="slidenum">
              <a:rPr lang="en-US" sz="900"/>
              <a:pPr algn="r">
                <a:lnSpc>
                  <a:spcPct val="90000"/>
                </a:lnSpc>
              </a:pPr>
              <a:t>‹#›</a:t>
            </a:fld>
            <a:r>
              <a:rPr lang="en-US" sz="900" dirty="0"/>
              <a:t> </a:t>
            </a:r>
          </a:p>
          <a:p>
            <a:pPr algn="r">
              <a:lnSpc>
                <a:spcPct val="90000"/>
              </a:lnSpc>
            </a:pPr>
            <a:r>
              <a:rPr lang="en-US" sz="900" dirty="0"/>
              <a:t>GE Title or job number </a:t>
            </a:r>
          </a:p>
          <a:p>
            <a:pPr algn="r">
              <a:lnSpc>
                <a:spcPct val="90000"/>
              </a:lnSpc>
            </a:pPr>
            <a:fld id="{F50CD2AD-FBB4-4F75-A08B-B1DD55C25E63}" type="datetime1">
              <a:rPr lang="en-US" sz="900"/>
              <a:pPr algn="r">
                <a:lnSpc>
                  <a:spcPct val="90000"/>
                </a:lnSpc>
              </a:pPr>
              <a:t>9/10/2014</a:t>
            </a:fld>
            <a:endParaRPr lang="en-US" dirty="0"/>
          </a:p>
        </p:txBody>
      </p:sp>
    </p:spTree>
    <p:extLst>
      <p:ext uri="{BB962C8B-B14F-4D97-AF65-F5344CB8AC3E}">
        <p14:creationId xmlns:p14="http://schemas.microsoft.com/office/powerpoint/2010/main" val="69506561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48142" y="1736449"/>
            <a:ext cx="4152405" cy="394355"/>
          </a:xfrm>
        </p:spPr>
        <p:txBody>
          <a:bodyPr anchor="t" anchorCtr="0"/>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348142" y="2189527"/>
            <a:ext cx="4152405" cy="3766655"/>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dirty="0"/>
          </a:p>
        </p:txBody>
      </p:sp>
      <p:sp>
        <p:nvSpPr>
          <p:cNvPr id="5" name="Text Placeholder 4"/>
          <p:cNvSpPr>
            <a:spLocks noGrp="1"/>
          </p:cNvSpPr>
          <p:nvPr>
            <p:ph type="body" sz="quarter" idx="3"/>
          </p:nvPr>
        </p:nvSpPr>
        <p:spPr>
          <a:xfrm>
            <a:off x="4653414" y="1736449"/>
            <a:ext cx="4154036" cy="394355"/>
          </a:xfrm>
        </p:spPr>
        <p:txBody>
          <a:bodyPr anchor="t" anchorCtr="0"/>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53414" y="2189527"/>
            <a:ext cx="4154036" cy="3766655"/>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pic>
        <p:nvPicPr>
          <p:cNvPr id="8"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088" y="6083300"/>
            <a:ext cx="16002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342900" y="280988"/>
            <a:ext cx="8459788" cy="998537"/>
          </a:xfrm>
        </p:spPr>
        <p:txBody>
          <a:bodyPr/>
          <a:lstStyle/>
          <a:p>
            <a:r>
              <a:rPr lang="fr-FR" smtClean="0"/>
              <a:t>Modifiez le style du titre</a:t>
            </a:r>
            <a:endParaRPr lang="en-GB" dirty="0"/>
          </a:p>
        </p:txBody>
      </p:sp>
      <p:sp>
        <p:nvSpPr>
          <p:cNvPr id="13" name="Text Box 18"/>
          <p:cNvSpPr txBox="1">
            <a:spLocks noChangeArrowheads="1"/>
          </p:cNvSpPr>
          <p:nvPr userDrawn="1"/>
        </p:nvSpPr>
        <p:spPr bwMode="auto">
          <a:xfrm>
            <a:off x="6442075" y="6229350"/>
            <a:ext cx="2455863" cy="466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90000"/>
              </a:lnSpc>
            </a:pPr>
            <a:fld id="{95990F28-EF56-40AF-B6C1-2CF755EA3890}" type="slidenum">
              <a:rPr lang="en-US" sz="900"/>
              <a:pPr algn="r">
                <a:lnSpc>
                  <a:spcPct val="90000"/>
                </a:lnSpc>
              </a:pPr>
              <a:t>‹#›</a:t>
            </a:fld>
            <a:r>
              <a:rPr lang="en-US" sz="900" dirty="0"/>
              <a:t> </a:t>
            </a:r>
          </a:p>
          <a:p>
            <a:pPr algn="r">
              <a:lnSpc>
                <a:spcPct val="90000"/>
              </a:lnSpc>
            </a:pPr>
            <a:r>
              <a:rPr lang="en-US" sz="900" dirty="0"/>
              <a:t>GE Title or job number </a:t>
            </a:r>
          </a:p>
          <a:p>
            <a:pPr algn="r">
              <a:lnSpc>
                <a:spcPct val="90000"/>
              </a:lnSpc>
            </a:pPr>
            <a:fld id="{F50CD2AD-FBB4-4F75-A08B-B1DD55C25E63}" type="datetime1">
              <a:rPr lang="en-US" sz="900"/>
              <a:pPr algn="r">
                <a:lnSpc>
                  <a:spcPct val="90000"/>
                </a:lnSpc>
              </a:pPr>
              <a:t>9/10/2014</a:t>
            </a:fld>
            <a:endParaRPr lang="en-US" dirty="0"/>
          </a:p>
        </p:txBody>
      </p:sp>
    </p:spTree>
    <p:extLst>
      <p:ext uri="{BB962C8B-B14F-4D97-AF65-F5344CB8AC3E}">
        <p14:creationId xmlns:p14="http://schemas.microsoft.com/office/powerpoint/2010/main" val="324208010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GB"/>
          </a:p>
        </p:txBody>
      </p:sp>
      <p:pic>
        <p:nvPicPr>
          <p:cNvPr id="4"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088" y="6083300"/>
            <a:ext cx="16002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8"/>
          <p:cNvSpPr txBox="1">
            <a:spLocks noChangeArrowheads="1"/>
          </p:cNvSpPr>
          <p:nvPr userDrawn="1"/>
        </p:nvSpPr>
        <p:spPr bwMode="auto">
          <a:xfrm>
            <a:off x="6442075" y="6229350"/>
            <a:ext cx="2455863" cy="466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90000"/>
              </a:lnSpc>
            </a:pPr>
            <a:fld id="{95990F28-EF56-40AF-B6C1-2CF755EA3890}" type="slidenum">
              <a:rPr lang="en-US" sz="900"/>
              <a:pPr algn="r">
                <a:lnSpc>
                  <a:spcPct val="90000"/>
                </a:lnSpc>
              </a:pPr>
              <a:t>‹#›</a:t>
            </a:fld>
            <a:r>
              <a:rPr lang="en-US" sz="900" dirty="0"/>
              <a:t> </a:t>
            </a:r>
          </a:p>
          <a:p>
            <a:pPr algn="r">
              <a:lnSpc>
                <a:spcPct val="90000"/>
              </a:lnSpc>
            </a:pPr>
            <a:r>
              <a:rPr lang="en-US" sz="900" dirty="0"/>
              <a:t>GE Title or job number </a:t>
            </a:r>
          </a:p>
          <a:p>
            <a:pPr algn="r">
              <a:lnSpc>
                <a:spcPct val="90000"/>
              </a:lnSpc>
            </a:pPr>
            <a:fld id="{F50CD2AD-FBB4-4F75-A08B-B1DD55C25E63}" type="datetime1">
              <a:rPr lang="en-US" sz="900"/>
              <a:pPr algn="r">
                <a:lnSpc>
                  <a:spcPct val="90000"/>
                </a:lnSpc>
              </a:pPr>
              <a:t>9/10/2014</a:t>
            </a:fld>
            <a:endParaRPr lang="en-US" dirty="0"/>
          </a:p>
        </p:txBody>
      </p:sp>
    </p:spTree>
    <p:extLst>
      <p:ext uri="{BB962C8B-B14F-4D97-AF65-F5344CB8AC3E}">
        <p14:creationId xmlns:p14="http://schemas.microsoft.com/office/powerpoint/2010/main" val="22535007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de sec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800" y="280800"/>
            <a:ext cx="8460000" cy="997200"/>
          </a:xfrm>
        </p:spPr>
        <p:txBody>
          <a:bodyPr/>
          <a:lstStyle>
            <a:lvl1pPr algn="l">
              <a:defRPr sz="40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19088" y="6088063"/>
            <a:ext cx="16081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41095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800" y="280800"/>
            <a:ext cx="8460000" cy="997200"/>
          </a:xfrm>
        </p:spPr>
        <p:txBody>
          <a:bodyPr/>
          <a:lstStyle>
            <a:lvl1pPr algn="l">
              <a:defRPr sz="40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19088" y="6088063"/>
            <a:ext cx="16081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77477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Orang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800" y="280800"/>
            <a:ext cx="8460000" cy="997200"/>
          </a:xfrm>
        </p:spPr>
        <p:txBody>
          <a:bodyPr/>
          <a:lstStyle>
            <a:lvl1pPr algn="l">
              <a:defRPr sz="40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19088" y="6088063"/>
            <a:ext cx="16081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27531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urpl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800" y="280800"/>
            <a:ext cx="8460000" cy="997200"/>
          </a:xfrm>
        </p:spPr>
        <p:txBody>
          <a:bodyPr/>
          <a:lstStyle>
            <a:lvl1pPr algn="l">
              <a:defRPr sz="40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19088" y="6088063"/>
            <a:ext cx="16081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293853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Cya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800" y="280800"/>
            <a:ext cx="8460000" cy="997200"/>
          </a:xfrm>
        </p:spPr>
        <p:txBody>
          <a:bodyPr/>
          <a:lstStyle>
            <a:lvl1pPr algn="l">
              <a:defRPr sz="40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19088" y="6088063"/>
            <a:ext cx="16081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807971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Violet">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800" y="280800"/>
            <a:ext cx="8460000" cy="997200"/>
          </a:xfrm>
        </p:spPr>
        <p:txBody>
          <a:bodyPr/>
          <a:lstStyle>
            <a:lvl1pPr algn="l">
              <a:defRPr sz="40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19088" y="6088063"/>
            <a:ext cx="16081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41631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Light Green">
    <p:bg>
      <p:bgPr>
        <a:solidFill>
          <a:schemeClr val="accent5"/>
        </a:solidFill>
        <a:effectLst/>
      </p:bgPr>
    </p:bg>
    <p:spTree>
      <p:nvGrpSpPr>
        <p:cNvPr id="1" name=""/>
        <p:cNvGrpSpPr/>
        <p:nvPr/>
      </p:nvGrpSpPr>
      <p:grpSpPr>
        <a:xfrm>
          <a:off x="0" y="0"/>
          <a:ext cx="0" cy="0"/>
          <a:chOff x="0" y="0"/>
          <a:chExt cx="0" cy="0"/>
        </a:xfrm>
      </p:grpSpPr>
      <p:pic>
        <p:nvPicPr>
          <p:cNvPr id="5" name="Picture 4" descr="GEMeatball&amp;T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19088" y="6088063"/>
            <a:ext cx="16081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hasCustomPrompt="1"/>
          </p:nvPr>
        </p:nvSpPr>
        <p:spPr>
          <a:xfrm>
            <a:off x="352800" y="280800"/>
            <a:ext cx="8460000" cy="997200"/>
          </a:xfrm>
        </p:spPr>
        <p:txBody>
          <a:bodyPr/>
          <a:lstStyle>
            <a:lvl1pPr algn="l">
              <a:defRPr sz="4000" b="0" cap="none" baseline="0">
                <a:solidFill>
                  <a:schemeClr val="bg1"/>
                </a:solidFill>
              </a:defRPr>
            </a:lvl1pPr>
          </a:lstStyle>
          <a:p>
            <a:r>
              <a:rPr lang="en-US" dirty="0" smtClean="0"/>
              <a:t>Click to edit Master </a:t>
            </a:r>
            <a:br>
              <a:rPr lang="en-US" dirty="0" smtClean="0"/>
            </a:br>
            <a:r>
              <a:rPr lang="en-US" dirty="0" smtClean="0"/>
              <a:t>title style</a:t>
            </a:r>
            <a:endParaRPr lang="en-GB" dirty="0"/>
          </a:p>
        </p:txBody>
      </p:sp>
    </p:spTree>
    <p:extLst>
      <p:ext uri="{BB962C8B-B14F-4D97-AF65-F5344CB8AC3E}">
        <p14:creationId xmlns:p14="http://schemas.microsoft.com/office/powerpoint/2010/main" val="34011821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d Slide">
    <p:spTree>
      <p:nvGrpSpPr>
        <p:cNvPr id="1" name=""/>
        <p:cNvGrpSpPr/>
        <p:nvPr/>
      </p:nvGrpSpPr>
      <p:grpSpPr>
        <a:xfrm>
          <a:off x="0" y="0"/>
          <a:ext cx="0" cy="0"/>
          <a:chOff x="0" y="0"/>
          <a:chExt cx="0" cy="0"/>
        </a:xfrm>
      </p:grpSpPr>
      <p:pic>
        <p:nvPicPr>
          <p:cNvPr id="3" name="Picture 5" descr="D:\Documents and Settings\200015691\Desktop\Ivan Files\Downloads\IAW Tagline\IAW Tagline PPT use\One Line-Horizontal\GE_lockup_PMS7455_IaW_pp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57475" y="2733675"/>
            <a:ext cx="3687763" cy="1350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950757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FR"/>
          </a:p>
        </p:txBody>
      </p:sp>
      <p:sp>
        <p:nvSpPr>
          <p:cNvPr id="4" name="Date Placeholder 3"/>
          <p:cNvSpPr>
            <a:spLocks noGrp="1"/>
          </p:cNvSpPr>
          <p:nvPr>
            <p:ph type="dt" sz="half" idx="10"/>
          </p:nvPr>
        </p:nvSpPr>
        <p:spPr/>
        <p:txBody>
          <a:bodyPr/>
          <a:lstStyle>
            <a:lvl1pPr>
              <a:defRPr/>
            </a:lvl1pPr>
          </a:lstStyle>
          <a:p>
            <a:pPr>
              <a:defRPr/>
            </a:pPr>
            <a:endParaRPr lang="fr-FR"/>
          </a:p>
        </p:txBody>
      </p:sp>
      <p:sp>
        <p:nvSpPr>
          <p:cNvPr id="5" name="Footer Placeholder 4"/>
          <p:cNvSpPr>
            <a:spLocks noGrp="1"/>
          </p:cNvSpPr>
          <p:nvPr>
            <p:ph type="ftr" sz="quarter" idx="11"/>
          </p:nvPr>
        </p:nvSpPr>
        <p:spPr/>
        <p:txBody>
          <a:bodyPr/>
          <a:lstStyle>
            <a:lvl1pPr>
              <a:defRPr/>
            </a:lvl1pPr>
          </a:lstStyle>
          <a:p>
            <a:pPr>
              <a:defRPr/>
            </a:pPr>
            <a:r>
              <a:rPr lang="fr-FR" smtClean="0"/>
              <a:t>Femmes Ingénieurs</a:t>
            </a:r>
            <a:endParaRPr lang="fr-FR"/>
          </a:p>
        </p:txBody>
      </p:sp>
      <p:sp>
        <p:nvSpPr>
          <p:cNvPr id="6" name="Slide Number Placeholder 5"/>
          <p:cNvSpPr>
            <a:spLocks noGrp="1"/>
          </p:cNvSpPr>
          <p:nvPr>
            <p:ph type="sldNum" sz="quarter" idx="12"/>
          </p:nvPr>
        </p:nvSpPr>
        <p:spPr/>
        <p:txBody>
          <a:bodyPr/>
          <a:lstStyle>
            <a:lvl1pPr>
              <a:defRPr/>
            </a:lvl1pPr>
          </a:lstStyle>
          <a:p>
            <a:pPr>
              <a:defRPr/>
            </a:pPr>
            <a:fld id="{CE6CA5F1-6A5A-4826-8C79-27D4B718E5CB}" type="slidenum">
              <a:rPr lang="fr-FR"/>
              <a:pPr>
                <a:defRPr/>
              </a:pPr>
              <a:t>‹#›</a:t>
            </a:fld>
            <a:endParaRPr lang="fr-FR"/>
          </a:p>
        </p:txBody>
      </p:sp>
    </p:spTree>
    <p:extLst>
      <p:ext uri="{BB962C8B-B14F-4D97-AF65-F5344CB8AC3E}">
        <p14:creationId xmlns:p14="http://schemas.microsoft.com/office/powerpoint/2010/main" val="540793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lvl1pPr>
              <a:defRPr/>
            </a:lvl1pPr>
          </a:lstStyle>
          <a:p>
            <a:pPr>
              <a:defRPr/>
            </a:pPr>
            <a:endParaRPr lang="fr-FR"/>
          </a:p>
        </p:txBody>
      </p:sp>
      <p:sp>
        <p:nvSpPr>
          <p:cNvPr id="5" name="Footer Placeholder 4"/>
          <p:cNvSpPr>
            <a:spLocks noGrp="1"/>
          </p:cNvSpPr>
          <p:nvPr>
            <p:ph type="ftr" sz="quarter" idx="11"/>
          </p:nvPr>
        </p:nvSpPr>
        <p:spPr/>
        <p:txBody>
          <a:bodyPr/>
          <a:lstStyle>
            <a:lvl1pPr>
              <a:defRPr/>
            </a:lvl1pPr>
          </a:lstStyle>
          <a:p>
            <a:pPr>
              <a:defRPr/>
            </a:pPr>
            <a:r>
              <a:rPr lang="fr-FR" smtClean="0"/>
              <a:t>Femmes Ingénieurs</a:t>
            </a:r>
            <a:endParaRPr lang="fr-FR"/>
          </a:p>
        </p:txBody>
      </p:sp>
      <p:sp>
        <p:nvSpPr>
          <p:cNvPr id="6" name="Slide Number Placeholder 5"/>
          <p:cNvSpPr>
            <a:spLocks noGrp="1"/>
          </p:cNvSpPr>
          <p:nvPr>
            <p:ph type="sldNum" sz="quarter" idx="12"/>
          </p:nvPr>
        </p:nvSpPr>
        <p:spPr/>
        <p:txBody>
          <a:bodyPr/>
          <a:lstStyle>
            <a:lvl1pPr>
              <a:defRPr/>
            </a:lvl1pPr>
          </a:lstStyle>
          <a:p>
            <a:pPr>
              <a:defRPr/>
            </a:pPr>
            <a:fld id="{609E687A-F9CF-46C7-BB49-455C5B3E8D2D}" type="slidenum">
              <a:rPr lang="fr-FR"/>
              <a:pPr>
                <a:defRPr/>
              </a:pPr>
              <a:t>‹#›</a:t>
            </a:fld>
            <a:endParaRPr lang="fr-FR"/>
          </a:p>
        </p:txBody>
      </p:sp>
    </p:spTree>
    <p:extLst>
      <p:ext uri="{BB962C8B-B14F-4D97-AF65-F5344CB8AC3E}">
        <p14:creationId xmlns:p14="http://schemas.microsoft.com/office/powerpoint/2010/main" val="22438011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fr-FR"/>
          </a:p>
        </p:txBody>
      </p:sp>
      <p:sp>
        <p:nvSpPr>
          <p:cNvPr id="5" name="Footer Placeholder 4"/>
          <p:cNvSpPr>
            <a:spLocks noGrp="1"/>
          </p:cNvSpPr>
          <p:nvPr>
            <p:ph type="ftr" sz="quarter" idx="11"/>
          </p:nvPr>
        </p:nvSpPr>
        <p:spPr/>
        <p:txBody>
          <a:bodyPr/>
          <a:lstStyle>
            <a:lvl1pPr>
              <a:defRPr/>
            </a:lvl1pPr>
          </a:lstStyle>
          <a:p>
            <a:pPr>
              <a:defRPr/>
            </a:pPr>
            <a:r>
              <a:rPr lang="fr-FR" smtClean="0"/>
              <a:t>Femmes Ingénieurs</a:t>
            </a:r>
            <a:endParaRPr lang="fr-FR"/>
          </a:p>
        </p:txBody>
      </p:sp>
      <p:sp>
        <p:nvSpPr>
          <p:cNvPr id="6" name="Slide Number Placeholder 5"/>
          <p:cNvSpPr>
            <a:spLocks noGrp="1"/>
          </p:cNvSpPr>
          <p:nvPr>
            <p:ph type="sldNum" sz="quarter" idx="12"/>
          </p:nvPr>
        </p:nvSpPr>
        <p:spPr/>
        <p:txBody>
          <a:bodyPr/>
          <a:lstStyle>
            <a:lvl1pPr>
              <a:defRPr/>
            </a:lvl1pPr>
          </a:lstStyle>
          <a:p>
            <a:pPr>
              <a:defRPr/>
            </a:pPr>
            <a:fld id="{30D2639C-DD3A-43E6-A8A3-D557C542182D}" type="slidenum">
              <a:rPr lang="fr-FR"/>
              <a:pPr>
                <a:defRPr/>
              </a:pPr>
              <a:t>‹#›</a:t>
            </a:fld>
            <a:endParaRPr lang="fr-FR"/>
          </a:p>
        </p:txBody>
      </p:sp>
    </p:spTree>
    <p:extLst>
      <p:ext uri="{BB962C8B-B14F-4D97-AF65-F5344CB8AC3E}">
        <p14:creationId xmlns:p14="http://schemas.microsoft.com/office/powerpoint/2010/main" val="2834042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Date Placeholder 3"/>
          <p:cNvSpPr>
            <a:spLocks noGrp="1"/>
          </p:cNvSpPr>
          <p:nvPr>
            <p:ph type="dt" sz="half" idx="10"/>
          </p:nvPr>
        </p:nvSpPr>
        <p:spPr/>
        <p:txBody>
          <a:bodyPr/>
          <a:lstStyle>
            <a:lvl1pPr>
              <a:defRPr/>
            </a:lvl1pPr>
          </a:lstStyle>
          <a:p>
            <a:pPr>
              <a:defRPr/>
            </a:pPr>
            <a:endParaRPr lang="fr-FR"/>
          </a:p>
        </p:txBody>
      </p:sp>
      <p:sp>
        <p:nvSpPr>
          <p:cNvPr id="6" name="Footer Placeholder 4"/>
          <p:cNvSpPr>
            <a:spLocks noGrp="1"/>
          </p:cNvSpPr>
          <p:nvPr>
            <p:ph type="ftr" sz="quarter" idx="11"/>
          </p:nvPr>
        </p:nvSpPr>
        <p:spPr/>
        <p:txBody>
          <a:bodyPr/>
          <a:lstStyle>
            <a:lvl1pPr>
              <a:defRPr/>
            </a:lvl1pPr>
          </a:lstStyle>
          <a:p>
            <a:pPr>
              <a:defRPr/>
            </a:pPr>
            <a:r>
              <a:rPr lang="fr-FR" smtClean="0"/>
              <a:t>Femmes Ingénieurs</a:t>
            </a:r>
            <a:endParaRPr lang="fr-FR"/>
          </a:p>
        </p:txBody>
      </p:sp>
      <p:sp>
        <p:nvSpPr>
          <p:cNvPr id="7" name="Slide Number Placeholder 5"/>
          <p:cNvSpPr>
            <a:spLocks noGrp="1"/>
          </p:cNvSpPr>
          <p:nvPr>
            <p:ph type="sldNum" sz="quarter" idx="12"/>
          </p:nvPr>
        </p:nvSpPr>
        <p:spPr/>
        <p:txBody>
          <a:bodyPr/>
          <a:lstStyle>
            <a:lvl1pPr>
              <a:defRPr/>
            </a:lvl1pPr>
          </a:lstStyle>
          <a:p>
            <a:pPr>
              <a:defRPr/>
            </a:pPr>
            <a:fld id="{49178845-3FB8-4C0C-8ED9-14F115488445}" type="slidenum">
              <a:rPr lang="fr-FR"/>
              <a:pPr>
                <a:defRPr/>
              </a:pPr>
              <a:t>‹#›</a:t>
            </a:fld>
            <a:endParaRPr lang="fr-FR"/>
          </a:p>
        </p:txBody>
      </p:sp>
    </p:spTree>
    <p:extLst>
      <p:ext uri="{BB962C8B-B14F-4D97-AF65-F5344CB8AC3E}">
        <p14:creationId xmlns:p14="http://schemas.microsoft.com/office/powerpoint/2010/main" val="8285660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Date Placeholder 3"/>
          <p:cNvSpPr>
            <a:spLocks noGrp="1"/>
          </p:cNvSpPr>
          <p:nvPr>
            <p:ph type="dt" sz="half" idx="10"/>
          </p:nvPr>
        </p:nvSpPr>
        <p:spPr/>
        <p:txBody>
          <a:bodyPr/>
          <a:lstStyle>
            <a:lvl1pPr>
              <a:defRPr/>
            </a:lvl1pPr>
          </a:lstStyle>
          <a:p>
            <a:pPr>
              <a:defRPr/>
            </a:pPr>
            <a:endParaRPr lang="fr-FR"/>
          </a:p>
        </p:txBody>
      </p:sp>
      <p:sp>
        <p:nvSpPr>
          <p:cNvPr id="8" name="Footer Placeholder 4"/>
          <p:cNvSpPr>
            <a:spLocks noGrp="1"/>
          </p:cNvSpPr>
          <p:nvPr>
            <p:ph type="ftr" sz="quarter" idx="11"/>
          </p:nvPr>
        </p:nvSpPr>
        <p:spPr/>
        <p:txBody>
          <a:bodyPr/>
          <a:lstStyle>
            <a:lvl1pPr>
              <a:defRPr/>
            </a:lvl1pPr>
          </a:lstStyle>
          <a:p>
            <a:pPr>
              <a:defRPr/>
            </a:pPr>
            <a:r>
              <a:rPr lang="fr-FR" smtClean="0"/>
              <a:t>Femmes Ingénieurs</a:t>
            </a:r>
            <a:endParaRPr lang="fr-FR"/>
          </a:p>
        </p:txBody>
      </p:sp>
      <p:sp>
        <p:nvSpPr>
          <p:cNvPr id="9" name="Slide Number Placeholder 5"/>
          <p:cNvSpPr>
            <a:spLocks noGrp="1"/>
          </p:cNvSpPr>
          <p:nvPr>
            <p:ph type="sldNum" sz="quarter" idx="12"/>
          </p:nvPr>
        </p:nvSpPr>
        <p:spPr/>
        <p:txBody>
          <a:bodyPr/>
          <a:lstStyle>
            <a:lvl1pPr>
              <a:defRPr/>
            </a:lvl1pPr>
          </a:lstStyle>
          <a:p>
            <a:pPr>
              <a:defRPr/>
            </a:pPr>
            <a:fld id="{08B1BE69-ABB2-4014-8C1B-5F524F7FCF15}" type="slidenum">
              <a:rPr lang="fr-FR"/>
              <a:pPr>
                <a:defRPr/>
              </a:pPr>
              <a:t>‹#›</a:t>
            </a:fld>
            <a:endParaRPr lang="fr-FR"/>
          </a:p>
        </p:txBody>
      </p:sp>
    </p:spTree>
    <p:extLst>
      <p:ext uri="{BB962C8B-B14F-4D97-AF65-F5344CB8AC3E}">
        <p14:creationId xmlns:p14="http://schemas.microsoft.com/office/powerpoint/2010/main" val="1231496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Date Placeholder 3"/>
          <p:cNvSpPr>
            <a:spLocks noGrp="1"/>
          </p:cNvSpPr>
          <p:nvPr>
            <p:ph type="dt" sz="half" idx="10"/>
          </p:nvPr>
        </p:nvSpPr>
        <p:spPr/>
        <p:txBody>
          <a:bodyPr/>
          <a:lstStyle>
            <a:lvl1pPr>
              <a:defRPr/>
            </a:lvl1pPr>
          </a:lstStyle>
          <a:p>
            <a:pPr>
              <a:defRPr/>
            </a:pPr>
            <a:endParaRPr lang="fr-FR"/>
          </a:p>
        </p:txBody>
      </p:sp>
      <p:sp>
        <p:nvSpPr>
          <p:cNvPr id="4" name="Footer Placeholder 4"/>
          <p:cNvSpPr>
            <a:spLocks noGrp="1"/>
          </p:cNvSpPr>
          <p:nvPr>
            <p:ph type="ftr" sz="quarter" idx="11"/>
          </p:nvPr>
        </p:nvSpPr>
        <p:spPr/>
        <p:txBody>
          <a:bodyPr/>
          <a:lstStyle>
            <a:lvl1pPr>
              <a:defRPr/>
            </a:lvl1pPr>
          </a:lstStyle>
          <a:p>
            <a:pPr>
              <a:defRPr/>
            </a:pPr>
            <a:r>
              <a:rPr lang="fr-FR" smtClean="0"/>
              <a:t>Femmes Ingénieurs</a:t>
            </a:r>
            <a:endParaRPr lang="fr-FR"/>
          </a:p>
        </p:txBody>
      </p:sp>
      <p:sp>
        <p:nvSpPr>
          <p:cNvPr id="5" name="Slide Number Placeholder 5"/>
          <p:cNvSpPr>
            <a:spLocks noGrp="1"/>
          </p:cNvSpPr>
          <p:nvPr>
            <p:ph type="sldNum" sz="quarter" idx="12"/>
          </p:nvPr>
        </p:nvSpPr>
        <p:spPr/>
        <p:txBody>
          <a:bodyPr/>
          <a:lstStyle>
            <a:lvl1pPr>
              <a:defRPr/>
            </a:lvl1pPr>
          </a:lstStyle>
          <a:p>
            <a:pPr>
              <a:defRPr/>
            </a:pPr>
            <a:fld id="{AB35CBD8-8E11-4FC7-8F2A-EB804E6B413D}" type="slidenum">
              <a:rPr lang="fr-FR"/>
              <a:pPr>
                <a:defRPr/>
              </a:pPr>
              <a:t>‹#›</a:t>
            </a:fld>
            <a:endParaRPr lang="fr-FR"/>
          </a:p>
        </p:txBody>
      </p:sp>
    </p:spTree>
    <p:extLst>
      <p:ext uri="{BB962C8B-B14F-4D97-AF65-F5344CB8AC3E}">
        <p14:creationId xmlns:p14="http://schemas.microsoft.com/office/powerpoint/2010/main" val="2537820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fr-FR"/>
          </a:p>
        </p:txBody>
      </p:sp>
      <p:sp>
        <p:nvSpPr>
          <p:cNvPr id="3" name="Footer Placeholder 4"/>
          <p:cNvSpPr>
            <a:spLocks noGrp="1"/>
          </p:cNvSpPr>
          <p:nvPr>
            <p:ph type="ftr" sz="quarter" idx="11"/>
          </p:nvPr>
        </p:nvSpPr>
        <p:spPr/>
        <p:txBody>
          <a:bodyPr/>
          <a:lstStyle>
            <a:lvl1pPr>
              <a:defRPr/>
            </a:lvl1pPr>
          </a:lstStyle>
          <a:p>
            <a:pPr>
              <a:defRPr/>
            </a:pPr>
            <a:r>
              <a:rPr lang="fr-FR" smtClean="0"/>
              <a:t>Femmes Ingénieurs</a:t>
            </a:r>
            <a:endParaRPr lang="fr-FR"/>
          </a:p>
        </p:txBody>
      </p:sp>
      <p:sp>
        <p:nvSpPr>
          <p:cNvPr id="4" name="Slide Number Placeholder 5"/>
          <p:cNvSpPr>
            <a:spLocks noGrp="1"/>
          </p:cNvSpPr>
          <p:nvPr>
            <p:ph type="sldNum" sz="quarter" idx="12"/>
          </p:nvPr>
        </p:nvSpPr>
        <p:spPr/>
        <p:txBody>
          <a:bodyPr/>
          <a:lstStyle>
            <a:lvl1pPr>
              <a:defRPr/>
            </a:lvl1pPr>
          </a:lstStyle>
          <a:p>
            <a:pPr>
              <a:defRPr/>
            </a:pPr>
            <a:fld id="{B19E7E13-99DF-41D4-B3F1-4F9C191297D8}" type="slidenum">
              <a:rPr lang="fr-FR"/>
              <a:pPr>
                <a:defRPr/>
              </a:pPr>
              <a:t>‹#›</a:t>
            </a:fld>
            <a:endParaRPr lang="fr-FR"/>
          </a:p>
        </p:txBody>
      </p:sp>
    </p:spTree>
    <p:extLst>
      <p:ext uri="{BB962C8B-B14F-4D97-AF65-F5344CB8AC3E}">
        <p14:creationId xmlns:p14="http://schemas.microsoft.com/office/powerpoint/2010/main" val="13640301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fr-FR"/>
          </a:p>
        </p:txBody>
      </p:sp>
      <p:sp>
        <p:nvSpPr>
          <p:cNvPr id="6" name="Footer Placeholder 4"/>
          <p:cNvSpPr>
            <a:spLocks noGrp="1"/>
          </p:cNvSpPr>
          <p:nvPr>
            <p:ph type="ftr" sz="quarter" idx="11"/>
          </p:nvPr>
        </p:nvSpPr>
        <p:spPr/>
        <p:txBody>
          <a:bodyPr/>
          <a:lstStyle>
            <a:lvl1pPr>
              <a:defRPr/>
            </a:lvl1pPr>
          </a:lstStyle>
          <a:p>
            <a:pPr>
              <a:defRPr/>
            </a:pPr>
            <a:r>
              <a:rPr lang="fr-FR" smtClean="0"/>
              <a:t>Femmes Ingénieurs</a:t>
            </a:r>
            <a:endParaRPr lang="fr-FR"/>
          </a:p>
        </p:txBody>
      </p:sp>
      <p:sp>
        <p:nvSpPr>
          <p:cNvPr id="7" name="Slide Number Placeholder 5"/>
          <p:cNvSpPr>
            <a:spLocks noGrp="1"/>
          </p:cNvSpPr>
          <p:nvPr>
            <p:ph type="sldNum" sz="quarter" idx="12"/>
          </p:nvPr>
        </p:nvSpPr>
        <p:spPr/>
        <p:txBody>
          <a:bodyPr/>
          <a:lstStyle>
            <a:lvl1pPr>
              <a:defRPr/>
            </a:lvl1pPr>
          </a:lstStyle>
          <a:p>
            <a:pPr>
              <a:defRPr/>
            </a:pPr>
            <a:fld id="{9980A3D0-ED8E-4504-8DA6-C3C0DCA84425}" type="slidenum">
              <a:rPr lang="fr-FR"/>
              <a:pPr>
                <a:defRPr/>
              </a:pPr>
              <a:t>‹#›</a:t>
            </a:fld>
            <a:endParaRPr lang="fr-FR"/>
          </a:p>
        </p:txBody>
      </p:sp>
    </p:spTree>
    <p:extLst>
      <p:ext uri="{BB962C8B-B14F-4D97-AF65-F5344CB8AC3E}">
        <p14:creationId xmlns:p14="http://schemas.microsoft.com/office/powerpoint/2010/main" val="15698371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fr-FR"/>
          </a:p>
        </p:txBody>
      </p:sp>
      <p:sp>
        <p:nvSpPr>
          <p:cNvPr id="6" name="Footer Placeholder 4"/>
          <p:cNvSpPr>
            <a:spLocks noGrp="1"/>
          </p:cNvSpPr>
          <p:nvPr>
            <p:ph type="ftr" sz="quarter" idx="11"/>
          </p:nvPr>
        </p:nvSpPr>
        <p:spPr/>
        <p:txBody>
          <a:bodyPr/>
          <a:lstStyle>
            <a:lvl1pPr>
              <a:defRPr/>
            </a:lvl1pPr>
          </a:lstStyle>
          <a:p>
            <a:pPr>
              <a:defRPr/>
            </a:pPr>
            <a:r>
              <a:rPr lang="fr-FR" smtClean="0"/>
              <a:t>Femmes Ingénieurs</a:t>
            </a:r>
            <a:endParaRPr lang="fr-FR"/>
          </a:p>
        </p:txBody>
      </p:sp>
      <p:sp>
        <p:nvSpPr>
          <p:cNvPr id="7" name="Slide Number Placeholder 5"/>
          <p:cNvSpPr>
            <a:spLocks noGrp="1"/>
          </p:cNvSpPr>
          <p:nvPr>
            <p:ph type="sldNum" sz="quarter" idx="12"/>
          </p:nvPr>
        </p:nvSpPr>
        <p:spPr/>
        <p:txBody>
          <a:bodyPr/>
          <a:lstStyle>
            <a:lvl1pPr>
              <a:defRPr/>
            </a:lvl1pPr>
          </a:lstStyle>
          <a:p>
            <a:pPr>
              <a:defRPr/>
            </a:pPr>
            <a:fld id="{AD7FF9D3-680D-45C9-84F6-868D83D34BB8}" type="slidenum">
              <a:rPr lang="fr-FR"/>
              <a:pPr>
                <a:defRPr/>
              </a:pPr>
              <a:t>‹#›</a:t>
            </a:fld>
            <a:endParaRPr lang="fr-FR"/>
          </a:p>
        </p:txBody>
      </p:sp>
    </p:spTree>
    <p:extLst>
      <p:ext uri="{BB962C8B-B14F-4D97-AF65-F5344CB8AC3E}">
        <p14:creationId xmlns:p14="http://schemas.microsoft.com/office/powerpoint/2010/main" val="11456565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lvl1pPr>
              <a:defRPr/>
            </a:lvl1pPr>
          </a:lstStyle>
          <a:p>
            <a:pPr>
              <a:defRPr/>
            </a:pPr>
            <a:endParaRPr lang="fr-FR"/>
          </a:p>
        </p:txBody>
      </p:sp>
      <p:sp>
        <p:nvSpPr>
          <p:cNvPr id="5" name="Footer Placeholder 4"/>
          <p:cNvSpPr>
            <a:spLocks noGrp="1"/>
          </p:cNvSpPr>
          <p:nvPr>
            <p:ph type="ftr" sz="quarter" idx="11"/>
          </p:nvPr>
        </p:nvSpPr>
        <p:spPr/>
        <p:txBody>
          <a:bodyPr/>
          <a:lstStyle>
            <a:lvl1pPr>
              <a:defRPr/>
            </a:lvl1pPr>
          </a:lstStyle>
          <a:p>
            <a:pPr>
              <a:defRPr/>
            </a:pPr>
            <a:r>
              <a:rPr lang="fr-FR" smtClean="0"/>
              <a:t>Femmes Ingénieurs</a:t>
            </a:r>
            <a:endParaRPr lang="fr-FR"/>
          </a:p>
        </p:txBody>
      </p:sp>
      <p:sp>
        <p:nvSpPr>
          <p:cNvPr id="6" name="Slide Number Placeholder 5"/>
          <p:cNvSpPr>
            <a:spLocks noGrp="1"/>
          </p:cNvSpPr>
          <p:nvPr>
            <p:ph type="sldNum" sz="quarter" idx="12"/>
          </p:nvPr>
        </p:nvSpPr>
        <p:spPr/>
        <p:txBody>
          <a:bodyPr/>
          <a:lstStyle>
            <a:lvl1pPr>
              <a:defRPr/>
            </a:lvl1pPr>
          </a:lstStyle>
          <a:p>
            <a:pPr>
              <a:defRPr/>
            </a:pPr>
            <a:fld id="{DC4D5BD8-4684-4FDE-AECA-85ECEB4F3B67}" type="slidenum">
              <a:rPr lang="fr-FR"/>
              <a:pPr>
                <a:defRPr/>
              </a:pPr>
              <a:t>‹#›</a:t>
            </a:fld>
            <a:endParaRPr lang="fr-FR"/>
          </a:p>
        </p:txBody>
      </p:sp>
    </p:spTree>
    <p:extLst>
      <p:ext uri="{BB962C8B-B14F-4D97-AF65-F5344CB8AC3E}">
        <p14:creationId xmlns:p14="http://schemas.microsoft.com/office/powerpoint/2010/main" val="10552216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lvl1pPr>
              <a:defRPr/>
            </a:lvl1pPr>
          </a:lstStyle>
          <a:p>
            <a:pPr>
              <a:defRPr/>
            </a:pPr>
            <a:endParaRPr lang="fr-FR"/>
          </a:p>
        </p:txBody>
      </p:sp>
      <p:sp>
        <p:nvSpPr>
          <p:cNvPr id="5" name="Footer Placeholder 4"/>
          <p:cNvSpPr>
            <a:spLocks noGrp="1"/>
          </p:cNvSpPr>
          <p:nvPr>
            <p:ph type="ftr" sz="quarter" idx="11"/>
          </p:nvPr>
        </p:nvSpPr>
        <p:spPr/>
        <p:txBody>
          <a:bodyPr/>
          <a:lstStyle>
            <a:lvl1pPr>
              <a:defRPr/>
            </a:lvl1pPr>
          </a:lstStyle>
          <a:p>
            <a:pPr>
              <a:defRPr/>
            </a:pPr>
            <a:r>
              <a:rPr lang="fr-FR" smtClean="0"/>
              <a:t>Femmes Ingénieurs</a:t>
            </a:r>
            <a:endParaRPr lang="fr-FR"/>
          </a:p>
        </p:txBody>
      </p:sp>
      <p:sp>
        <p:nvSpPr>
          <p:cNvPr id="6" name="Slide Number Placeholder 5"/>
          <p:cNvSpPr>
            <a:spLocks noGrp="1"/>
          </p:cNvSpPr>
          <p:nvPr>
            <p:ph type="sldNum" sz="quarter" idx="12"/>
          </p:nvPr>
        </p:nvSpPr>
        <p:spPr/>
        <p:txBody>
          <a:bodyPr/>
          <a:lstStyle>
            <a:lvl1pPr>
              <a:defRPr/>
            </a:lvl1pPr>
          </a:lstStyle>
          <a:p>
            <a:pPr>
              <a:defRPr/>
            </a:pPr>
            <a:fld id="{B28D0B50-89A8-4CF9-9196-3C66D970E424}" type="slidenum">
              <a:rPr lang="fr-FR"/>
              <a:pPr>
                <a:defRPr/>
              </a:pPr>
              <a:t>‹#›</a:t>
            </a:fld>
            <a:endParaRPr lang="fr-FR"/>
          </a:p>
        </p:txBody>
      </p:sp>
    </p:spTree>
    <p:extLst>
      <p:ext uri="{BB962C8B-B14F-4D97-AF65-F5344CB8AC3E}">
        <p14:creationId xmlns:p14="http://schemas.microsoft.com/office/powerpoint/2010/main" val="33367664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FR"/>
          </a:p>
        </p:txBody>
      </p:sp>
      <p:sp>
        <p:nvSpPr>
          <p:cNvPr id="4" name="Date Placeholder 3"/>
          <p:cNvSpPr>
            <a:spLocks noGrp="1"/>
          </p:cNvSpPr>
          <p:nvPr>
            <p:ph type="dt" sz="half" idx="10"/>
          </p:nvPr>
        </p:nvSpPr>
        <p:spPr/>
        <p:txBody>
          <a:bodyPr/>
          <a:lstStyle>
            <a:lvl1pPr>
              <a:defRPr/>
            </a:lvl1pPr>
          </a:lstStyle>
          <a:p>
            <a:pPr>
              <a:defRPr/>
            </a:pPr>
            <a:fld id="{6B7A71A8-5611-4E64-8A54-3DF52BF5847D}" type="datetime1">
              <a:rPr lang="fr-FR"/>
              <a:pPr>
                <a:defRPr/>
              </a:pPr>
              <a:t>10/09/2014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CE6CA5F1-6A5A-4826-8C79-27D4B718E5CB}" type="slidenum">
              <a:rPr lang="fr-FR"/>
              <a:pPr>
                <a:defRPr/>
              </a:pPr>
              <a:t>‹#›</a:t>
            </a:fld>
            <a:endParaRPr lang="fr-FR"/>
          </a:p>
        </p:txBody>
      </p:sp>
    </p:spTree>
    <p:extLst>
      <p:ext uri="{BB962C8B-B14F-4D97-AF65-F5344CB8AC3E}">
        <p14:creationId xmlns:p14="http://schemas.microsoft.com/office/powerpoint/2010/main" val="1697645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lvl1pPr>
              <a:defRPr/>
            </a:lvl1pPr>
          </a:lstStyle>
          <a:p>
            <a:pPr>
              <a:defRPr/>
            </a:pPr>
            <a:fld id="{D7170B9A-9CBF-4930-9D98-3030084D0FEE}" type="datetime1">
              <a:rPr lang="fr-FR"/>
              <a:pPr>
                <a:defRPr/>
              </a:pPr>
              <a:t>10/09/2014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609E687A-F9CF-46C7-BB49-455C5B3E8D2D}" type="slidenum">
              <a:rPr lang="fr-FR"/>
              <a:pPr>
                <a:defRPr/>
              </a:pPr>
              <a:t>‹#›</a:t>
            </a:fld>
            <a:endParaRPr lang="fr-FR"/>
          </a:p>
        </p:txBody>
      </p:sp>
    </p:spTree>
    <p:extLst>
      <p:ext uri="{BB962C8B-B14F-4D97-AF65-F5344CB8AC3E}">
        <p14:creationId xmlns:p14="http://schemas.microsoft.com/office/powerpoint/2010/main" val="8085628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EA48E39-4217-4943-86CC-8965C0F6DA83}" type="datetime1">
              <a:rPr lang="fr-FR"/>
              <a:pPr>
                <a:defRPr/>
              </a:pPr>
              <a:t>10/09/2014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30D2639C-DD3A-43E6-A8A3-D557C542182D}" type="slidenum">
              <a:rPr lang="fr-FR"/>
              <a:pPr>
                <a:defRPr/>
              </a:pPr>
              <a:t>‹#›</a:t>
            </a:fld>
            <a:endParaRPr lang="fr-FR"/>
          </a:p>
        </p:txBody>
      </p:sp>
    </p:spTree>
    <p:extLst>
      <p:ext uri="{BB962C8B-B14F-4D97-AF65-F5344CB8AC3E}">
        <p14:creationId xmlns:p14="http://schemas.microsoft.com/office/powerpoint/2010/main" val="41564886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Date Placeholder 3"/>
          <p:cNvSpPr>
            <a:spLocks noGrp="1"/>
          </p:cNvSpPr>
          <p:nvPr>
            <p:ph type="dt" sz="half" idx="10"/>
          </p:nvPr>
        </p:nvSpPr>
        <p:spPr/>
        <p:txBody>
          <a:bodyPr/>
          <a:lstStyle>
            <a:lvl1pPr>
              <a:defRPr/>
            </a:lvl1pPr>
          </a:lstStyle>
          <a:p>
            <a:pPr>
              <a:defRPr/>
            </a:pPr>
            <a:fld id="{56D28A24-BC51-48B3-927C-1EAE6F898741}" type="datetime1">
              <a:rPr lang="fr-FR"/>
              <a:pPr>
                <a:defRPr/>
              </a:pPr>
              <a:t>10/09/2014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49178845-3FB8-4C0C-8ED9-14F115488445}" type="slidenum">
              <a:rPr lang="fr-FR"/>
              <a:pPr>
                <a:defRPr/>
              </a:pPr>
              <a:t>‹#›</a:t>
            </a:fld>
            <a:endParaRPr lang="fr-FR"/>
          </a:p>
        </p:txBody>
      </p:sp>
    </p:spTree>
    <p:extLst>
      <p:ext uri="{BB962C8B-B14F-4D97-AF65-F5344CB8AC3E}">
        <p14:creationId xmlns:p14="http://schemas.microsoft.com/office/powerpoint/2010/main" val="2333891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Date Placeholder 3"/>
          <p:cNvSpPr>
            <a:spLocks noGrp="1"/>
          </p:cNvSpPr>
          <p:nvPr>
            <p:ph type="dt" sz="half" idx="10"/>
          </p:nvPr>
        </p:nvSpPr>
        <p:spPr/>
        <p:txBody>
          <a:bodyPr/>
          <a:lstStyle>
            <a:lvl1pPr>
              <a:defRPr/>
            </a:lvl1pPr>
          </a:lstStyle>
          <a:p>
            <a:pPr>
              <a:defRPr/>
            </a:pPr>
            <a:fld id="{66968D3F-0025-4F48-B15B-8BEFE00FD21A}" type="datetime1">
              <a:rPr lang="fr-FR"/>
              <a:pPr>
                <a:defRPr/>
              </a:pPr>
              <a:t>10/09/2014</a:t>
            </a:fld>
            <a:endParaRPr lang="fr-FR"/>
          </a:p>
        </p:txBody>
      </p:sp>
      <p:sp>
        <p:nvSpPr>
          <p:cNvPr id="8" name="Footer Placeholder 4"/>
          <p:cNvSpPr>
            <a:spLocks noGrp="1"/>
          </p:cNvSpPr>
          <p:nvPr>
            <p:ph type="ftr" sz="quarter" idx="11"/>
          </p:nvPr>
        </p:nvSpPr>
        <p:spPr/>
        <p:txBody>
          <a:bodyPr/>
          <a:lstStyle>
            <a:lvl1pPr>
              <a:defRPr/>
            </a:lvl1pPr>
          </a:lstStyle>
          <a:p>
            <a:pPr>
              <a:defRPr/>
            </a:pPr>
            <a:endParaRPr lang="fr-FR"/>
          </a:p>
        </p:txBody>
      </p:sp>
      <p:sp>
        <p:nvSpPr>
          <p:cNvPr id="9" name="Slide Number Placeholder 5"/>
          <p:cNvSpPr>
            <a:spLocks noGrp="1"/>
          </p:cNvSpPr>
          <p:nvPr>
            <p:ph type="sldNum" sz="quarter" idx="12"/>
          </p:nvPr>
        </p:nvSpPr>
        <p:spPr/>
        <p:txBody>
          <a:bodyPr/>
          <a:lstStyle>
            <a:lvl1pPr>
              <a:defRPr/>
            </a:lvl1pPr>
          </a:lstStyle>
          <a:p>
            <a:pPr>
              <a:defRPr/>
            </a:pPr>
            <a:fld id="{08B1BE69-ABB2-4014-8C1B-5F524F7FCF15}" type="slidenum">
              <a:rPr lang="fr-FR"/>
              <a:pPr>
                <a:defRPr/>
              </a:pPr>
              <a:t>‹#›</a:t>
            </a:fld>
            <a:endParaRPr lang="fr-FR"/>
          </a:p>
        </p:txBody>
      </p:sp>
    </p:spTree>
    <p:extLst>
      <p:ext uri="{BB962C8B-B14F-4D97-AF65-F5344CB8AC3E}">
        <p14:creationId xmlns:p14="http://schemas.microsoft.com/office/powerpoint/2010/main" val="27850996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Date Placeholder 3"/>
          <p:cNvSpPr>
            <a:spLocks noGrp="1"/>
          </p:cNvSpPr>
          <p:nvPr>
            <p:ph type="dt" sz="half" idx="10"/>
          </p:nvPr>
        </p:nvSpPr>
        <p:spPr/>
        <p:txBody>
          <a:bodyPr/>
          <a:lstStyle>
            <a:lvl1pPr>
              <a:defRPr/>
            </a:lvl1pPr>
          </a:lstStyle>
          <a:p>
            <a:pPr>
              <a:defRPr/>
            </a:pPr>
            <a:fld id="{36DCDA61-F5F0-492D-B147-B5B3A53A1465}" type="datetime1">
              <a:rPr lang="fr-FR"/>
              <a:pPr>
                <a:defRPr/>
              </a:pPr>
              <a:t>10/09/2014</a:t>
            </a:fld>
            <a:endParaRPr lang="fr-FR"/>
          </a:p>
        </p:txBody>
      </p:sp>
      <p:sp>
        <p:nvSpPr>
          <p:cNvPr id="4" name="Footer Placeholder 4"/>
          <p:cNvSpPr>
            <a:spLocks noGrp="1"/>
          </p:cNvSpPr>
          <p:nvPr>
            <p:ph type="ftr" sz="quarter" idx="11"/>
          </p:nvPr>
        </p:nvSpPr>
        <p:spPr/>
        <p:txBody>
          <a:bodyPr/>
          <a:lstStyle>
            <a:lvl1pPr>
              <a:defRPr/>
            </a:lvl1pPr>
          </a:lstStyle>
          <a:p>
            <a:pPr>
              <a:defRPr/>
            </a:pPr>
            <a:endParaRPr lang="fr-FR"/>
          </a:p>
        </p:txBody>
      </p:sp>
      <p:sp>
        <p:nvSpPr>
          <p:cNvPr id="5" name="Slide Number Placeholder 5"/>
          <p:cNvSpPr>
            <a:spLocks noGrp="1"/>
          </p:cNvSpPr>
          <p:nvPr>
            <p:ph type="sldNum" sz="quarter" idx="12"/>
          </p:nvPr>
        </p:nvSpPr>
        <p:spPr/>
        <p:txBody>
          <a:bodyPr/>
          <a:lstStyle>
            <a:lvl1pPr>
              <a:defRPr/>
            </a:lvl1pPr>
          </a:lstStyle>
          <a:p>
            <a:pPr>
              <a:defRPr/>
            </a:pPr>
            <a:fld id="{AB35CBD8-8E11-4FC7-8F2A-EB804E6B413D}" type="slidenum">
              <a:rPr lang="fr-FR"/>
              <a:pPr>
                <a:defRPr/>
              </a:pPr>
              <a:t>‹#›</a:t>
            </a:fld>
            <a:endParaRPr lang="fr-FR"/>
          </a:p>
        </p:txBody>
      </p:sp>
    </p:spTree>
    <p:extLst>
      <p:ext uri="{BB962C8B-B14F-4D97-AF65-F5344CB8AC3E}">
        <p14:creationId xmlns:p14="http://schemas.microsoft.com/office/powerpoint/2010/main" val="25107988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1AA1BE1-C49A-40D7-AC32-53862754407E}" type="datetime1">
              <a:rPr lang="fr-FR"/>
              <a:pPr>
                <a:defRPr/>
              </a:pPr>
              <a:t>10/09/2014</a:t>
            </a:fld>
            <a:endParaRPr lang="fr-FR"/>
          </a:p>
        </p:txBody>
      </p:sp>
      <p:sp>
        <p:nvSpPr>
          <p:cNvPr id="3" name="Footer Placeholder 4"/>
          <p:cNvSpPr>
            <a:spLocks noGrp="1"/>
          </p:cNvSpPr>
          <p:nvPr>
            <p:ph type="ftr" sz="quarter" idx="11"/>
          </p:nvPr>
        </p:nvSpPr>
        <p:spPr/>
        <p:txBody>
          <a:bodyPr/>
          <a:lstStyle>
            <a:lvl1pPr>
              <a:defRPr/>
            </a:lvl1pPr>
          </a:lstStyle>
          <a:p>
            <a:pPr>
              <a:defRPr/>
            </a:pPr>
            <a:endParaRPr lang="fr-FR"/>
          </a:p>
        </p:txBody>
      </p:sp>
      <p:sp>
        <p:nvSpPr>
          <p:cNvPr id="4" name="Slide Number Placeholder 5"/>
          <p:cNvSpPr>
            <a:spLocks noGrp="1"/>
          </p:cNvSpPr>
          <p:nvPr>
            <p:ph type="sldNum" sz="quarter" idx="12"/>
          </p:nvPr>
        </p:nvSpPr>
        <p:spPr/>
        <p:txBody>
          <a:bodyPr/>
          <a:lstStyle>
            <a:lvl1pPr>
              <a:defRPr/>
            </a:lvl1pPr>
          </a:lstStyle>
          <a:p>
            <a:pPr>
              <a:defRPr/>
            </a:pPr>
            <a:fld id="{B19E7E13-99DF-41D4-B3F1-4F9C191297D8}" type="slidenum">
              <a:rPr lang="fr-FR"/>
              <a:pPr>
                <a:defRPr/>
              </a:pPr>
              <a:t>‹#›</a:t>
            </a:fld>
            <a:endParaRPr lang="fr-FR"/>
          </a:p>
        </p:txBody>
      </p:sp>
    </p:spTree>
    <p:extLst>
      <p:ext uri="{BB962C8B-B14F-4D97-AF65-F5344CB8AC3E}">
        <p14:creationId xmlns:p14="http://schemas.microsoft.com/office/powerpoint/2010/main" val="27054608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64E5E9D-50F2-4554-97A9-21C8A0287173}" type="datetime1">
              <a:rPr lang="fr-FR"/>
              <a:pPr>
                <a:defRPr/>
              </a:pPr>
              <a:t>10/09/2014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9980A3D0-ED8E-4504-8DA6-C3C0DCA84425}" type="slidenum">
              <a:rPr lang="fr-FR"/>
              <a:pPr>
                <a:defRPr/>
              </a:pPr>
              <a:t>‹#›</a:t>
            </a:fld>
            <a:endParaRPr lang="fr-FR"/>
          </a:p>
        </p:txBody>
      </p:sp>
    </p:spTree>
    <p:extLst>
      <p:ext uri="{BB962C8B-B14F-4D97-AF65-F5344CB8AC3E}">
        <p14:creationId xmlns:p14="http://schemas.microsoft.com/office/powerpoint/2010/main" val="7096879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DF11E36-597A-4CFC-96A1-4F9A4834FBFC}" type="datetime1">
              <a:rPr lang="fr-FR"/>
              <a:pPr>
                <a:defRPr/>
              </a:pPr>
              <a:t>10/09/2014</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AD7FF9D3-680D-45C9-84F6-868D83D34BB8}" type="slidenum">
              <a:rPr lang="fr-FR"/>
              <a:pPr>
                <a:defRPr/>
              </a:pPr>
              <a:t>‹#›</a:t>
            </a:fld>
            <a:endParaRPr lang="fr-FR"/>
          </a:p>
        </p:txBody>
      </p:sp>
    </p:spTree>
    <p:extLst>
      <p:ext uri="{BB962C8B-B14F-4D97-AF65-F5344CB8AC3E}">
        <p14:creationId xmlns:p14="http://schemas.microsoft.com/office/powerpoint/2010/main" val="35506027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lvl1pPr>
              <a:defRPr/>
            </a:lvl1pPr>
          </a:lstStyle>
          <a:p>
            <a:pPr>
              <a:defRPr/>
            </a:pPr>
            <a:fld id="{C09445E7-1A0D-47AA-A164-0F45562079B6}" type="datetime1">
              <a:rPr lang="fr-FR"/>
              <a:pPr>
                <a:defRPr/>
              </a:pPr>
              <a:t>10/09/2014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DC4D5BD8-4684-4FDE-AECA-85ECEB4F3B67}" type="slidenum">
              <a:rPr lang="fr-FR"/>
              <a:pPr>
                <a:defRPr/>
              </a:pPr>
              <a:t>‹#›</a:t>
            </a:fld>
            <a:endParaRPr lang="fr-FR"/>
          </a:p>
        </p:txBody>
      </p:sp>
    </p:spTree>
    <p:extLst>
      <p:ext uri="{BB962C8B-B14F-4D97-AF65-F5344CB8AC3E}">
        <p14:creationId xmlns:p14="http://schemas.microsoft.com/office/powerpoint/2010/main" val="21045828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lvl1pPr>
              <a:defRPr/>
            </a:lvl1pPr>
          </a:lstStyle>
          <a:p>
            <a:pPr>
              <a:defRPr/>
            </a:pPr>
            <a:fld id="{2F0EFADA-AD50-4BAA-B7EB-4851E6AE9E2D}" type="datetime1">
              <a:rPr lang="fr-FR"/>
              <a:pPr>
                <a:defRPr/>
              </a:pPr>
              <a:t>10/09/2014</a:t>
            </a:fld>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B28D0B50-89A8-4CF9-9196-3C66D970E424}" type="slidenum">
              <a:rPr lang="fr-FR"/>
              <a:pPr>
                <a:defRPr/>
              </a:pPr>
              <a:t>‹#›</a:t>
            </a:fld>
            <a:endParaRPr lang="fr-FR"/>
          </a:p>
        </p:txBody>
      </p:sp>
    </p:spTree>
    <p:extLst>
      <p:ext uri="{BB962C8B-B14F-4D97-AF65-F5344CB8AC3E}">
        <p14:creationId xmlns:p14="http://schemas.microsoft.com/office/powerpoint/2010/main" val="2249121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bwMode="auto">
          <a:xfrm>
            <a:off x="342900" y="280988"/>
            <a:ext cx="8459788" cy="998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smtClean="0"/>
              <a:t>Modifiez le style du titre</a:t>
            </a:r>
            <a:endParaRPr lang="en-US" smtClean="0"/>
          </a:p>
        </p:txBody>
      </p:sp>
      <p:sp>
        <p:nvSpPr>
          <p:cNvPr id="579587" name="Rectangle 3"/>
          <p:cNvSpPr>
            <a:spLocks noGrp="1" noChangeArrowheads="1"/>
          </p:cNvSpPr>
          <p:nvPr>
            <p:ph type="body" idx="1"/>
          </p:nvPr>
        </p:nvSpPr>
        <p:spPr bwMode="auto">
          <a:xfrm>
            <a:off x="342900" y="1727200"/>
            <a:ext cx="8459788" cy="423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smtClean="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80" r:id="rId15"/>
  </p:sldLayoutIdLst>
  <p:timing>
    <p:tnLst>
      <p:par>
        <p:cTn id="1" dur="indefinite" restart="never" nodeType="tmRoot"/>
      </p:par>
    </p:tnLst>
  </p:timing>
  <p:hf sldNum="0" hdr="0" dt="0"/>
  <p:txStyles>
    <p:titleStyle>
      <a:lvl1pPr algn="l" rtl="0" eaLnBrk="1" fontAlgn="base" hangingPunct="1">
        <a:lnSpc>
          <a:spcPct val="90000"/>
        </a:lnSpc>
        <a:spcBef>
          <a:spcPct val="0"/>
        </a:spcBef>
        <a:spcAft>
          <a:spcPct val="0"/>
        </a:spcAft>
        <a:defRPr sz="4000">
          <a:solidFill>
            <a:srgbClr val="1E4191"/>
          </a:solidFill>
          <a:latin typeface="+mj-lt"/>
          <a:ea typeface="+mj-ea"/>
          <a:cs typeface="+mj-cs"/>
        </a:defRPr>
      </a:lvl1pPr>
      <a:lvl2pPr algn="l" rtl="0" eaLnBrk="1" fontAlgn="base" hangingPunct="1">
        <a:lnSpc>
          <a:spcPct val="90000"/>
        </a:lnSpc>
        <a:spcBef>
          <a:spcPct val="0"/>
        </a:spcBef>
        <a:spcAft>
          <a:spcPct val="0"/>
        </a:spcAft>
        <a:defRPr sz="4000">
          <a:solidFill>
            <a:srgbClr val="1E4191"/>
          </a:solidFill>
          <a:latin typeface="GE Inspira Pitch" pitchFamily="34" charset="0"/>
        </a:defRPr>
      </a:lvl2pPr>
      <a:lvl3pPr algn="l" rtl="0" eaLnBrk="1" fontAlgn="base" hangingPunct="1">
        <a:lnSpc>
          <a:spcPct val="90000"/>
        </a:lnSpc>
        <a:spcBef>
          <a:spcPct val="0"/>
        </a:spcBef>
        <a:spcAft>
          <a:spcPct val="0"/>
        </a:spcAft>
        <a:defRPr sz="4000">
          <a:solidFill>
            <a:srgbClr val="1E4191"/>
          </a:solidFill>
          <a:latin typeface="GE Inspira Pitch" pitchFamily="34" charset="0"/>
        </a:defRPr>
      </a:lvl3pPr>
      <a:lvl4pPr algn="l" rtl="0" eaLnBrk="1" fontAlgn="base" hangingPunct="1">
        <a:lnSpc>
          <a:spcPct val="90000"/>
        </a:lnSpc>
        <a:spcBef>
          <a:spcPct val="0"/>
        </a:spcBef>
        <a:spcAft>
          <a:spcPct val="0"/>
        </a:spcAft>
        <a:defRPr sz="4000">
          <a:solidFill>
            <a:srgbClr val="1E4191"/>
          </a:solidFill>
          <a:latin typeface="GE Inspira Pitch" pitchFamily="34" charset="0"/>
        </a:defRPr>
      </a:lvl4pPr>
      <a:lvl5pPr algn="l" rtl="0" eaLnBrk="1" fontAlgn="base" hangingPunct="1">
        <a:lnSpc>
          <a:spcPct val="90000"/>
        </a:lnSpc>
        <a:spcBef>
          <a:spcPct val="0"/>
        </a:spcBef>
        <a:spcAft>
          <a:spcPct val="0"/>
        </a:spcAft>
        <a:defRPr sz="4000">
          <a:solidFill>
            <a:srgbClr val="1E4191"/>
          </a:solidFill>
          <a:latin typeface="GE Inspira Pitch" pitchFamily="34" charset="0"/>
        </a:defRPr>
      </a:lvl5pPr>
      <a:lvl6pPr marL="457200" algn="l" rtl="0" eaLnBrk="1" fontAlgn="base" hangingPunct="1">
        <a:lnSpc>
          <a:spcPct val="90000"/>
        </a:lnSpc>
        <a:spcBef>
          <a:spcPct val="0"/>
        </a:spcBef>
        <a:spcAft>
          <a:spcPct val="0"/>
        </a:spcAft>
        <a:defRPr sz="4000">
          <a:solidFill>
            <a:srgbClr val="1E4191"/>
          </a:solidFill>
          <a:latin typeface="GE Inspira Pitch" pitchFamily="34" charset="0"/>
        </a:defRPr>
      </a:lvl6pPr>
      <a:lvl7pPr marL="914400" algn="l" rtl="0" eaLnBrk="1" fontAlgn="base" hangingPunct="1">
        <a:lnSpc>
          <a:spcPct val="90000"/>
        </a:lnSpc>
        <a:spcBef>
          <a:spcPct val="0"/>
        </a:spcBef>
        <a:spcAft>
          <a:spcPct val="0"/>
        </a:spcAft>
        <a:defRPr sz="4000">
          <a:solidFill>
            <a:srgbClr val="1E4191"/>
          </a:solidFill>
          <a:latin typeface="GE Inspira Pitch" pitchFamily="34" charset="0"/>
        </a:defRPr>
      </a:lvl7pPr>
      <a:lvl8pPr marL="1371600" algn="l" rtl="0" eaLnBrk="1" fontAlgn="base" hangingPunct="1">
        <a:lnSpc>
          <a:spcPct val="90000"/>
        </a:lnSpc>
        <a:spcBef>
          <a:spcPct val="0"/>
        </a:spcBef>
        <a:spcAft>
          <a:spcPct val="0"/>
        </a:spcAft>
        <a:defRPr sz="4000">
          <a:solidFill>
            <a:srgbClr val="1E4191"/>
          </a:solidFill>
          <a:latin typeface="GE Inspira Pitch" pitchFamily="34" charset="0"/>
        </a:defRPr>
      </a:lvl8pPr>
      <a:lvl9pPr marL="1828800" algn="l" rtl="0" eaLnBrk="1" fontAlgn="base" hangingPunct="1">
        <a:lnSpc>
          <a:spcPct val="90000"/>
        </a:lnSpc>
        <a:spcBef>
          <a:spcPct val="0"/>
        </a:spcBef>
        <a:spcAft>
          <a:spcPct val="0"/>
        </a:spcAft>
        <a:defRPr sz="4000">
          <a:solidFill>
            <a:srgbClr val="1E4191"/>
          </a:solidFill>
          <a:latin typeface="GE Inspira Pitch" pitchFamily="34" charset="0"/>
        </a:defRPr>
      </a:lvl9pPr>
    </p:titleStyle>
    <p:bodyStyle>
      <a:lvl1pPr algn="l" rtl="0" eaLnBrk="1" fontAlgn="base" hangingPunct="1">
        <a:lnSpc>
          <a:spcPct val="90000"/>
        </a:lnSpc>
        <a:spcBef>
          <a:spcPct val="50000"/>
        </a:spcBef>
        <a:spcAft>
          <a:spcPct val="0"/>
        </a:spcAft>
        <a:buClr>
          <a:srgbClr val="004880"/>
        </a:buClr>
        <a:defRPr sz="3200">
          <a:solidFill>
            <a:srgbClr val="1E4191"/>
          </a:solidFill>
          <a:latin typeface="+mn-lt"/>
          <a:ea typeface="+mn-ea"/>
          <a:cs typeface="+mn-cs"/>
        </a:defRPr>
      </a:lvl1pPr>
      <a:lvl2pPr marL="341313" indent="-339725" algn="l" rtl="0" eaLnBrk="1" fontAlgn="base" hangingPunct="1">
        <a:lnSpc>
          <a:spcPct val="90000"/>
        </a:lnSpc>
        <a:spcBef>
          <a:spcPct val="30000"/>
        </a:spcBef>
        <a:spcAft>
          <a:spcPct val="0"/>
        </a:spcAft>
        <a:buClr>
          <a:srgbClr val="004880"/>
        </a:buClr>
        <a:buFont typeface="GE Inspira Pitch" pitchFamily="34" charset="0"/>
        <a:buChar char="•"/>
        <a:defRPr sz="3200">
          <a:solidFill>
            <a:srgbClr val="1E4191"/>
          </a:solidFill>
          <a:latin typeface="+mn-lt"/>
        </a:defRPr>
      </a:lvl2pPr>
      <a:lvl3pPr marL="744538" indent="-288925" algn="l" rtl="0" eaLnBrk="1" fontAlgn="base" hangingPunct="1">
        <a:lnSpc>
          <a:spcPct val="90000"/>
        </a:lnSpc>
        <a:spcBef>
          <a:spcPct val="20000"/>
        </a:spcBef>
        <a:spcAft>
          <a:spcPct val="0"/>
        </a:spcAft>
        <a:buClr>
          <a:srgbClr val="004880"/>
        </a:buClr>
        <a:buChar char="–"/>
        <a:defRPr sz="3200">
          <a:solidFill>
            <a:srgbClr val="1E4191"/>
          </a:solidFill>
          <a:latin typeface="+mn-lt"/>
        </a:defRPr>
      </a:lvl3pPr>
      <a:lvl4pPr marL="1146175" indent="-287338" algn="l" rtl="0" eaLnBrk="1" fontAlgn="base" hangingPunct="1">
        <a:lnSpc>
          <a:spcPct val="90000"/>
        </a:lnSpc>
        <a:spcBef>
          <a:spcPct val="10000"/>
        </a:spcBef>
        <a:spcAft>
          <a:spcPct val="0"/>
        </a:spcAft>
        <a:buClr>
          <a:srgbClr val="004880"/>
        </a:buClr>
        <a:buChar char="–"/>
        <a:defRPr sz="3200">
          <a:solidFill>
            <a:srgbClr val="1E4191"/>
          </a:solidFill>
          <a:latin typeface="+mn-lt"/>
        </a:defRPr>
      </a:lvl4pPr>
      <a:lvl5pPr marL="1546225" indent="-285750" algn="l" rtl="0" eaLnBrk="1" fontAlgn="base" hangingPunct="1">
        <a:lnSpc>
          <a:spcPct val="90000"/>
        </a:lnSpc>
        <a:spcBef>
          <a:spcPts val="240"/>
        </a:spcBef>
        <a:spcAft>
          <a:spcPct val="0"/>
        </a:spcAft>
        <a:buClr>
          <a:srgbClr val="004880"/>
        </a:buClr>
        <a:buChar char="–"/>
        <a:defRPr sz="3200">
          <a:solidFill>
            <a:srgbClr val="1E4191"/>
          </a:solidFill>
          <a:latin typeface="+mn-lt"/>
        </a:defRPr>
      </a:lvl5pPr>
      <a:lvl6pPr marL="20034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6pPr>
      <a:lvl7pPr marL="24606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7pPr>
      <a:lvl8pPr marL="29178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8pPr>
      <a:lvl9pPr marL="3375025" indent="-285750" algn="l" rtl="0" eaLnBrk="1" fontAlgn="base" hangingPunct="1">
        <a:lnSpc>
          <a:spcPct val="90000"/>
        </a:lnSpc>
        <a:spcBef>
          <a:spcPct val="0"/>
        </a:spcBef>
        <a:spcAft>
          <a:spcPct val="0"/>
        </a:spcAft>
        <a:buClr>
          <a:srgbClr val="004880"/>
        </a:buClr>
        <a:buChar char="–"/>
        <a:defRPr sz="3200">
          <a:solidFill>
            <a:srgbClr val="1E419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fr-FR"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latin typeface="Calibri" pitchFamily="34" charset="0"/>
              </a:defRPr>
            </a:lvl1pPr>
          </a:lstStyle>
          <a:p>
            <a:pPr eaLnBrk="1" hangingPunct="1">
              <a:defRPr/>
            </a:pPr>
            <a:endParaRPr lang="fr-FR">
              <a:ea typeface="ＭＳ Ｐゴシック"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98989"/>
                </a:solidFill>
                <a:latin typeface="Calibri" pitchFamily="34" charset="0"/>
              </a:defRPr>
            </a:lvl1pPr>
          </a:lstStyle>
          <a:p>
            <a:pPr eaLnBrk="1" hangingPunct="1">
              <a:defRPr/>
            </a:pPr>
            <a:r>
              <a:rPr lang="fr-FR" smtClean="0">
                <a:ea typeface="ＭＳ Ｐゴシック" pitchFamily="34" charset="-128"/>
              </a:rPr>
              <a:t>Femmes Ingénieurs</a:t>
            </a:r>
            <a:endParaRPr lang="fr-FR">
              <a:ea typeface="ＭＳ Ｐゴシック" pitchFamily="34" charset="-128"/>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latin typeface="Calibri" pitchFamily="34" charset="0"/>
              </a:defRPr>
            </a:lvl1pPr>
          </a:lstStyle>
          <a:p>
            <a:pPr eaLnBrk="1" hangingPunct="1">
              <a:defRPr/>
            </a:pPr>
            <a:fld id="{CD058ED9-C632-4C3D-96FA-B021FD833F2A}" type="slidenum">
              <a:rPr lang="fr-FR">
                <a:ea typeface="ＭＳ Ｐゴシック" pitchFamily="34" charset="-128"/>
              </a:rPr>
              <a:pPr eaLnBrk="1" hangingPunct="1">
                <a:defRPr/>
              </a:pPr>
              <a:t>‹#›</a:t>
            </a:fld>
            <a:endParaRPr lang="fr-FR">
              <a:ea typeface="ＭＳ Ｐゴシック" pitchFamily="34" charset="-128"/>
            </a:endParaRPr>
          </a:p>
        </p:txBody>
      </p:sp>
    </p:spTree>
    <p:extLst>
      <p:ext uri="{BB962C8B-B14F-4D97-AF65-F5344CB8AC3E}">
        <p14:creationId xmlns:p14="http://schemas.microsoft.com/office/powerpoint/2010/main" val="3482170127"/>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34" charset="-128"/>
        </a:defRPr>
      </a:lvl5pPr>
      <a:lvl6pPr marL="457200" algn="ctr" rtl="0" fontAlgn="base">
        <a:spcBef>
          <a:spcPct val="0"/>
        </a:spcBef>
        <a:spcAft>
          <a:spcPct val="0"/>
        </a:spcAft>
        <a:defRPr sz="4400">
          <a:solidFill>
            <a:schemeClr val="tx1"/>
          </a:solidFill>
          <a:latin typeface="Calibri" pitchFamily="34" charset="0"/>
          <a:ea typeface="ＭＳ Ｐゴシック" pitchFamily="34" charset="-128"/>
        </a:defRPr>
      </a:lvl6pPr>
      <a:lvl7pPr marL="914400" algn="ctr" rtl="0" fontAlgn="base">
        <a:spcBef>
          <a:spcPct val="0"/>
        </a:spcBef>
        <a:spcAft>
          <a:spcPct val="0"/>
        </a:spcAft>
        <a:defRPr sz="4400">
          <a:solidFill>
            <a:schemeClr val="tx1"/>
          </a:solidFill>
          <a:latin typeface="Calibri" pitchFamily="34" charset="0"/>
          <a:ea typeface="ＭＳ Ｐゴシック" pitchFamily="34" charset="-128"/>
        </a:defRPr>
      </a:lvl7pPr>
      <a:lvl8pPr marL="1371600" algn="ctr" rtl="0" fontAlgn="base">
        <a:spcBef>
          <a:spcPct val="0"/>
        </a:spcBef>
        <a:spcAft>
          <a:spcPct val="0"/>
        </a:spcAft>
        <a:defRPr sz="4400">
          <a:solidFill>
            <a:schemeClr val="tx1"/>
          </a:solidFill>
          <a:latin typeface="Calibri" pitchFamily="34" charset="0"/>
          <a:ea typeface="ＭＳ Ｐゴシック" pitchFamily="34" charset="-128"/>
        </a:defRPr>
      </a:lvl8pPr>
      <a:lvl9pPr marL="1828800" algn="ctr" rtl="0" fontAlgn="base">
        <a:spcBef>
          <a:spcPct val="0"/>
        </a:spcBef>
        <a:spcAft>
          <a:spcPct val="0"/>
        </a:spcAft>
        <a:defRPr sz="4400">
          <a:solidFill>
            <a:schemeClr val="tx1"/>
          </a:solidFill>
          <a:latin typeface="Calibri" pitchFamily="34" charset="0"/>
          <a:ea typeface="ＭＳ Ｐゴシック" pitchFamily="34" charset="-128"/>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fr-FR"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latin typeface="Calibri" pitchFamily="34" charset="0"/>
              </a:defRPr>
            </a:lvl1pPr>
          </a:lstStyle>
          <a:p>
            <a:pPr eaLnBrk="1" hangingPunct="1">
              <a:defRPr/>
            </a:pPr>
            <a:fld id="{D0A16261-EB9D-4B64-9F46-9EEA83A2FD40}" type="datetime1">
              <a:rPr lang="fr-FR">
                <a:ea typeface="ＭＳ Ｐゴシック" pitchFamily="34" charset="-128"/>
              </a:rPr>
              <a:pPr eaLnBrk="1" hangingPunct="1">
                <a:defRPr/>
              </a:pPr>
              <a:t>10/09/2014</a:t>
            </a:fld>
            <a:endParaRPr lang="fr-FR">
              <a:ea typeface="ＭＳ Ｐゴシック"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98989"/>
                </a:solidFill>
                <a:latin typeface="Calibri" pitchFamily="34" charset="0"/>
              </a:defRPr>
            </a:lvl1pPr>
          </a:lstStyle>
          <a:p>
            <a:pPr eaLnBrk="1" hangingPunct="1">
              <a:defRPr/>
            </a:pPr>
            <a:endParaRPr lang="fr-FR">
              <a:ea typeface="ＭＳ Ｐゴシック" pitchFamily="34" charset="-128"/>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latin typeface="Calibri" pitchFamily="34" charset="0"/>
              </a:defRPr>
            </a:lvl1pPr>
          </a:lstStyle>
          <a:p>
            <a:pPr eaLnBrk="1" hangingPunct="1">
              <a:defRPr/>
            </a:pPr>
            <a:fld id="{CD058ED9-C632-4C3D-96FA-B021FD833F2A}" type="slidenum">
              <a:rPr lang="fr-FR">
                <a:ea typeface="ＭＳ Ｐゴシック" pitchFamily="34" charset="-128"/>
              </a:rPr>
              <a:pPr eaLnBrk="1" hangingPunct="1">
                <a:defRPr/>
              </a:pPr>
              <a:t>‹#›</a:t>
            </a:fld>
            <a:endParaRPr lang="fr-FR">
              <a:ea typeface="ＭＳ Ｐゴシック" pitchFamily="34" charset="-128"/>
            </a:endParaRPr>
          </a:p>
        </p:txBody>
      </p:sp>
    </p:spTree>
    <p:extLst>
      <p:ext uri="{BB962C8B-B14F-4D97-AF65-F5344CB8AC3E}">
        <p14:creationId xmlns:p14="http://schemas.microsoft.com/office/powerpoint/2010/main" val="108750143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34" charset="-128"/>
        </a:defRPr>
      </a:lvl5pPr>
      <a:lvl6pPr marL="457200" algn="ctr" rtl="0" fontAlgn="base">
        <a:spcBef>
          <a:spcPct val="0"/>
        </a:spcBef>
        <a:spcAft>
          <a:spcPct val="0"/>
        </a:spcAft>
        <a:defRPr sz="4400">
          <a:solidFill>
            <a:schemeClr val="tx1"/>
          </a:solidFill>
          <a:latin typeface="Calibri" pitchFamily="34" charset="0"/>
          <a:ea typeface="ＭＳ Ｐゴシック" pitchFamily="34" charset="-128"/>
        </a:defRPr>
      </a:lvl6pPr>
      <a:lvl7pPr marL="914400" algn="ctr" rtl="0" fontAlgn="base">
        <a:spcBef>
          <a:spcPct val="0"/>
        </a:spcBef>
        <a:spcAft>
          <a:spcPct val="0"/>
        </a:spcAft>
        <a:defRPr sz="4400">
          <a:solidFill>
            <a:schemeClr val="tx1"/>
          </a:solidFill>
          <a:latin typeface="Calibri" pitchFamily="34" charset="0"/>
          <a:ea typeface="ＭＳ Ｐゴシック" pitchFamily="34" charset="-128"/>
        </a:defRPr>
      </a:lvl7pPr>
      <a:lvl8pPr marL="1371600" algn="ctr" rtl="0" fontAlgn="base">
        <a:spcBef>
          <a:spcPct val="0"/>
        </a:spcBef>
        <a:spcAft>
          <a:spcPct val="0"/>
        </a:spcAft>
        <a:defRPr sz="4400">
          <a:solidFill>
            <a:schemeClr val="tx1"/>
          </a:solidFill>
          <a:latin typeface="Calibri" pitchFamily="34" charset="0"/>
          <a:ea typeface="ＭＳ Ｐゴシック" pitchFamily="34" charset="-128"/>
        </a:defRPr>
      </a:lvl8pPr>
      <a:lvl9pPr marL="1828800" algn="ctr" rtl="0" fontAlgn="base">
        <a:spcBef>
          <a:spcPct val="0"/>
        </a:spcBef>
        <a:spcAft>
          <a:spcPct val="0"/>
        </a:spcAft>
        <a:defRPr sz="4400">
          <a:solidFill>
            <a:schemeClr val="tx1"/>
          </a:solidFill>
          <a:latin typeface="Calibri" pitchFamily="34" charset="0"/>
          <a:ea typeface="ＭＳ Ｐゴシック" pitchFamily="34" charset="-128"/>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femmes_ingenieurs@yahoo.com" TargetMode="External"/><Relationship Id="rId5" Type="http://schemas.openxmlformats.org/officeDocument/2006/relationships/hyperlink" Target="http://www.femmes-ingenieurs.org/" TargetMode="Externa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png"/><Relationship Id="rId3" Type="http://schemas.openxmlformats.org/officeDocument/2006/relationships/image" Target="../media/image9.jpeg"/><Relationship Id="rId7" Type="http://schemas.openxmlformats.org/officeDocument/2006/relationships/image" Target="../media/image7.jpeg"/><Relationship Id="rId12"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7.xml"/><Relationship Id="rId6" Type="http://schemas.openxmlformats.org/officeDocument/2006/relationships/image" Target="../media/image12.jpeg"/><Relationship Id="rId11" Type="http://schemas.openxmlformats.org/officeDocument/2006/relationships/image" Target="../media/image16.jpeg"/><Relationship Id="rId5" Type="http://schemas.openxmlformats.org/officeDocument/2006/relationships/image" Target="../media/image11.jpe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10.jpeg"/><Relationship Id="rId9" Type="http://schemas.openxmlformats.org/officeDocument/2006/relationships/image" Target="../media/image14.jpeg"/><Relationship Id="rId14" Type="http://schemas.openxmlformats.org/officeDocument/2006/relationships/image" Target="../media/image19.jpeg"/></Relationships>
</file>

<file path=ppt/slides/_rels/slide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6.png"/><Relationship Id="rId7" Type="http://schemas.openxmlformats.org/officeDocument/2006/relationships/image" Target="../media/image17.jpeg"/><Relationship Id="rId12"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image" Target="../media/image12.jpeg"/><Relationship Id="rId11" Type="http://schemas.openxmlformats.org/officeDocument/2006/relationships/image" Target="../media/image24.png"/><Relationship Id="rId5" Type="http://schemas.openxmlformats.org/officeDocument/2006/relationships/image" Target="../media/image11.jpeg"/><Relationship Id="rId10" Type="http://schemas.openxmlformats.org/officeDocument/2006/relationships/image" Target="../media/image20.png"/><Relationship Id="rId4" Type="http://schemas.openxmlformats.org/officeDocument/2006/relationships/image" Target="../media/image21.jpeg"/><Relationship Id="rId9"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8" Type="http://schemas.openxmlformats.org/officeDocument/2006/relationships/hyperlink" Target="http://fr.wikipedia.org/wiki/Connaissances_techniques" TargetMode="External"/><Relationship Id="rId3" Type="http://schemas.openxmlformats.org/officeDocument/2006/relationships/image" Target="../media/image6.png"/><Relationship Id="rId7" Type="http://schemas.openxmlformats.org/officeDocument/2006/relationships/hyperlink" Target="http://fr.wikipedia.org/wiki/Direction_de_projet" TargetMode="External"/><Relationship Id="rId2" Type="http://schemas.openxmlformats.org/officeDocument/2006/relationships/notesSlide" Target="../notesSlides/notesSlide5.xml"/><Relationship Id="rId1" Type="http://schemas.openxmlformats.org/officeDocument/2006/relationships/slideLayout" Target="../slideLayouts/slideLayout33.xml"/><Relationship Id="rId6" Type="http://schemas.openxmlformats.org/officeDocument/2006/relationships/hyperlink" Target="http://fr.wikipedia.org/wiki/Innovation" TargetMode="External"/><Relationship Id="rId5" Type="http://schemas.openxmlformats.org/officeDocument/2006/relationships/hyperlink" Target="http://fr.wikipedia.org/wiki/Conception_de_produit" TargetMode="External"/><Relationship Id="rId10" Type="http://schemas.openxmlformats.org/officeDocument/2006/relationships/hyperlink" Target="http://fr.wikipedia.org/wiki/Culture_g%C3%A9n%C3%A9rale" TargetMode="External"/><Relationship Id="rId4" Type="http://schemas.openxmlformats.org/officeDocument/2006/relationships/hyperlink" Target="http://fr.wikipedia.org/wiki/Profession" TargetMode="External"/><Relationship Id="rId9" Type="http://schemas.openxmlformats.org/officeDocument/2006/relationships/hyperlink" Target="http://fr.wikipedia.org/wiki/Cultur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33.xml"/><Relationship Id="rId6" Type="http://schemas.openxmlformats.org/officeDocument/2006/relationships/hyperlink" Target="http://fr.wikipedia.org/wiki/M%C3%A9thode_scientifique" TargetMode="External"/><Relationship Id="rId5" Type="http://schemas.openxmlformats.org/officeDocument/2006/relationships/hyperlink" Target="http://fr.wikipedia.org/wiki/Rigueur" TargetMode="External"/><Relationship Id="rId4" Type="http://schemas.openxmlformats.org/officeDocument/2006/relationships/hyperlink" Target="http://fr.wikipedia.org/wiki/Scienc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3.xml"/><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3.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3.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33.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21.xml"/><Relationship Id="rId4" Type="http://schemas.openxmlformats.org/officeDocument/2006/relationships/hyperlink" Target="mailto:femmes_ingenieurs@yahoo.com"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6.png"/><Relationship Id="rId7"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ChangeArrowheads="1"/>
          </p:cNvSpPr>
          <p:nvPr/>
        </p:nvSpPr>
        <p:spPr bwMode="auto">
          <a:xfrm>
            <a:off x="10062" y="0"/>
            <a:ext cx="9144000" cy="6324600"/>
          </a:xfrm>
          <a:prstGeom prst="rect">
            <a:avLst/>
          </a:prstGeom>
          <a:noFill/>
          <a:ln w="9525">
            <a:noFill/>
            <a:miter lim="800000"/>
            <a:headEnd/>
            <a:tailEnd/>
          </a:ln>
        </p:spPr>
        <p:txBody>
          <a:bodyPr/>
          <a:lstStyle/>
          <a:p>
            <a:endParaRPr lang="fr-FR">
              <a:solidFill>
                <a:srgbClr val="000000"/>
              </a:solidFill>
              <a:latin typeface="Calibri" pitchFamily="34" charset="0"/>
              <a:ea typeface="ＭＳ Ｐゴシック" pitchFamily="34" charset="-128"/>
            </a:endParaRPr>
          </a:p>
        </p:txBody>
      </p:sp>
      <p:sp>
        <p:nvSpPr>
          <p:cNvPr id="13315" name="Rectangle 4"/>
          <p:cNvSpPr>
            <a:spLocks noGrp="1" noChangeArrowheads="1"/>
          </p:cNvSpPr>
          <p:nvPr>
            <p:ph type="ctrTitle"/>
          </p:nvPr>
        </p:nvSpPr>
        <p:spPr>
          <a:xfrm>
            <a:off x="831850" y="1348151"/>
            <a:ext cx="7543800" cy="1356949"/>
          </a:xfrm>
        </p:spPr>
        <p:txBody>
          <a:bodyPr/>
          <a:lstStyle/>
          <a:p>
            <a:pPr algn="ctr">
              <a:lnSpc>
                <a:spcPct val="100000"/>
              </a:lnSpc>
              <a:spcBef>
                <a:spcPct val="20000"/>
              </a:spcBef>
            </a:pPr>
            <a:r>
              <a:rPr lang="fr-FR" sz="2900" b="1" dirty="0" smtClean="0">
                <a:solidFill>
                  <a:srgbClr val="106F85"/>
                </a:solidFill>
                <a:latin typeface="Tahoma" pitchFamily="34" charset="0"/>
              </a:rPr>
              <a:t>Aline AUBERTIN</a:t>
            </a:r>
            <a:br>
              <a:rPr lang="fr-FR" sz="2900" b="1" dirty="0" smtClean="0">
                <a:solidFill>
                  <a:srgbClr val="106F85"/>
                </a:solidFill>
                <a:latin typeface="Tahoma" pitchFamily="34" charset="0"/>
              </a:rPr>
            </a:br>
            <a:r>
              <a:rPr lang="fr-FR" sz="2400" b="1" dirty="0" smtClean="0">
                <a:solidFill>
                  <a:srgbClr val="106F85"/>
                </a:solidFill>
                <a:latin typeface="Tahoma" pitchFamily="34" charset="0"/>
              </a:rPr>
              <a:t>Présidente de Femmes </a:t>
            </a:r>
            <a:r>
              <a:rPr lang="fr-FR" sz="2400" b="1" dirty="0" smtClean="0">
                <a:solidFill>
                  <a:srgbClr val="106F85"/>
                </a:solidFill>
                <a:latin typeface="Tahoma" pitchFamily="34" charset="0"/>
              </a:rPr>
              <a:t>Ingénieurs</a:t>
            </a:r>
            <a:br>
              <a:rPr lang="fr-FR" sz="2400" b="1" dirty="0" smtClean="0">
                <a:solidFill>
                  <a:srgbClr val="106F85"/>
                </a:solidFill>
                <a:latin typeface="Tahoma" pitchFamily="34" charset="0"/>
              </a:rPr>
            </a:br>
            <a:r>
              <a:rPr lang="fr-FR" sz="2400" b="1" dirty="0" smtClean="0">
                <a:solidFill>
                  <a:srgbClr val="106F85"/>
                </a:solidFill>
                <a:latin typeface="Tahoma" pitchFamily="34" charset="0"/>
              </a:rPr>
              <a:t>Vice-Présidente du Cercle </a:t>
            </a:r>
            <a:r>
              <a:rPr lang="fr-FR" sz="2400" b="1" dirty="0" err="1" smtClean="0">
                <a:solidFill>
                  <a:srgbClr val="106F85"/>
                </a:solidFill>
                <a:latin typeface="Tahoma" pitchFamily="34" charset="0"/>
              </a:rPr>
              <a:t>InterElles</a:t>
            </a:r>
            <a:r>
              <a:rPr lang="fr-FR" sz="2400" b="1" dirty="0" smtClean="0">
                <a:solidFill>
                  <a:srgbClr val="106F85"/>
                </a:solidFill>
                <a:latin typeface="Tahoma" pitchFamily="34" charset="0"/>
              </a:rPr>
              <a:t/>
            </a:r>
            <a:br>
              <a:rPr lang="fr-FR" sz="2400" b="1" dirty="0" smtClean="0">
                <a:solidFill>
                  <a:srgbClr val="106F85"/>
                </a:solidFill>
                <a:latin typeface="Tahoma" pitchFamily="34" charset="0"/>
              </a:rPr>
            </a:br>
            <a:r>
              <a:rPr lang="fr-FR" sz="2400" dirty="0">
                <a:solidFill>
                  <a:srgbClr val="106F85"/>
                </a:solidFill>
                <a:latin typeface="Tahoma" pitchFamily="34" charset="0"/>
              </a:rPr>
              <a:t>aubertinaline@yahoo.fr</a:t>
            </a:r>
            <a:r>
              <a:rPr lang="fr-FR" sz="3600" dirty="0">
                <a:solidFill>
                  <a:schemeClr val="accent2"/>
                </a:solidFill>
                <a:latin typeface="Tahoma" pitchFamily="34" charset="0"/>
              </a:rPr>
              <a:t/>
            </a:r>
            <a:br>
              <a:rPr lang="fr-FR" sz="3600" dirty="0">
                <a:solidFill>
                  <a:schemeClr val="accent2"/>
                </a:solidFill>
                <a:latin typeface="Tahoma" pitchFamily="34" charset="0"/>
              </a:rPr>
            </a:br>
            <a:r>
              <a:rPr lang="fr-FR" sz="2900" b="1" dirty="0" smtClean="0">
                <a:solidFill>
                  <a:srgbClr val="106F85"/>
                </a:solidFill>
                <a:latin typeface="Tahoma" pitchFamily="34" charset="0"/>
              </a:rPr>
              <a:t/>
            </a:r>
            <a:br>
              <a:rPr lang="fr-FR" sz="2900" b="1" dirty="0" smtClean="0">
                <a:solidFill>
                  <a:srgbClr val="106F85"/>
                </a:solidFill>
                <a:latin typeface="Tahoma" pitchFamily="34" charset="0"/>
              </a:rPr>
            </a:br>
            <a:r>
              <a:rPr lang="fr-FR" sz="2400" b="1" dirty="0" smtClean="0">
                <a:solidFill>
                  <a:srgbClr val="106F85"/>
                </a:solidFill>
                <a:latin typeface="Tahoma" pitchFamily="34" charset="0"/>
              </a:rPr>
              <a:t/>
            </a:r>
            <a:br>
              <a:rPr lang="fr-FR" sz="2400" b="1" dirty="0" smtClean="0">
                <a:solidFill>
                  <a:srgbClr val="106F85"/>
                </a:solidFill>
                <a:latin typeface="Tahoma" pitchFamily="34" charset="0"/>
              </a:rPr>
            </a:br>
            <a:endParaRPr lang="fr-FR" sz="2300" dirty="0" smtClean="0">
              <a:solidFill>
                <a:srgbClr val="106F85"/>
              </a:solidFill>
              <a:latin typeface="Tahoma" pitchFamily="34" charset="0"/>
            </a:endParaRPr>
          </a:p>
        </p:txBody>
      </p:sp>
      <p:sp>
        <p:nvSpPr>
          <p:cNvPr id="13316" name="Rectangle 5"/>
          <p:cNvSpPr>
            <a:spLocks noChangeArrowheads="1"/>
          </p:cNvSpPr>
          <p:nvPr/>
        </p:nvSpPr>
        <p:spPr bwMode="auto">
          <a:xfrm>
            <a:off x="0" y="0"/>
            <a:ext cx="9144000" cy="6731000"/>
          </a:xfrm>
          <a:prstGeom prst="rect">
            <a:avLst/>
          </a:prstGeom>
          <a:noFill/>
          <a:ln w="9525">
            <a:noFill/>
            <a:miter lim="800000"/>
            <a:headEnd/>
            <a:tailEnd/>
          </a:ln>
        </p:spPr>
        <p:txBody>
          <a:bodyPr/>
          <a:lstStyle/>
          <a:p>
            <a:endParaRPr lang="fr-FR">
              <a:solidFill>
                <a:srgbClr val="000000"/>
              </a:solidFill>
              <a:latin typeface="Calibri" pitchFamily="34" charset="0"/>
              <a:ea typeface="ＭＳ Ｐゴシック" pitchFamily="34" charset="-128"/>
            </a:endParaRPr>
          </a:p>
        </p:txBody>
      </p:sp>
      <p:sp>
        <p:nvSpPr>
          <p:cNvPr id="13318" name="Text Box 20"/>
          <p:cNvSpPr txBox="1">
            <a:spLocks noChangeArrowheads="1"/>
          </p:cNvSpPr>
          <p:nvPr/>
        </p:nvSpPr>
        <p:spPr bwMode="auto">
          <a:xfrm>
            <a:off x="304800" y="6400800"/>
            <a:ext cx="5715000" cy="304800"/>
          </a:xfrm>
          <a:prstGeom prst="rect">
            <a:avLst/>
          </a:prstGeom>
          <a:noFill/>
          <a:ln w="9525">
            <a:noFill/>
            <a:miter lim="800000"/>
            <a:headEnd/>
            <a:tailEnd/>
          </a:ln>
        </p:spPr>
        <p:txBody>
          <a:bodyPr>
            <a:spAutoFit/>
          </a:bodyPr>
          <a:lstStyle/>
          <a:p>
            <a:pPr>
              <a:spcBef>
                <a:spcPct val="50000"/>
              </a:spcBef>
            </a:pPr>
            <a:r>
              <a:rPr lang="fr-FR" sz="1400">
                <a:solidFill>
                  <a:srgbClr val="000000"/>
                </a:solidFill>
                <a:latin typeface="Calibri" pitchFamily="34" charset="0"/>
                <a:ea typeface="ＭＳ Ｐゴシック" pitchFamily="34" charset="-128"/>
              </a:rPr>
              <a:t>Assemblée Générale du 5 février 2010</a:t>
            </a:r>
            <a:endParaRPr lang="fr-FR" sz="4600">
              <a:solidFill>
                <a:srgbClr val="000000"/>
              </a:solidFill>
              <a:latin typeface="Calibri" pitchFamily="34" charset="0"/>
              <a:ea typeface="ＭＳ Ｐゴシック" pitchFamily="34" charset="-128"/>
            </a:endParaRPr>
          </a:p>
        </p:txBody>
      </p:sp>
      <p:pic>
        <p:nvPicPr>
          <p:cNvPr id="13319" name="Picture 10"/>
          <p:cNvPicPr>
            <a:picLocks noChangeAspect="1" noChangeArrowheads="1"/>
          </p:cNvPicPr>
          <p:nvPr/>
        </p:nvPicPr>
        <p:blipFill>
          <a:blip r:embed="rId3" cstate="print"/>
          <a:srcRect/>
          <a:stretch>
            <a:fillRect/>
          </a:stretch>
        </p:blipFill>
        <p:spPr bwMode="auto">
          <a:xfrm>
            <a:off x="0" y="5562600"/>
            <a:ext cx="9140825" cy="1089025"/>
          </a:xfrm>
          <a:prstGeom prst="rect">
            <a:avLst/>
          </a:prstGeom>
          <a:noFill/>
          <a:ln w="9525">
            <a:noFill/>
            <a:miter lim="800000"/>
            <a:headEnd/>
            <a:tailEnd/>
          </a:ln>
        </p:spPr>
      </p:pic>
      <p:pic>
        <p:nvPicPr>
          <p:cNvPr id="13321" name="Picture 2" descr="C:\Users\Marie-Hélène Therre\Documents\FI\KOM marketing présentation\fi.jpg"/>
          <p:cNvPicPr>
            <a:picLocks noChangeAspect="1" noChangeArrowheads="1"/>
          </p:cNvPicPr>
          <p:nvPr/>
        </p:nvPicPr>
        <p:blipFill>
          <a:blip r:embed="rId4" cstate="print"/>
          <a:srcRect/>
          <a:stretch>
            <a:fillRect/>
          </a:stretch>
        </p:blipFill>
        <p:spPr bwMode="auto">
          <a:xfrm>
            <a:off x="4937632" y="3339046"/>
            <a:ext cx="1767968" cy="840308"/>
          </a:xfrm>
          <a:prstGeom prst="rect">
            <a:avLst/>
          </a:prstGeom>
          <a:noFill/>
          <a:ln w="9525">
            <a:noFill/>
            <a:miter lim="800000"/>
            <a:headEnd/>
            <a:tailEnd/>
          </a:ln>
        </p:spPr>
      </p:pic>
      <p:sp>
        <p:nvSpPr>
          <p:cNvPr id="13317" name="Rectangle 6"/>
          <p:cNvSpPr>
            <a:spLocks noGrp="1" noChangeArrowheads="1"/>
          </p:cNvSpPr>
          <p:nvPr>
            <p:ph type="subTitle" idx="1"/>
          </p:nvPr>
        </p:nvSpPr>
        <p:spPr>
          <a:xfrm>
            <a:off x="4690990" y="4541838"/>
            <a:ext cx="5451475" cy="830262"/>
          </a:xfrm>
        </p:spPr>
        <p:txBody>
          <a:bodyPr/>
          <a:lstStyle/>
          <a:p>
            <a:pPr eaLnBrk="1" hangingPunct="1">
              <a:lnSpc>
                <a:spcPct val="60000"/>
              </a:lnSpc>
              <a:spcBef>
                <a:spcPct val="50000"/>
              </a:spcBef>
            </a:pPr>
            <a:r>
              <a:rPr lang="fr-FR" sz="1600" b="1" dirty="0" smtClean="0">
                <a:solidFill>
                  <a:srgbClr val="000066"/>
                </a:solidFill>
                <a:latin typeface="Tahoma" pitchFamily="34" charset="0"/>
                <a:hlinkClick r:id="rId5"/>
              </a:rPr>
              <a:t>www.femmes-ingenieurs.org</a:t>
            </a:r>
            <a:endParaRPr lang="fr-FR" sz="1600" b="1" dirty="0" smtClean="0">
              <a:solidFill>
                <a:srgbClr val="000066"/>
              </a:solidFill>
              <a:latin typeface="Tahoma" pitchFamily="34" charset="0"/>
            </a:endParaRPr>
          </a:p>
          <a:p>
            <a:pPr eaLnBrk="1" hangingPunct="1">
              <a:lnSpc>
                <a:spcPct val="60000"/>
              </a:lnSpc>
              <a:spcBef>
                <a:spcPct val="50000"/>
              </a:spcBef>
            </a:pPr>
            <a:r>
              <a:rPr lang="fr-FR" sz="1600" dirty="0" smtClean="0">
                <a:solidFill>
                  <a:srgbClr val="106F85"/>
                </a:solidFill>
                <a:latin typeface="Tahoma" pitchFamily="34" charset="0"/>
              </a:rPr>
              <a:t> </a:t>
            </a:r>
            <a:r>
              <a:rPr lang="fr-FR" sz="1600" dirty="0" smtClean="0">
                <a:solidFill>
                  <a:srgbClr val="106F85"/>
                </a:solidFill>
                <a:latin typeface="Tahoma" pitchFamily="34" charset="0"/>
              </a:rPr>
              <a:t>E-mail </a:t>
            </a:r>
            <a:r>
              <a:rPr lang="fr-FR" sz="1600" dirty="0" smtClean="0">
                <a:solidFill>
                  <a:srgbClr val="106F85"/>
                </a:solidFill>
                <a:latin typeface="Tahoma" pitchFamily="34" charset="0"/>
              </a:rPr>
              <a:t>: </a:t>
            </a:r>
            <a:r>
              <a:rPr lang="fr-FR" sz="1600" dirty="0" smtClean="0">
                <a:solidFill>
                  <a:srgbClr val="106F85"/>
                </a:solidFill>
                <a:latin typeface="Tahoma" pitchFamily="34" charset="0"/>
                <a:hlinkClick r:id="rId6"/>
              </a:rPr>
              <a:t>femmes_ingenieurs@yahoo.com</a:t>
            </a:r>
            <a:endParaRPr lang="fr-FR" sz="1600" dirty="0" smtClean="0">
              <a:solidFill>
                <a:srgbClr val="106F85"/>
              </a:solidFill>
              <a:latin typeface="Tahoma" pitchFamily="34" charset="0"/>
            </a:endParaRPr>
          </a:p>
          <a:p>
            <a:pPr>
              <a:lnSpc>
                <a:spcPct val="60000"/>
              </a:lnSpc>
              <a:spcBef>
                <a:spcPct val="50000"/>
              </a:spcBef>
            </a:pPr>
            <a:r>
              <a:rPr lang="fr-FR" sz="1100" dirty="0">
                <a:solidFill>
                  <a:srgbClr val="106F85"/>
                </a:solidFill>
                <a:latin typeface="Tahoma" pitchFamily="34" charset="0"/>
              </a:rPr>
              <a:t>C/O </a:t>
            </a:r>
            <a:r>
              <a:rPr lang="fr-FR" sz="2000" dirty="0">
                <a:solidFill>
                  <a:srgbClr val="106F85"/>
                </a:solidFill>
                <a:latin typeface="Tahoma" pitchFamily="34" charset="0"/>
              </a:rPr>
              <a:t>I.E.S.F</a:t>
            </a:r>
            <a:r>
              <a:rPr lang="fr-FR" sz="2000" dirty="0" smtClean="0">
                <a:solidFill>
                  <a:srgbClr val="106F85"/>
                </a:solidFill>
                <a:latin typeface="Tahoma" pitchFamily="34" charset="0"/>
              </a:rPr>
              <a:t>.</a:t>
            </a:r>
          </a:p>
          <a:p>
            <a:pPr>
              <a:lnSpc>
                <a:spcPct val="60000"/>
              </a:lnSpc>
              <a:spcBef>
                <a:spcPct val="50000"/>
              </a:spcBef>
            </a:pPr>
            <a:r>
              <a:rPr lang="fr-FR" sz="1600" dirty="0">
                <a:solidFill>
                  <a:srgbClr val="106F85"/>
                </a:solidFill>
                <a:latin typeface="Tahoma" pitchFamily="34" charset="0"/>
              </a:rPr>
              <a:t/>
            </a:r>
            <a:br>
              <a:rPr lang="fr-FR" sz="1600" dirty="0">
                <a:solidFill>
                  <a:srgbClr val="106F85"/>
                </a:solidFill>
                <a:latin typeface="Tahoma" pitchFamily="34" charset="0"/>
              </a:rPr>
            </a:br>
            <a:r>
              <a:rPr lang="fr-FR" sz="1600" dirty="0">
                <a:solidFill>
                  <a:srgbClr val="106F85"/>
                </a:solidFill>
                <a:latin typeface="Tahoma" pitchFamily="34" charset="0"/>
              </a:rPr>
              <a:t>7, rue Lamennais 75008 </a:t>
            </a:r>
            <a:r>
              <a:rPr lang="fr-FR" sz="1600" dirty="0" smtClean="0">
                <a:solidFill>
                  <a:srgbClr val="106F85"/>
                </a:solidFill>
                <a:latin typeface="Tahoma" pitchFamily="34" charset="0"/>
              </a:rPr>
              <a:t>Paris</a:t>
            </a:r>
          </a:p>
          <a:p>
            <a:pPr>
              <a:lnSpc>
                <a:spcPct val="60000"/>
              </a:lnSpc>
              <a:spcBef>
                <a:spcPct val="50000"/>
              </a:spcBef>
            </a:pPr>
            <a:r>
              <a:rPr lang="fr-FR" sz="1600" dirty="0" smtClean="0">
                <a:solidFill>
                  <a:srgbClr val="106F85"/>
                </a:solidFill>
                <a:latin typeface="Tahoma" pitchFamily="34" charset="0"/>
              </a:rPr>
              <a:t>Tel </a:t>
            </a:r>
            <a:r>
              <a:rPr lang="fr-FR" sz="1600" dirty="0">
                <a:solidFill>
                  <a:srgbClr val="106F85"/>
                </a:solidFill>
                <a:latin typeface="Tahoma" pitchFamily="34" charset="0"/>
              </a:rPr>
              <a:t>: </a:t>
            </a:r>
            <a:r>
              <a:rPr lang="fr-FR" sz="1600" u="sng" dirty="0">
                <a:solidFill>
                  <a:srgbClr val="106F85"/>
                </a:solidFill>
                <a:latin typeface="Tahoma" pitchFamily="34" charset="0"/>
              </a:rPr>
              <a:t>+ 33 (0)1 44 13 66 </a:t>
            </a:r>
            <a:r>
              <a:rPr lang="fr-FR" sz="1600" u="sng" dirty="0" smtClean="0">
                <a:solidFill>
                  <a:srgbClr val="106F85"/>
                </a:solidFill>
                <a:latin typeface="Tahoma" pitchFamily="34" charset="0"/>
              </a:rPr>
              <a:t>88</a:t>
            </a:r>
            <a:endParaRPr lang="fr-FR" sz="1600" dirty="0" smtClean="0">
              <a:solidFill>
                <a:srgbClr val="106F85"/>
              </a:solidFill>
              <a:latin typeface="Tahoma" pitchFamily="34" charset="0"/>
            </a:endParaRPr>
          </a:p>
        </p:txBody>
      </p:sp>
      <p:sp>
        <p:nvSpPr>
          <p:cNvPr id="2" name="TextBox 1"/>
          <p:cNvSpPr txBox="1"/>
          <p:nvPr/>
        </p:nvSpPr>
        <p:spPr>
          <a:xfrm>
            <a:off x="304800" y="120769"/>
            <a:ext cx="8849262" cy="1077218"/>
          </a:xfrm>
          <a:prstGeom prst="rect">
            <a:avLst/>
          </a:prstGeom>
          <a:noFill/>
        </p:spPr>
        <p:txBody>
          <a:bodyPr wrap="square" rtlCol="0">
            <a:spAutoFit/>
          </a:bodyPr>
          <a:lstStyle/>
          <a:p>
            <a:r>
              <a:rPr lang="fr-FR" b="1" dirty="0" smtClean="0">
                <a:latin typeface="Calibri" panose="020F0502020204030204" pitchFamily="34" charset="0"/>
                <a:cs typeface="Calibri" panose="020F0502020204030204" pitchFamily="34" charset="0"/>
              </a:rPr>
              <a:t>9</a:t>
            </a:r>
            <a:r>
              <a:rPr lang="fr-FR" b="1" baseline="30000" dirty="0" smtClean="0">
                <a:latin typeface="Calibri" panose="020F0502020204030204" pitchFamily="34" charset="0"/>
                <a:cs typeface="Calibri" panose="020F0502020204030204" pitchFamily="34" charset="0"/>
              </a:rPr>
              <a:t>ème</a:t>
            </a:r>
            <a:r>
              <a:rPr lang="fr-FR" b="1" dirty="0" smtClean="0">
                <a:latin typeface="Calibri" panose="020F0502020204030204" pitchFamily="34" charset="0"/>
                <a:cs typeface="Calibri" panose="020F0502020204030204" pitchFamily="34" charset="0"/>
              </a:rPr>
              <a:t> forum annuel AIG  -  25 septembre 2014</a:t>
            </a:r>
          </a:p>
          <a:p>
            <a:endParaRPr lang="en-US" b="1" dirty="0">
              <a:latin typeface="Calibri" panose="020F0502020204030204" pitchFamily="34" charset="0"/>
              <a:cs typeface="Calibri" panose="020F0502020204030204" pitchFamily="34" charset="0"/>
            </a:endParaRP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7845" y="3393889"/>
            <a:ext cx="1454455" cy="730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ChangeArrowheads="1"/>
          </p:cNvSpPr>
          <p:nvPr/>
        </p:nvSpPr>
        <p:spPr bwMode="auto">
          <a:xfrm>
            <a:off x="0" y="0"/>
            <a:ext cx="91440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pPr>
            <a:endParaRPr lang="en-US" sz="1800" smtClean="0">
              <a:solidFill>
                <a:srgbClr val="000000"/>
              </a:solidFill>
              <a:latin typeface="Calibri" pitchFamily="34" charset="0"/>
              <a:ea typeface="ＭＳ Ｐゴシック" pitchFamily="34" charset="-128"/>
              <a:cs typeface="Arial" pitchFamily="34" charset="0"/>
            </a:endParaRPr>
          </a:p>
        </p:txBody>
      </p:sp>
      <p:sp>
        <p:nvSpPr>
          <p:cNvPr id="82947" name="Rectangle 4"/>
          <p:cNvSpPr>
            <a:spLocks noGrp="1" noChangeArrowheads="1"/>
          </p:cNvSpPr>
          <p:nvPr>
            <p:ph type="ctrTitle"/>
          </p:nvPr>
        </p:nvSpPr>
        <p:spPr>
          <a:xfrm>
            <a:off x="1187450" y="2925763"/>
            <a:ext cx="7543800" cy="2233612"/>
          </a:xfrm>
        </p:spPr>
        <p:txBody>
          <a:bodyPr/>
          <a:lstStyle/>
          <a:p>
            <a:pPr eaLnBrk="1" hangingPunct="1">
              <a:lnSpc>
                <a:spcPct val="80000"/>
              </a:lnSpc>
              <a:spcBef>
                <a:spcPct val="20000"/>
              </a:spcBef>
            </a:pPr>
            <a:r>
              <a:rPr lang="fr-FR" sz="2900" b="1" smtClean="0">
                <a:solidFill>
                  <a:srgbClr val="106F85"/>
                </a:solidFill>
                <a:latin typeface="Tahoma" pitchFamily="34" charset="0"/>
              </a:rPr>
              <a:t/>
            </a:r>
            <a:br>
              <a:rPr lang="fr-FR" sz="2900" b="1" smtClean="0">
                <a:solidFill>
                  <a:srgbClr val="106F85"/>
                </a:solidFill>
                <a:latin typeface="Tahoma" pitchFamily="34" charset="0"/>
              </a:rPr>
            </a:br>
            <a:r>
              <a:rPr lang="fr-FR" sz="2900" b="1" smtClean="0">
                <a:solidFill>
                  <a:srgbClr val="106F85"/>
                </a:solidFill>
                <a:latin typeface="Tahoma" pitchFamily="34" charset="0"/>
              </a:rPr>
              <a:t/>
            </a:r>
            <a:br>
              <a:rPr lang="fr-FR" sz="2900" b="1" smtClean="0">
                <a:solidFill>
                  <a:srgbClr val="106F85"/>
                </a:solidFill>
                <a:latin typeface="Tahoma" pitchFamily="34" charset="0"/>
              </a:rPr>
            </a:br>
            <a:r>
              <a:rPr lang="fr-FR" sz="2300" b="1" smtClean="0">
                <a:solidFill>
                  <a:srgbClr val="106F85"/>
                </a:solidFill>
                <a:latin typeface="Tahoma" pitchFamily="34" charset="0"/>
              </a:rPr>
              <a:t/>
            </a:r>
            <a:br>
              <a:rPr lang="fr-FR" sz="2300" b="1" smtClean="0">
                <a:solidFill>
                  <a:srgbClr val="106F85"/>
                </a:solidFill>
                <a:latin typeface="Tahoma" pitchFamily="34" charset="0"/>
              </a:rPr>
            </a:br>
            <a:endParaRPr lang="fr-FR" sz="2300" smtClean="0">
              <a:solidFill>
                <a:srgbClr val="106F85"/>
              </a:solidFill>
              <a:latin typeface="Tahoma" pitchFamily="34" charset="0"/>
            </a:endParaRPr>
          </a:p>
        </p:txBody>
      </p:sp>
      <p:sp>
        <p:nvSpPr>
          <p:cNvPr id="82948" name="Rectangle 5"/>
          <p:cNvSpPr>
            <a:spLocks noChangeArrowheads="1"/>
          </p:cNvSpPr>
          <p:nvPr/>
        </p:nvSpPr>
        <p:spPr bwMode="auto">
          <a:xfrm>
            <a:off x="0" y="0"/>
            <a:ext cx="9144000" cy="673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pPr>
            <a:endParaRPr lang="en-US" sz="1800" smtClean="0">
              <a:solidFill>
                <a:srgbClr val="000000"/>
              </a:solidFill>
              <a:latin typeface="Calibri" pitchFamily="34" charset="0"/>
              <a:ea typeface="ＭＳ Ｐゴシック" pitchFamily="34" charset="-128"/>
              <a:cs typeface="Arial" pitchFamily="34" charset="0"/>
            </a:endParaRPr>
          </a:p>
        </p:txBody>
      </p:sp>
      <p:sp>
        <p:nvSpPr>
          <p:cNvPr id="82949" name="Rectangle 6"/>
          <p:cNvSpPr>
            <a:spLocks noGrp="1" noChangeArrowheads="1"/>
          </p:cNvSpPr>
          <p:nvPr>
            <p:ph type="subTitle" idx="1"/>
          </p:nvPr>
        </p:nvSpPr>
        <p:spPr>
          <a:xfrm>
            <a:off x="2843213" y="1052513"/>
            <a:ext cx="7543800" cy="431800"/>
          </a:xfrm>
        </p:spPr>
        <p:txBody>
          <a:bodyPr/>
          <a:lstStyle/>
          <a:p>
            <a:pPr marL="0" indent="0" algn="ctr" eaLnBrk="1" hangingPunct="1">
              <a:lnSpc>
                <a:spcPct val="60000"/>
              </a:lnSpc>
              <a:spcBef>
                <a:spcPct val="50000"/>
              </a:spcBef>
            </a:pPr>
            <a:r>
              <a:rPr lang="fr-FR" sz="2200" b="1" smtClean="0">
                <a:solidFill>
                  <a:srgbClr val="000066"/>
                </a:solidFill>
                <a:latin typeface="Tahoma" pitchFamily="34" charset="0"/>
              </a:rPr>
              <a:t>www.femmes-ingenieurs.org</a:t>
            </a:r>
          </a:p>
        </p:txBody>
      </p:sp>
      <p:sp>
        <p:nvSpPr>
          <p:cNvPr id="82950" name="Rectangle 10"/>
          <p:cNvSpPr>
            <a:spLocks noChangeArrowheads="1"/>
          </p:cNvSpPr>
          <p:nvPr/>
        </p:nvSpPr>
        <p:spPr bwMode="auto">
          <a:xfrm>
            <a:off x="179388" y="2921000"/>
            <a:ext cx="5040312" cy="454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fontAlgn="auto" hangingPunct="1">
              <a:spcBef>
                <a:spcPts val="0"/>
              </a:spcBef>
              <a:spcAft>
                <a:spcPts val="0"/>
              </a:spcAft>
            </a:pPr>
            <a:endParaRPr lang="fr-FR" sz="2000" b="1" smtClean="0">
              <a:solidFill>
                <a:srgbClr val="006699"/>
              </a:solidFill>
              <a:latin typeface="Tahoma" pitchFamily="34" charset="0"/>
              <a:cs typeface="Arial" pitchFamily="34" charset="0"/>
            </a:endParaRPr>
          </a:p>
          <a:p>
            <a:pPr algn="r" eaLnBrk="1" fontAlgn="auto" hangingPunct="1">
              <a:spcBef>
                <a:spcPts val="0"/>
              </a:spcBef>
              <a:spcAft>
                <a:spcPts val="0"/>
              </a:spcAft>
            </a:pPr>
            <a:r>
              <a:rPr lang="fr-FR" sz="1800" b="1" smtClean="0">
                <a:solidFill>
                  <a:srgbClr val="002060"/>
                </a:solidFill>
                <a:latin typeface="Tahoma" pitchFamily="34" charset="0"/>
                <a:cs typeface="Arial" pitchFamily="34" charset="0"/>
              </a:rPr>
              <a:t>Promotion du métier d’ingénieur</a:t>
            </a:r>
            <a:r>
              <a:rPr lang="fr-FR" sz="1800" smtClean="0">
                <a:solidFill>
                  <a:srgbClr val="002060"/>
                </a:solidFill>
                <a:latin typeface="Tahoma" pitchFamily="34" charset="0"/>
                <a:cs typeface="Arial" pitchFamily="34" charset="0"/>
              </a:rPr>
              <a:t> auprès des jeunes filles dans le monde de l’Education et de l’Enseignement Supérieur</a:t>
            </a:r>
          </a:p>
          <a:p>
            <a:pPr algn="r" eaLnBrk="1" fontAlgn="auto" hangingPunct="1">
              <a:spcBef>
                <a:spcPts val="0"/>
              </a:spcBef>
              <a:spcAft>
                <a:spcPts val="0"/>
              </a:spcAft>
            </a:pPr>
            <a:endParaRPr lang="fr-FR" sz="900" smtClean="0">
              <a:solidFill>
                <a:srgbClr val="006699"/>
              </a:solidFill>
              <a:latin typeface="Tahoma" pitchFamily="34" charset="0"/>
              <a:cs typeface="Arial" pitchFamily="34" charset="0"/>
            </a:endParaRPr>
          </a:p>
          <a:p>
            <a:pPr algn="ctr" eaLnBrk="1" fontAlgn="auto" hangingPunct="1">
              <a:spcBef>
                <a:spcPts val="0"/>
              </a:spcBef>
              <a:spcAft>
                <a:spcPts val="0"/>
              </a:spcAft>
            </a:pPr>
            <a:r>
              <a:rPr lang="fr-FR" sz="1800" i="1" smtClean="0">
                <a:solidFill>
                  <a:srgbClr val="FF6600"/>
                </a:solidFill>
                <a:latin typeface="Tahoma" pitchFamily="34" charset="0"/>
                <a:cs typeface="Arial" pitchFamily="34" charset="0"/>
              </a:rPr>
              <a:t>Plus de 140 interventions en 2013 en France</a:t>
            </a:r>
            <a:endParaRPr lang="fr-FR" sz="2000" i="1" smtClean="0">
              <a:solidFill>
                <a:srgbClr val="FF6600"/>
              </a:solidFill>
              <a:latin typeface="Tahoma" pitchFamily="34" charset="0"/>
              <a:cs typeface="Arial" pitchFamily="34" charset="0"/>
            </a:endParaRPr>
          </a:p>
          <a:p>
            <a:pPr algn="r" eaLnBrk="1" fontAlgn="auto" hangingPunct="1">
              <a:spcBef>
                <a:spcPts val="0"/>
              </a:spcBef>
              <a:spcAft>
                <a:spcPts val="0"/>
              </a:spcAft>
            </a:pPr>
            <a:endParaRPr lang="fr-FR" sz="2000" b="1" smtClean="0">
              <a:solidFill>
                <a:srgbClr val="006699"/>
              </a:solidFill>
              <a:latin typeface="Tahoma" pitchFamily="34" charset="0"/>
              <a:cs typeface="Arial" pitchFamily="34" charset="0"/>
            </a:endParaRPr>
          </a:p>
          <a:p>
            <a:pPr algn="r" eaLnBrk="1" fontAlgn="auto" hangingPunct="1">
              <a:spcBef>
                <a:spcPts val="0"/>
              </a:spcBef>
              <a:spcAft>
                <a:spcPts val="0"/>
              </a:spcAft>
            </a:pPr>
            <a:r>
              <a:rPr lang="fr-FR" sz="1800" b="1" smtClean="0">
                <a:solidFill>
                  <a:srgbClr val="002060"/>
                </a:solidFill>
                <a:latin typeface="Tahoma" pitchFamily="34" charset="0"/>
                <a:cs typeface="Arial" pitchFamily="34" charset="0"/>
              </a:rPr>
              <a:t>Promotion des femmes ingénieurs et scientifiques </a:t>
            </a:r>
            <a:r>
              <a:rPr lang="fr-FR" sz="1800" smtClean="0">
                <a:solidFill>
                  <a:srgbClr val="002060"/>
                </a:solidFill>
                <a:latin typeface="Tahoma" pitchFamily="34" charset="0"/>
                <a:cs typeface="Arial" pitchFamily="34" charset="0"/>
              </a:rPr>
              <a:t>dans le monde du </a:t>
            </a:r>
            <a:r>
              <a:rPr lang="fr-FR" sz="1800" b="1" smtClean="0">
                <a:solidFill>
                  <a:srgbClr val="002060"/>
                </a:solidFill>
                <a:latin typeface="Tahoma" pitchFamily="34" charset="0"/>
                <a:cs typeface="Arial" pitchFamily="34" charset="0"/>
              </a:rPr>
              <a:t>travail</a:t>
            </a:r>
            <a:r>
              <a:rPr lang="fr-FR" sz="1800" smtClean="0">
                <a:solidFill>
                  <a:srgbClr val="002060"/>
                </a:solidFill>
                <a:latin typeface="Tahoma" pitchFamily="34" charset="0"/>
                <a:cs typeface="Arial" pitchFamily="34" charset="0"/>
              </a:rPr>
              <a:t> &amp; les </a:t>
            </a:r>
            <a:r>
              <a:rPr lang="fr-FR" sz="1800" b="1" smtClean="0">
                <a:solidFill>
                  <a:srgbClr val="002060"/>
                </a:solidFill>
                <a:latin typeface="Tahoma" pitchFamily="34" charset="0"/>
                <a:cs typeface="Arial" pitchFamily="34" charset="0"/>
              </a:rPr>
              <a:t>conseils d’administration</a:t>
            </a:r>
          </a:p>
          <a:p>
            <a:pPr algn="r" eaLnBrk="1" fontAlgn="auto" hangingPunct="1">
              <a:spcBef>
                <a:spcPts val="0"/>
              </a:spcBef>
              <a:spcAft>
                <a:spcPts val="0"/>
              </a:spcAft>
            </a:pPr>
            <a:endParaRPr lang="fr-FR" sz="1800" smtClean="0">
              <a:solidFill>
                <a:srgbClr val="006699"/>
              </a:solidFill>
              <a:latin typeface="Tahoma" pitchFamily="34" charset="0"/>
              <a:cs typeface="Arial" pitchFamily="34" charset="0"/>
            </a:endParaRPr>
          </a:p>
          <a:p>
            <a:pPr algn="ctr" eaLnBrk="1" fontAlgn="auto" hangingPunct="1">
              <a:spcBef>
                <a:spcPts val="0"/>
              </a:spcBef>
              <a:spcAft>
                <a:spcPts val="0"/>
              </a:spcAft>
            </a:pPr>
            <a:r>
              <a:rPr lang="fr-FR" sz="1800" i="1" smtClean="0">
                <a:solidFill>
                  <a:srgbClr val="FF6600"/>
                </a:solidFill>
                <a:latin typeface="Tahoma" pitchFamily="34" charset="0"/>
                <a:cs typeface="Arial" pitchFamily="34" charset="0"/>
              </a:rPr>
              <a:t>Contribution active dans les réseaux et avec les institutions en France et en Europe</a:t>
            </a:r>
          </a:p>
          <a:p>
            <a:pPr algn="r" eaLnBrk="1" fontAlgn="auto" hangingPunct="1">
              <a:spcBef>
                <a:spcPts val="0"/>
              </a:spcBef>
              <a:spcAft>
                <a:spcPts val="0"/>
              </a:spcAft>
            </a:pPr>
            <a:endParaRPr lang="fr-FR" sz="2000" smtClean="0">
              <a:solidFill>
                <a:srgbClr val="006699"/>
              </a:solidFill>
              <a:latin typeface="Tahoma" pitchFamily="34" charset="0"/>
              <a:cs typeface="Arial" pitchFamily="34" charset="0"/>
            </a:endParaRPr>
          </a:p>
          <a:p>
            <a:pPr algn="r" eaLnBrk="1" fontAlgn="auto" hangingPunct="1">
              <a:spcBef>
                <a:spcPts val="0"/>
              </a:spcBef>
              <a:spcAft>
                <a:spcPts val="0"/>
              </a:spcAft>
            </a:pPr>
            <a:endParaRPr lang="fr-FR" sz="2000" smtClean="0">
              <a:solidFill>
                <a:srgbClr val="006699"/>
              </a:solidFill>
              <a:latin typeface="Tahoma" pitchFamily="34" charset="0"/>
              <a:cs typeface="Arial" pitchFamily="34" charset="0"/>
            </a:endParaRPr>
          </a:p>
          <a:p>
            <a:pPr algn="r" eaLnBrk="1" fontAlgn="auto" hangingPunct="1">
              <a:spcBef>
                <a:spcPts val="0"/>
              </a:spcBef>
              <a:spcAft>
                <a:spcPts val="0"/>
              </a:spcAft>
            </a:pPr>
            <a:endParaRPr lang="fr-FR" sz="2000" smtClean="0">
              <a:solidFill>
                <a:srgbClr val="006699"/>
              </a:solidFill>
              <a:latin typeface="Tahoma" pitchFamily="34" charset="0"/>
              <a:cs typeface="Arial" pitchFamily="34" charset="0"/>
            </a:endParaRPr>
          </a:p>
        </p:txBody>
      </p:sp>
      <p:pic>
        <p:nvPicPr>
          <p:cNvPr id="12" name="Picture 7" descr="LogoMEN_jaune_2010"/>
          <p:cNvPicPr>
            <a:picLocks noChangeAspect="1" noChangeArrowheads="1"/>
          </p:cNvPicPr>
          <p:nvPr/>
        </p:nvPicPr>
        <p:blipFill>
          <a:blip r:embed="rId3"/>
          <a:srcRect/>
          <a:stretch>
            <a:fillRect/>
          </a:stretch>
        </p:blipFill>
        <p:spPr bwMode="auto">
          <a:xfrm>
            <a:off x="6570663" y="2863850"/>
            <a:ext cx="1063625" cy="1003300"/>
          </a:xfrm>
          <a:prstGeom prst="rect">
            <a:avLst/>
          </a:prstGeom>
          <a:noFill/>
          <a:ln w="9525">
            <a:solidFill>
              <a:schemeClr val="bg2">
                <a:lumMod val="90000"/>
              </a:schemeClr>
            </a:solidFill>
            <a:miter lim="800000"/>
            <a:headEnd/>
            <a:tailEnd/>
          </a:ln>
        </p:spPr>
      </p:pic>
      <p:pic>
        <p:nvPicPr>
          <p:cNvPr id="13" name="Picture 12" descr="MESR.jpg"/>
          <p:cNvPicPr>
            <a:picLocks noChangeAspect="1"/>
          </p:cNvPicPr>
          <p:nvPr/>
        </p:nvPicPr>
        <p:blipFill>
          <a:blip r:embed="rId4"/>
          <a:stretch>
            <a:fillRect/>
          </a:stretch>
        </p:blipFill>
        <p:spPr>
          <a:xfrm>
            <a:off x="5273675" y="2852738"/>
            <a:ext cx="1158875" cy="1014412"/>
          </a:xfrm>
          <a:prstGeom prst="rect">
            <a:avLst/>
          </a:prstGeom>
          <a:ln>
            <a:solidFill>
              <a:schemeClr val="bg2">
                <a:lumMod val="90000"/>
              </a:schemeClr>
            </a:solidFill>
          </a:ln>
        </p:spPr>
      </p:pic>
      <p:sp>
        <p:nvSpPr>
          <p:cNvPr id="14" name="TextBox 13"/>
          <p:cNvSpPr txBox="1"/>
          <p:nvPr/>
        </p:nvSpPr>
        <p:spPr>
          <a:xfrm>
            <a:off x="5272088" y="4149725"/>
            <a:ext cx="3455987" cy="738188"/>
          </a:xfrm>
          <a:prstGeom prst="rect">
            <a:avLst/>
          </a:prstGeom>
          <a:noFill/>
          <a:ln>
            <a:solidFill>
              <a:schemeClr val="tx2">
                <a:lumMod val="40000"/>
                <a:lumOff val="60000"/>
              </a:schemeClr>
            </a:solidFill>
          </a:ln>
        </p:spPr>
        <p:txBody>
          <a:bodyPr>
            <a:spAutoFit/>
          </a:bodyPr>
          <a:lstStyle/>
          <a:p>
            <a:pPr eaLnBrk="1" fontAlgn="auto" hangingPunct="1">
              <a:spcBef>
                <a:spcPts val="0"/>
              </a:spcBef>
              <a:spcAft>
                <a:spcPts val="0"/>
              </a:spcAft>
              <a:defRPr/>
            </a:pPr>
            <a:r>
              <a:rPr lang="fr-FR" sz="1400" b="1" dirty="0">
                <a:solidFill>
                  <a:srgbClr val="1E4191">
                    <a:lumMod val="75000"/>
                  </a:srgbClr>
                </a:solidFill>
                <a:latin typeface="Calibri"/>
              </a:rPr>
              <a:t>DRDFE Picardie - Délégation Régionale aux droits des femmes et à l'égalité</a:t>
            </a:r>
          </a:p>
        </p:txBody>
      </p:sp>
      <p:pic>
        <p:nvPicPr>
          <p:cNvPr id="82954" name="Picture 18" descr="Logo GE Hc.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42150" y="5152038"/>
            <a:ext cx="1789113" cy="50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5" name="Picture 19" descr="logo Orange.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30365" y="5807170"/>
            <a:ext cx="590550" cy="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ounded Rectangle 16"/>
          <p:cNvSpPr/>
          <p:nvPr/>
        </p:nvSpPr>
        <p:spPr>
          <a:xfrm>
            <a:off x="219075" y="2708275"/>
            <a:ext cx="8853488" cy="388937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srgbClr val="FFFFFF"/>
              </a:solidFill>
            </a:endParaRPr>
          </a:p>
        </p:txBody>
      </p:sp>
      <p:sp>
        <p:nvSpPr>
          <p:cNvPr id="82957" name="TextBox 17"/>
          <p:cNvSpPr txBox="1">
            <a:spLocks noChangeArrowheads="1"/>
          </p:cNvSpPr>
          <p:nvPr/>
        </p:nvSpPr>
        <p:spPr bwMode="auto">
          <a:xfrm>
            <a:off x="4932363" y="2205038"/>
            <a:ext cx="3409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fontAlgn="auto">
              <a:spcBef>
                <a:spcPts val="0"/>
              </a:spcBef>
              <a:spcAft>
                <a:spcPts val="0"/>
              </a:spcAft>
            </a:pPr>
            <a:r>
              <a:rPr lang="fr-FR" sz="2400" b="1" smtClean="0">
                <a:solidFill>
                  <a:srgbClr val="002060"/>
                </a:solidFill>
                <a:latin typeface="Tahoma" pitchFamily="34" charset="0"/>
                <a:cs typeface="Tahoma" pitchFamily="34" charset="0"/>
              </a:rPr>
              <a:t>Une double mission :</a:t>
            </a:r>
          </a:p>
        </p:txBody>
      </p:sp>
      <p:sp>
        <p:nvSpPr>
          <p:cNvPr id="82958" name="TextBox 9"/>
          <p:cNvSpPr txBox="1">
            <a:spLocks noChangeArrowheads="1"/>
          </p:cNvSpPr>
          <p:nvPr/>
        </p:nvSpPr>
        <p:spPr bwMode="auto">
          <a:xfrm>
            <a:off x="414338" y="149988"/>
            <a:ext cx="8642350"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fontAlgn="auto">
              <a:spcBef>
                <a:spcPts val="0"/>
              </a:spcBef>
              <a:spcAft>
                <a:spcPts val="0"/>
              </a:spcAft>
            </a:pPr>
            <a:r>
              <a:rPr lang="fr-FR" sz="1800" dirty="0" smtClean="0">
                <a:solidFill>
                  <a:srgbClr val="002060"/>
                </a:solidFill>
                <a:latin typeface="Calibri" pitchFamily="34" charset="0"/>
                <a:ea typeface="ＭＳ Ｐゴシック" pitchFamily="34" charset="-128"/>
              </a:rPr>
              <a:t>Association Loi 1901 depuis 1982 : </a:t>
            </a:r>
          </a:p>
          <a:p>
            <a:pPr algn="r" fontAlgn="auto">
              <a:spcBef>
                <a:spcPts val="0"/>
              </a:spcBef>
              <a:spcAft>
                <a:spcPts val="0"/>
              </a:spcAft>
            </a:pPr>
            <a:r>
              <a:rPr lang="fr-FR" sz="1800" dirty="0" smtClean="0">
                <a:solidFill>
                  <a:srgbClr val="002060"/>
                </a:solidFill>
                <a:latin typeface="Calibri" pitchFamily="34" charset="0"/>
                <a:ea typeface="ＭＳ Ｐゴシック" pitchFamily="34" charset="-128"/>
              </a:rPr>
              <a:t>Personnes morales et physiques (H et F), associations</a:t>
            </a:r>
          </a:p>
        </p:txBody>
      </p:sp>
      <p:pic>
        <p:nvPicPr>
          <p:cNvPr id="82959" name="Picture 2" descr="C:\Users\Marie-Hélène Therre\Documents\FI\KOM marketing présentation\fi.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313" y="183762"/>
            <a:ext cx="35337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0" name="Picture 2" descr="C:\Users\Marie-Hélène Therre\Desktop\logo twitter-logo-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48263" y="1484313"/>
            <a:ext cx="490537"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1" name="Picture 3" descr="C:\Users\Marie-Hélène Therre\Desktop\logo facebook-logo.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5963" y="1484313"/>
            <a:ext cx="4318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2" name="Picture 4" descr="C:\Users\Marie-Hélène Therre\Desktop\logo-viadeo2.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88125" y="1557338"/>
            <a:ext cx="795338"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3" name="Picture 5" descr="C:\Users\Marie-Hélène Therre\Desktop\logo linkedin.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24750" y="1484313"/>
            <a:ext cx="5032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4" name="Picture 19" descr="FI bouygues telecom.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536340" y="5855744"/>
            <a:ext cx="1019968" cy="468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2965" name="Groupe 5"/>
          <p:cNvGrpSpPr>
            <a:grpSpLocks/>
          </p:cNvGrpSpPr>
          <p:nvPr/>
        </p:nvGrpSpPr>
        <p:grpSpPr bwMode="auto">
          <a:xfrm>
            <a:off x="7737475" y="2841625"/>
            <a:ext cx="936625" cy="1028700"/>
            <a:chOff x="7737965" y="2826736"/>
            <a:chExt cx="935447" cy="1028277"/>
          </a:xfrm>
        </p:grpSpPr>
        <p:pic>
          <p:nvPicPr>
            <p:cNvPr id="82966"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776356" y="2826736"/>
              <a:ext cx="897056" cy="102827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7737965" y="2837844"/>
              <a:ext cx="935447" cy="1002887"/>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sz="1800">
                <a:solidFill>
                  <a:srgbClr val="FFFFFF"/>
                </a:solidFill>
              </a:endParaRPr>
            </a:p>
          </p:txBody>
        </p:sp>
      </p:grpSp>
      <p:sp>
        <p:nvSpPr>
          <p:cNvPr id="24" name="TextBox 23"/>
          <p:cNvSpPr txBox="1"/>
          <p:nvPr/>
        </p:nvSpPr>
        <p:spPr>
          <a:xfrm>
            <a:off x="4480560" y="6568440"/>
            <a:ext cx="4511040" cy="307777"/>
          </a:xfrm>
          <a:prstGeom prst="rect">
            <a:avLst/>
          </a:prstGeom>
          <a:noFill/>
        </p:spPr>
        <p:txBody>
          <a:bodyPr wrap="square" rtlCol="0">
            <a:spAutoFit/>
          </a:bodyPr>
          <a:lstStyle/>
          <a:p>
            <a:pPr algn="r" eaLnBrk="1" fontAlgn="auto" hangingPunct="1">
              <a:spcBef>
                <a:spcPts val="0"/>
              </a:spcBef>
              <a:spcAft>
                <a:spcPts val="0"/>
              </a:spcAft>
            </a:pPr>
            <a:r>
              <a:rPr lang="fr-FR" sz="1400" dirty="0" smtClean="0">
                <a:solidFill>
                  <a:prstClr val="black"/>
                </a:solidFill>
                <a:latin typeface="Calibri"/>
              </a:rPr>
              <a:t>© Femmes Ingénieurs</a:t>
            </a:r>
            <a:endParaRPr lang="en-US" sz="1400" dirty="0">
              <a:solidFill>
                <a:prstClr val="black"/>
              </a:solidFill>
              <a:latin typeface="Calibri"/>
            </a:endParaRPr>
          </a:p>
        </p:txBody>
      </p:sp>
      <p:pic>
        <p:nvPicPr>
          <p:cNvPr id="25" name="Picture 1053" descr="C:\Users\Isabelle\Pictures\RTE_logo 1920x1080 HD.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784215" y="5191125"/>
            <a:ext cx="1169988" cy="53975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p:cNvPicPr>
            <a:picLocks noChangeAspect="1" noChangeArrowheads="1"/>
          </p:cNvPicPr>
          <p:nvPr/>
        </p:nvPicPr>
        <p:blipFill rotWithShape="1">
          <a:blip r:embed="rId15">
            <a:extLst>
              <a:ext uri="{28A0092B-C50C-407E-A947-70E740481C1C}">
                <a14:useLocalDpi xmlns:a14="http://schemas.microsoft.com/office/drawing/2010/main" val="0"/>
              </a:ext>
            </a:extLst>
          </a:blip>
          <a:srcRect l="16398" t="15417" r="70483" b="79583"/>
          <a:stretch/>
        </p:blipFill>
        <p:spPr bwMode="auto">
          <a:xfrm>
            <a:off x="5366703" y="5959881"/>
            <a:ext cx="1249680" cy="267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90849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114881" y="5748664"/>
            <a:ext cx="9140825" cy="1089025"/>
          </a:xfrm>
          <a:prstGeom prst="rect">
            <a:avLst/>
          </a:prstGeom>
          <a:noFill/>
          <a:ln w="9525">
            <a:noFill/>
            <a:miter lim="800000"/>
            <a:headEnd/>
            <a:tailEnd/>
          </a:ln>
        </p:spPr>
      </p:pic>
      <p:sp>
        <p:nvSpPr>
          <p:cNvPr id="5123" name="Rectangle 3"/>
          <p:cNvSpPr>
            <a:spLocks noChangeArrowheads="1"/>
          </p:cNvSpPr>
          <p:nvPr/>
        </p:nvSpPr>
        <p:spPr bwMode="auto">
          <a:xfrm>
            <a:off x="0" y="5829300"/>
            <a:ext cx="9144000" cy="1028700"/>
          </a:xfrm>
          <a:prstGeom prst="rect">
            <a:avLst/>
          </a:prstGeom>
          <a:noFill/>
          <a:ln w="9525">
            <a:noFill/>
            <a:miter lim="800000"/>
            <a:headEnd/>
            <a:tailEnd/>
          </a:ln>
        </p:spPr>
        <p:txBody>
          <a:bodyPr/>
          <a:lstStyle/>
          <a:p>
            <a:pPr eaLnBrk="1" fontAlgn="auto" hangingPunct="1">
              <a:spcBef>
                <a:spcPts val="0"/>
              </a:spcBef>
              <a:spcAft>
                <a:spcPts val="0"/>
              </a:spcAft>
            </a:pPr>
            <a:endParaRPr lang="fr-FR" sz="1800">
              <a:solidFill>
                <a:prstClr val="black"/>
              </a:solidFill>
              <a:latin typeface="Calibri"/>
            </a:endParaRPr>
          </a:p>
        </p:txBody>
      </p:sp>
      <p:sp>
        <p:nvSpPr>
          <p:cNvPr id="5124" name="Rectangle 4"/>
          <p:cNvSpPr>
            <a:spLocks noGrp="1" noChangeArrowheads="1"/>
          </p:cNvSpPr>
          <p:nvPr>
            <p:ph type="title"/>
          </p:nvPr>
        </p:nvSpPr>
        <p:spPr>
          <a:xfrm>
            <a:off x="685800" y="0"/>
            <a:ext cx="7772400" cy="764704"/>
          </a:xfrm>
          <a:noFill/>
        </p:spPr>
        <p:txBody>
          <a:bodyPr/>
          <a:lstStyle/>
          <a:p>
            <a:pPr eaLnBrk="1" hangingPunct="1"/>
            <a:r>
              <a:rPr lang="fr-FR" sz="3200" b="1" dirty="0" smtClean="0">
                <a:solidFill>
                  <a:srgbClr val="FF6600"/>
                </a:solidFill>
                <a:latin typeface="Arial" charset="0"/>
                <a:ea typeface="ＭＳ Ｐゴシック" charset="-128"/>
              </a:rPr>
              <a:t>La double mission de FI</a:t>
            </a:r>
          </a:p>
        </p:txBody>
      </p:sp>
      <p:sp>
        <p:nvSpPr>
          <p:cNvPr id="5125" name="Rectangle 5"/>
          <p:cNvSpPr>
            <a:spLocks noChangeArrowheads="1"/>
          </p:cNvSpPr>
          <p:nvPr/>
        </p:nvSpPr>
        <p:spPr bwMode="auto">
          <a:xfrm>
            <a:off x="1426840" y="3785285"/>
            <a:ext cx="7038975" cy="838200"/>
          </a:xfrm>
          <a:prstGeom prst="rect">
            <a:avLst/>
          </a:prstGeom>
          <a:noFill/>
          <a:ln w="9525">
            <a:noFill/>
            <a:miter lim="800000"/>
            <a:headEnd/>
            <a:tailEnd/>
          </a:ln>
        </p:spPr>
        <p:txBody>
          <a:bodyPr/>
          <a:lstStyle/>
          <a:p>
            <a:pPr eaLnBrk="1" fontAlgn="auto" hangingPunct="1">
              <a:spcBef>
                <a:spcPts val="0"/>
              </a:spcBef>
              <a:spcAft>
                <a:spcPts val="0"/>
              </a:spcAft>
            </a:pPr>
            <a:endParaRPr lang="fr-FR" sz="1800">
              <a:solidFill>
                <a:srgbClr val="006699"/>
              </a:solidFill>
              <a:latin typeface="Calibri"/>
            </a:endParaRPr>
          </a:p>
        </p:txBody>
      </p:sp>
      <p:sp>
        <p:nvSpPr>
          <p:cNvPr id="5126" name="Text Box 6"/>
          <p:cNvSpPr txBox="1">
            <a:spLocks noChangeArrowheads="1"/>
          </p:cNvSpPr>
          <p:nvPr/>
        </p:nvSpPr>
        <p:spPr bwMode="auto">
          <a:xfrm>
            <a:off x="8640763" y="6415088"/>
            <a:ext cx="311150" cy="366712"/>
          </a:xfrm>
          <a:prstGeom prst="rect">
            <a:avLst/>
          </a:prstGeom>
          <a:noFill/>
          <a:ln w="9525">
            <a:noFill/>
            <a:miter lim="800000"/>
            <a:headEnd/>
            <a:tailEnd/>
          </a:ln>
        </p:spPr>
        <p:txBody>
          <a:bodyPr>
            <a:spAutoFit/>
          </a:bodyPr>
          <a:lstStyle/>
          <a:p>
            <a:pPr eaLnBrk="1" fontAlgn="auto" hangingPunct="1">
              <a:spcBef>
                <a:spcPts val="0"/>
              </a:spcBef>
              <a:spcAft>
                <a:spcPts val="0"/>
              </a:spcAft>
            </a:pPr>
            <a:endParaRPr lang="fr-FR" sz="1800">
              <a:solidFill>
                <a:prstClr val="black"/>
              </a:solidFill>
              <a:latin typeface="Calibri"/>
            </a:endParaRPr>
          </a:p>
        </p:txBody>
      </p:sp>
      <p:sp>
        <p:nvSpPr>
          <p:cNvPr id="5127" name="AutoShape 7"/>
          <p:cNvSpPr>
            <a:spLocks noChangeArrowheads="1"/>
          </p:cNvSpPr>
          <p:nvPr/>
        </p:nvSpPr>
        <p:spPr bwMode="auto">
          <a:xfrm>
            <a:off x="3708078" y="2747060"/>
            <a:ext cx="2519362" cy="1295400"/>
          </a:xfrm>
          <a:prstGeom prst="star16">
            <a:avLst>
              <a:gd name="adj" fmla="val 37500"/>
            </a:avLst>
          </a:prstGeom>
          <a:solidFill>
            <a:schemeClr val="bg1"/>
          </a:solidFill>
          <a:ln w="9525">
            <a:solidFill>
              <a:schemeClr val="bg1"/>
            </a:solidFill>
            <a:miter lim="800000"/>
            <a:headEnd/>
            <a:tailEnd/>
          </a:ln>
        </p:spPr>
        <p:txBody>
          <a:bodyPr wrap="none" anchor="ctr"/>
          <a:lstStyle/>
          <a:p>
            <a:pPr eaLnBrk="1" fontAlgn="auto" hangingPunct="1">
              <a:spcBef>
                <a:spcPts val="0"/>
              </a:spcBef>
              <a:spcAft>
                <a:spcPts val="0"/>
              </a:spcAft>
            </a:pPr>
            <a:endParaRPr lang="fr-FR" sz="1800">
              <a:solidFill>
                <a:srgbClr val="FF6600"/>
              </a:solidFill>
              <a:latin typeface="Calibri"/>
            </a:endParaRPr>
          </a:p>
        </p:txBody>
      </p:sp>
      <p:sp>
        <p:nvSpPr>
          <p:cNvPr id="5129" name="Text Box 10"/>
          <p:cNvSpPr txBox="1">
            <a:spLocks noChangeArrowheads="1"/>
          </p:cNvSpPr>
          <p:nvPr/>
        </p:nvSpPr>
        <p:spPr bwMode="auto">
          <a:xfrm>
            <a:off x="1187624" y="1042070"/>
            <a:ext cx="7498591" cy="707886"/>
          </a:xfrm>
          <a:prstGeom prst="rect">
            <a:avLst/>
          </a:prstGeom>
          <a:noFill/>
          <a:ln w="9525">
            <a:noFill/>
            <a:miter lim="800000"/>
            <a:headEnd/>
            <a:tailEnd/>
          </a:ln>
        </p:spPr>
        <p:txBody>
          <a:bodyPr wrap="none">
            <a:spAutoFit/>
          </a:bodyPr>
          <a:lstStyle/>
          <a:p>
            <a:pPr algn="ctr" eaLnBrk="1" fontAlgn="auto" hangingPunct="1">
              <a:spcBef>
                <a:spcPts val="0"/>
              </a:spcBef>
              <a:spcAft>
                <a:spcPts val="0"/>
              </a:spcAft>
            </a:pPr>
            <a:r>
              <a:rPr lang="fr-FR" sz="2000" b="1" dirty="0" smtClean="0">
                <a:solidFill>
                  <a:srgbClr val="FF6600"/>
                </a:solidFill>
                <a:latin typeface="Tahoma" charset="0"/>
              </a:rPr>
              <a:t>1. </a:t>
            </a:r>
            <a:r>
              <a:rPr lang="fr-FR" sz="2000" b="1" dirty="0" smtClean="0">
                <a:solidFill>
                  <a:srgbClr val="006699"/>
                </a:solidFill>
                <a:latin typeface="Tahoma" charset="0"/>
              </a:rPr>
              <a:t>Promotion du métier d’ingénieur</a:t>
            </a:r>
            <a:r>
              <a:rPr lang="fr-FR" sz="2000" dirty="0" smtClean="0">
                <a:solidFill>
                  <a:srgbClr val="006699"/>
                </a:solidFill>
                <a:latin typeface="Tahoma" charset="0"/>
              </a:rPr>
              <a:t> auprès des jeunes filles </a:t>
            </a:r>
          </a:p>
          <a:p>
            <a:pPr algn="ctr" eaLnBrk="1" fontAlgn="auto" hangingPunct="1">
              <a:spcBef>
                <a:spcPts val="0"/>
              </a:spcBef>
              <a:spcAft>
                <a:spcPts val="0"/>
              </a:spcAft>
            </a:pPr>
            <a:r>
              <a:rPr lang="fr-FR" sz="2000" dirty="0" smtClean="0">
                <a:solidFill>
                  <a:srgbClr val="006699"/>
                </a:solidFill>
                <a:latin typeface="Tahoma" charset="0"/>
              </a:rPr>
              <a:t>dans </a:t>
            </a:r>
            <a:r>
              <a:rPr lang="fr-FR" sz="2000" dirty="0">
                <a:solidFill>
                  <a:srgbClr val="006699"/>
                </a:solidFill>
                <a:latin typeface="Tahoma" charset="0"/>
              </a:rPr>
              <a:t>le monde de l’Education et de l’Enseignement Supérieur</a:t>
            </a:r>
          </a:p>
        </p:txBody>
      </p:sp>
      <p:sp>
        <p:nvSpPr>
          <p:cNvPr id="5130" name="Text Box 11"/>
          <p:cNvSpPr txBox="1">
            <a:spLocks noChangeArrowheads="1"/>
          </p:cNvSpPr>
          <p:nvPr/>
        </p:nvSpPr>
        <p:spPr bwMode="auto">
          <a:xfrm>
            <a:off x="4691949" y="2218249"/>
            <a:ext cx="4251555" cy="830997"/>
          </a:xfrm>
          <a:prstGeom prst="rect">
            <a:avLst/>
          </a:prstGeom>
          <a:noFill/>
          <a:ln w="9525">
            <a:noFill/>
            <a:miter lim="800000"/>
            <a:headEnd/>
            <a:tailEnd/>
          </a:ln>
        </p:spPr>
        <p:txBody>
          <a:bodyPr wrap="square">
            <a:spAutoFit/>
          </a:bodyPr>
          <a:lstStyle/>
          <a:p>
            <a:pPr eaLnBrk="1" fontAlgn="auto" hangingPunct="1">
              <a:lnSpc>
                <a:spcPct val="150000"/>
              </a:lnSpc>
              <a:spcBef>
                <a:spcPts val="0"/>
              </a:spcBef>
              <a:spcAft>
                <a:spcPts val="0"/>
              </a:spcAft>
            </a:pPr>
            <a:r>
              <a:rPr lang="fr-FR" sz="1600" dirty="0" smtClean="0">
                <a:solidFill>
                  <a:srgbClr val="FF6600"/>
                </a:solidFill>
                <a:latin typeface="Tahoma" charset="0"/>
              </a:rPr>
              <a:t>En valorisant  notre </a:t>
            </a:r>
            <a:r>
              <a:rPr lang="fr-FR" sz="1600" dirty="0">
                <a:solidFill>
                  <a:srgbClr val="FF6600"/>
                </a:solidFill>
                <a:latin typeface="Tahoma" charset="0"/>
              </a:rPr>
              <a:t>spécificité </a:t>
            </a:r>
            <a:r>
              <a:rPr lang="fr-FR" sz="1600" dirty="0" smtClean="0">
                <a:solidFill>
                  <a:srgbClr val="FF6600"/>
                </a:solidFill>
                <a:latin typeface="Tahoma" charset="0"/>
              </a:rPr>
              <a:t>d’ingénieur, </a:t>
            </a:r>
          </a:p>
          <a:p>
            <a:pPr eaLnBrk="1" fontAlgn="auto" hangingPunct="1">
              <a:lnSpc>
                <a:spcPct val="150000"/>
              </a:lnSpc>
              <a:spcBef>
                <a:spcPts val="0"/>
              </a:spcBef>
              <a:spcAft>
                <a:spcPts val="0"/>
              </a:spcAft>
            </a:pPr>
            <a:r>
              <a:rPr lang="fr-FR" sz="1600" dirty="0" smtClean="0">
                <a:solidFill>
                  <a:srgbClr val="FF6600"/>
                </a:solidFill>
                <a:latin typeface="Tahoma" charset="0"/>
              </a:rPr>
              <a:t>notre savoir-faire </a:t>
            </a:r>
            <a:r>
              <a:rPr lang="fr-FR" sz="1600" b="1" dirty="0" smtClean="0">
                <a:solidFill>
                  <a:srgbClr val="FF6600"/>
                </a:solidFill>
                <a:latin typeface="Tahoma" charset="0"/>
              </a:rPr>
              <a:t>et nos expertises</a:t>
            </a:r>
            <a:endParaRPr lang="fr-FR" sz="1600" b="1" dirty="0">
              <a:solidFill>
                <a:srgbClr val="FF6600"/>
              </a:solidFill>
              <a:latin typeface="Tahoma" charset="0"/>
            </a:endParaRPr>
          </a:p>
        </p:txBody>
      </p:sp>
      <p:sp>
        <p:nvSpPr>
          <p:cNvPr id="5131" name="Text Box 12"/>
          <p:cNvSpPr txBox="1">
            <a:spLocks noChangeArrowheads="1"/>
          </p:cNvSpPr>
          <p:nvPr/>
        </p:nvSpPr>
        <p:spPr bwMode="auto">
          <a:xfrm>
            <a:off x="1043608" y="2372931"/>
            <a:ext cx="2476191" cy="307777"/>
          </a:xfrm>
          <a:prstGeom prst="rect">
            <a:avLst/>
          </a:prstGeom>
          <a:noFill/>
          <a:ln w="9525">
            <a:noFill/>
            <a:miter lim="800000"/>
            <a:headEnd/>
            <a:tailEnd/>
          </a:ln>
        </p:spPr>
        <p:txBody>
          <a:bodyPr wrap="none">
            <a:spAutoFit/>
          </a:bodyPr>
          <a:lstStyle/>
          <a:p>
            <a:pPr eaLnBrk="1" fontAlgn="auto" hangingPunct="1">
              <a:spcBef>
                <a:spcPts val="0"/>
              </a:spcBef>
              <a:spcAft>
                <a:spcPts val="0"/>
              </a:spcAft>
            </a:pPr>
            <a:r>
              <a:rPr lang="fr-FR" sz="1400" i="1" dirty="0" smtClean="0">
                <a:solidFill>
                  <a:srgbClr val="FF6600"/>
                </a:solidFill>
                <a:latin typeface="Tahoma" charset="0"/>
              </a:rPr>
              <a:t>En France et à l’International</a:t>
            </a:r>
            <a:endParaRPr lang="fr-FR" sz="1400" i="1" dirty="0">
              <a:solidFill>
                <a:srgbClr val="FF6600"/>
              </a:solidFill>
              <a:latin typeface="Tahoma" charset="0"/>
            </a:endParaRPr>
          </a:p>
        </p:txBody>
      </p:sp>
      <p:sp>
        <p:nvSpPr>
          <p:cNvPr id="5132" name="Text Box 13"/>
          <p:cNvSpPr txBox="1">
            <a:spLocks noChangeArrowheads="1"/>
          </p:cNvSpPr>
          <p:nvPr/>
        </p:nvSpPr>
        <p:spPr bwMode="auto">
          <a:xfrm>
            <a:off x="1145946" y="4340389"/>
            <a:ext cx="7092006" cy="707886"/>
          </a:xfrm>
          <a:prstGeom prst="rect">
            <a:avLst/>
          </a:prstGeom>
          <a:noFill/>
          <a:ln w="9525">
            <a:noFill/>
            <a:miter lim="800000"/>
            <a:headEnd/>
            <a:tailEnd/>
          </a:ln>
        </p:spPr>
        <p:txBody>
          <a:bodyPr wrap="none">
            <a:spAutoFit/>
          </a:bodyPr>
          <a:lstStyle/>
          <a:p>
            <a:pPr algn="ctr" eaLnBrk="1" fontAlgn="auto" hangingPunct="1">
              <a:spcBef>
                <a:spcPts val="0"/>
              </a:spcBef>
              <a:spcAft>
                <a:spcPts val="0"/>
              </a:spcAft>
            </a:pPr>
            <a:r>
              <a:rPr lang="fr-FR" sz="2000" b="1" dirty="0" smtClean="0">
                <a:solidFill>
                  <a:srgbClr val="FF6600"/>
                </a:solidFill>
                <a:latin typeface="Tahoma" charset="0"/>
              </a:rPr>
              <a:t>2. </a:t>
            </a:r>
            <a:r>
              <a:rPr lang="fr-FR" sz="2000" b="1" dirty="0" smtClean="0">
                <a:solidFill>
                  <a:srgbClr val="006699"/>
                </a:solidFill>
                <a:latin typeface="Tahoma" charset="0"/>
              </a:rPr>
              <a:t>Promotion </a:t>
            </a:r>
            <a:r>
              <a:rPr lang="fr-FR" sz="2000" b="1" dirty="0">
                <a:solidFill>
                  <a:srgbClr val="006699"/>
                </a:solidFill>
                <a:latin typeface="Tahoma" charset="0"/>
              </a:rPr>
              <a:t>des </a:t>
            </a:r>
            <a:r>
              <a:rPr lang="fr-FR" sz="2000" b="1" dirty="0" smtClean="0">
                <a:solidFill>
                  <a:srgbClr val="006699"/>
                </a:solidFill>
                <a:latin typeface="Tahoma" charset="0"/>
              </a:rPr>
              <a:t>femmes ingénieurs et scientifiques </a:t>
            </a:r>
            <a:endParaRPr lang="fr-FR" sz="2000" b="1" dirty="0">
              <a:solidFill>
                <a:srgbClr val="006699"/>
              </a:solidFill>
              <a:latin typeface="Tahoma" charset="0"/>
            </a:endParaRPr>
          </a:p>
          <a:p>
            <a:pPr algn="ctr" eaLnBrk="1" fontAlgn="auto" hangingPunct="1">
              <a:spcBef>
                <a:spcPts val="0"/>
              </a:spcBef>
              <a:spcAft>
                <a:spcPts val="0"/>
              </a:spcAft>
            </a:pPr>
            <a:r>
              <a:rPr lang="fr-FR" sz="2000" dirty="0">
                <a:solidFill>
                  <a:srgbClr val="006699"/>
                </a:solidFill>
                <a:latin typeface="Tahoma" charset="0"/>
              </a:rPr>
              <a:t>dans le monde du </a:t>
            </a:r>
            <a:r>
              <a:rPr lang="fr-FR" sz="2000" b="1" dirty="0" smtClean="0">
                <a:solidFill>
                  <a:srgbClr val="006699"/>
                </a:solidFill>
                <a:latin typeface="Tahoma" charset="0"/>
              </a:rPr>
              <a:t>travail</a:t>
            </a:r>
            <a:r>
              <a:rPr lang="fr-FR" sz="2000" dirty="0" smtClean="0">
                <a:solidFill>
                  <a:srgbClr val="006699"/>
                </a:solidFill>
                <a:latin typeface="Tahoma" charset="0"/>
              </a:rPr>
              <a:t> &amp; les </a:t>
            </a:r>
            <a:r>
              <a:rPr lang="fr-FR" sz="2000" b="1" dirty="0">
                <a:solidFill>
                  <a:srgbClr val="006699"/>
                </a:solidFill>
                <a:latin typeface="Tahoma" charset="0"/>
              </a:rPr>
              <a:t>C</a:t>
            </a:r>
            <a:r>
              <a:rPr lang="fr-FR" sz="2000" b="1" dirty="0" smtClean="0">
                <a:solidFill>
                  <a:srgbClr val="006699"/>
                </a:solidFill>
                <a:latin typeface="Tahoma" charset="0"/>
              </a:rPr>
              <a:t>onseils d’Administration</a:t>
            </a:r>
            <a:endParaRPr lang="fr-FR" sz="2000" b="1" dirty="0">
              <a:solidFill>
                <a:srgbClr val="006699"/>
              </a:solidFill>
              <a:latin typeface="Tahoma" charset="0"/>
            </a:endParaRPr>
          </a:p>
        </p:txBody>
      </p:sp>
      <p:sp>
        <p:nvSpPr>
          <p:cNvPr id="5133" name="Text Box 14"/>
          <p:cNvSpPr txBox="1">
            <a:spLocks noChangeArrowheads="1"/>
          </p:cNvSpPr>
          <p:nvPr/>
        </p:nvSpPr>
        <p:spPr bwMode="auto">
          <a:xfrm>
            <a:off x="1043608" y="3837241"/>
            <a:ext cx="1910523" cy="307777"/>
          </a:xfrm>
          <a:prstGeom prst="rect">
            <a:avLst/>
          </a:prstGeom>
          <a:noFill/>
          <a:ln w="9525">
            <a:noFill/>
            <a:miter lim="800000"/>
            <a:headEnd/>
            <a:tailEnd/>
          </a:ln>
        </p:spPr>
        <p:txBody>
          <a:bodyPr wrap="none">
            <a:spAutoFit/>
          </a:bodyPr>
          <a:lstStyle/>
          <a:p>
            <a:pPr eaLnBrk="1" fontAlgn="auto" hangingPunct="1">
              <a:spcBef>
                <a:spcPts val="0"/>
              </a:spcBef>
              <a:spcAft>
                <a:spcPts val="0"/>
              </a:spcAft>
            </a:pPr>
            <a:r>
              <a:rPr lang="fr-FR" sz="1400" i="1" dirty="0">
                <a:solidFill>
                  <a:srgbClr val="FF6600"/>
                </a:solidFill>
                <a:latin typeface="Tahoma" charset="0"/>
              </a:rPr>
              <a:t>Avec les </a:t>
            </a:r>
            <a:r>
              <a:rPr lang="fr-FR" sz="1400" b="1" i="1" dirty="0">
                <a:solidFill>
                  <a:srgbClr val="FF6600"/>
                </a:solidFill>
                <a:latin typeface="Tahoma" charset="0"/>
              </a:rPr>
              <a:t>Entreprises</a:t>
            </a:r>
          </a:p>
        </p:txBody>
      </p:sp>
      <p:sp>
        <p:nvSpPr>
          <p:cNvPr id="5134" name="Text Box 15"/>
          <p:cNvSpPr txBox="1">
            <a:spLocks noChangeArrowheads="1"/>
          </p:cNvSpPr>
          <p:nvPr/>
        </p:nvSpPr>
        <p:spPr bwMode="auto">
          <a:xfrm>
            <a:off x="1076051" y="1926025"/>
            <a:ext cx="1636025" cy="307777"/>
          </a:xfrm>
          <a:prstGeom prst="rect">
            <a:avLst/>
          </a:prstGeom>
          <a:noFill/>
          <a:ln w="9525">
            <a:noFill/>
            <a:miter lim="800000"/>
            <a:headEnd/>
            <a:tailEnd/>
          </a:ln>
        </p:spPr>
        <p:txBody>
          <a:bodyPr wrap="none">
            <a:spAutoFit/>
          </a:bodyPr>
          <a:lstStyle/>
          <a:p>
            <a:pPr eaLnBrk="1" fontAlgn="auto" hangingPunct="1">
              <a:spcBef>
                <a:spcPts val="0"/>
              </a:spcBef>
              <a:spcAft>
                <a:spcPts val="0"/>
              </a:spcAft>
            </a:pPr>
            <a:r>
              <a:rPr lang="fr-FR" sz="1400" i="1" dirty="0">
                <a:solidFill>
                  <a:srgbClr val="FF6600"/>
                </a:solidFill>
                <a:latin typeface="Tahoma" charset="0"/>
              </a:rPr>
              <a:t>Avec les </a:t>
            </a:r>
            <a:r>
              <a:rPr lang="fr-FR" sz="1400" i="1" dirty="0" smtClean="0">
                <a:solidFill>
                  <a:srgbClr val="FF6600"/>
                </a:solidFill>
                <a:latin typeface="Tahoma" charset="0"/>
              </a:rPr>
              <a:t>Politiques</a:t>
            </a:r>
          </a:p>
        </p:txBody>
      </p:sp>
      <p:cxnSp>
        <p:nvCxnSpPr>
          <p:cNvPr id="26" name="Straight Arrow Connector 25"/>
          <p:cNvCxnSpPr/>
          <p:nvPr/>
        </p:nvCxnSpPr>
        <p:spPr bwMode="auto">
          <a:xfrm>
            <a:off x="5004048" y="2675821"/>
            <a:ext cx="914400" cy="914400"/>
          </a:xfrm>
          <a:prstGeom prst="straightConnector1">
            <a:avLst/>
          </a:prstGeom>
          <a:noFill/>
          <a:ln w="9525" cap="flat" cmpd="sng" algn="ctr">
            <a:noFill/>
            <a:prstDash val="solid"/>
            <a:round/>
            <a:headEnd type="arrow"/>
            <a:tailEnd type="arrow"/>
          </a:ln>
          <a:effectLst/>
        </p:spPr>
      </p:cxnSp>
      <p:sp>
        <p:nvSpPr>
          <p:cNvPr id="27" name="Up-Down Arrow 26"/>
          <p:cNvSpPr/>
          <p:nvPr/>
        </p:nvSpPr>
        <p:spPr bwMode="auto">
          <a:xfrm>
            <a:off x="3989834" y="1858208"/>
            <a:ext cx="576064" cy="2477309"/>
          </a:xfrm>
          <a:prstGeom prst="upDownArrow">
            <a:avLst>
              <a:gd name="adj1" fmla="val 50000"/>
              <a:gd name="adj2" fmla="val 80799"/>
            </a:avLst>
          </a:prstGeom>
          <a:solidFill>
            <a:srgbClr val="FFB27D"/>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1" fontAlgn="auto" hangingPunct="1">
              <a:spcBef>
                <a:spcPts val="0"/>
              </a:spcBef>
              <a:spcAft>
                <a:spcPts val="0"/>
              </a:spcAft>
            </a:pPr>
            <a:endParaRPr lang="fr-FR" sz="4000" smtClean="0">
              <a:solidFill>
                <a:srgbClr val="006699"/>
              </a:solidFill>
              <a:latin typeface="Arial MT" pitchFamily="50" charset="0"/>
            </a:endParaRPr>
          </a:p>
        </p:txBody>
      </p:sp>
      <p:sp>
        <p:nvSpPr>
          <p:cNvPr id="28" name="Text Box 15"/>
          <p:cNvSpPr txBox="1">
            <a:spLocks noChangeArrowheads="1"/>
          </p:cNvSpPr>
          <p:nvPr/>
        </p:nvSpPr>
        <p:spPr bwMode="auto">
          <a:xfrm>
            <a:off x="1042893" y="2815645"/>
            <a:ext cx="2648930" cy="307777"/>
          </a:xfrm>
          <a:prstGeom prst="rect">
            <a:avLst/>
          </a:prstGeom>
          <a:noFill/>
          <a:ln w="9525">
            <a:noFill/>
            <a:miter lim="800000"/>
            <a:headEnd/>
            <a:tailEnd/>
          </a:ln>
        </p:spPr>
        <p:txBody>
          <a:bodyPr wrap="none">
            <a:spAutoFit/>
          </a:bodyPr>
          <a:lstStyle/>
          <a:p>
            <a:pPr eaLnBrk="1" fontAlgn="auto" hangingPunct="1">
              <a:spcBef>
                <a:spcPts val="0"/>
              </a:spcBef>
              <a:spcAft>
                <a:spcPts val="0"/>
              </a:spcAft>
            </a:pPr>
            <a:r>
              <a:rPr lang="fr-FR" sz="1400" i="1" dirty="0">
                <a:solidFill>
                  <a:srgbClr val="FF6600"/>
                </a:solidFill>
                <a:latin typeface="Tahoma" charset="0"/>
              </a:rPr>
              <a:t>Avec </a:t>
            </a:r>
            <a:r>
              <a:rPr lang="fr-FR" sz="1400" i="1" dirty="0" smtClean="0">
                <a:solidFill>
                  <a:srgbClr val="FF6600"/>
                </a:solidFill>
                <a:latin typeface="Tahoma" charset="0"/>
              </a:rPr>
              <a:t>les Institutions Nationales</a:t>
            </a:r>
          </a:p>
        </p:txBody>
      </p:sp>
      <p:sp>
        <p:nvSpPr>
          <p:cNvPr id="52" name="Text Box 15"/>
          <p:cNvSpPr txBox="1">
            <a:spLocks noChangeArrowheads="1"/>
          </p:cNvSpPr>
          <p:nvPr/>
        </p:nvSpPr>
        <p:spPr bwMode="auto">
          <a:xfrm>
            <a:off x="525488" y="3169439"/>
            <a:ext cx="3264640" cy="523220"/>
          </a:xfrm>
          <a:prstGeom prst="rect">
            <a:avLst/>
          </a:prstGeom>
          <a:noFill/>
          <a:ln w="9525">
            <a:noFill/>
            <a:miter lim="800000"/>
            <a:headEnd/>
            <a:tailEnd/>
          </a:ln>
        </p:spPr>
        <p:txBody>
          <a:bodyPr wrap="square">
            <a:spAutoFit/>
          </a:bodyPr>
          <a:lstStyle/>
          <a:p>
            <a:pPr algn="ctr" eaLnBrk="1" fontAlgn="auto" hangingPunct="1">
              <a:spcBef>
                <a:spcPts val="0"/>
              </a:spcBef>
              <a:spcAft>
                <a:spcPts val="0"/>
              </a:spcAft>
            </a:pPr>
            <a:r>
              <a:rPr lang="fr-FR" sz="1400" i="1" dirty="0">
                <a:solidFill>
                  <a:srgbClr val="FF6600"/>
                </a:solidFill>
                <a:latin typeface="Tahoma" charset="0"/>
              </a:rPr>
              <a:t>Avec </a:t>
            </a:r>
            <a:r>
              <a:rPr lang="fr-FR" sz="1400" i="1" dirty="0" smtClean="0">
                <a:solidFill>
                  <a:srgbClr val="FF6600"/>
                </a:solidFill>
                <a:latin typeface="Tahoma" charset="0"/>
              </a:rPr>
              <a:t> les  associations, acteurs/actrices engagés</a:t>
            </a:r>
          </a:p>
        </p:txBody>
      </p:sp>
      <p:sp>
        <p:nvSpPr>
          <p:cNvPr id="61" name="TextBox 60"/>
          <p:cNvSpPr txBox="1"/>
          <p:nvPr/>
        </p:nvSpPr>
        <p:spPr>
          <a:xfrm>
            <a:off x="1323555" y="5447899"/>
            <a:ext cx="4392488" cy="923330"/>
          </a:xfrm>
          <a:prstGeom prst="rect">
            <a:avLst/>
          </a:prstGeom>
          <a:noFill/>
        </p:spPr>
        <p:txBody>
          <a:bodyPr wrap="square" rtlCol="0">
            <a:spAutoFit/>
          </a:bodyPr>
          <a:lstStyle/>
          <a:p>
            <a:pPr eaLnBrk="1" fontAlgn="auto" hangingPunct="1">
              <a:spcBef>
                <a:spcPts val="0"/>
              </a:spcBef>
              <a:spcAft>
                <a:spcPts val="0"/>
              </a:spcAft>
            </a:pPr>
            <a:r>
              <a:rPr lang="fr-FR" sz="1800" i="1" dirty="0" smtClean="0">
                <a:solidFill>
                  <a:srgbClr val="FF6600"/>
                </a:solidFill>
                <a:latin typeface="Calibri"/>
              </a:rPr>
              <a:t>Nos membres </a:t>
            </a:r>
            <a:r>
              <a:rPr lang="fr-FR" sz="1800" i="1" dirty="0" smtClean="0">
                <a:solidFill>
                  <a:prstClr val="black"/>
                </a:solidFill>
                <a:latin typeface="Calibri"/>
              </a:rPr>
              <a:t>: des personnes morales et </a:t>
            </a:r>
          </a:p>
          <a:p>
            <a:pPr eaLnBrk="1" fontAlgn="auto" hangingPunct="1">
              <a:spcBef>
                <a:spcPts val="0"/>
              </a:spcBef>
              <a:spcAft>
                <a:spcPts val="0"/>
              </a:spcAft>
            </a:pPr>
            <a:r>
              <a:rPr lang="fr-FR" sz="1800" i="1" dirty="0" smtClean="0">
                <a:solidFill>
                  <a:prstClr val="black"/>
                </a:solidFill>
                <a:latin typeface="Calibri"/>
              </a:rPr>
              <a:t>     physiques du monde scientifique et</a:t>
            </a:r>
          </a:p>
          <a:p>
            <a:pPr eaLnBrk="1" fontAlgn="auto" hangingPunct="1">
              <a:spcBef>
                <a:spcPts val="0"/>
              </a:spcBef>
              <a:spcAft>
                <a:spcPts val="0"/>
              </a:spcAft>
            </a:pPr>
            <a:r>
              <a:rPr lang="fr-FR" sz="1800" i="1" dirty="0">
                <a:solidFill>
                  <a:prstClr val="black"/>
                </a:solidFill>
                <a:latin typeface="Calibri"/>
              </a:rPr>
              <a:t> </a:t>
            </a:r>
            <a:r>
              <a:rPr lang="fr-FR" sz="1800" i="1" dirty="0" smtClean="0">
                <a:solidFill>
                  <a:prstClr val="black"/>
                </a:solidFill>
                <a:latin typeface="Calibri"/>
              </a:rPr>
              <a:t>    ingénieur</a:t>
            </a:r>
            <a:endParaRPr lang="fr-FR" sz="1800" i="1" dirty="0">
              <a:solidFill>
                <a:prstClr val="black"/>
              </a:solidFill>
              <a:latin typeface="Calibri"/>
            </a:endParaRPr>
          </a:p>
        </p:txBody>
      </p:sp>
      <p:pic>
        <p:nvPicPr>
          <p:cNvPr id="21" name="Picture 20" descr="logo Win-France.jpg"/>
          <p:cNvPicPr>
            <a:picLocks noChangeAspect="1"/>
          </p:cNvPicPr>
          <p:nvPr/>
        </p:nvPicPr>
        <p:blipFill>
          <a:blip r:embed="rId4" cstate="print"/>
          <a:stretch>
            <a:fillRect/>
          </a:stretch>
        </p:blipFill>
        <p:spPr>
          <a:xfrm>
            <a:off x="5796136" y="5566835"/>
            <a:ext cx="779916" cy="361361"/>
          </a:xfrm>
          <a:prstGeom prst="rect">
            <a:avLst/>
          </a:prstGeom>
        </p:spPr>
      </p:pic>
      <p:pic>
        <p:nvPicPr>
          <p:cNvPr id="20" name="Picture 18" descr="Logo GE Hc.jpg"/>
          <p:cNvPicPr>
            <a:picLocks noChangeAspect="1"/>
          </p:cNvPicPr>
          <p:nvPr/>
        </p:nvPicPr>
        <p:blipFill>
          <a:blip r:embed="rId5" cstate="print"/>
          <a:srcRect/>
          <a:stretch>
            <a:fillRect/>
          </a:stretch>
        </p:blipFill>
        <p:spPr bwMode="auto">
          <a:xfrm>
            <a:off x="7704348" y="5909564"/>
            <a:ext cx="1248581" cy="352229"/>
          </a:xfrm>
          <a:prstGeom prst="rect">
            <a:avLst/>
          </a:prstGeom>
          <a:noFill/>
          <a:ln w="9525">
            <a:noFill/>
            <a:miter lim="800000"/>
            <a:headEnd/>
            <a:tailEnd/>
          </a:ln>
        </p:spPr>
      </p:pic>
      <p:pic>
        <p:nvPicPr>
          <p:cNvPr id="22" name="Picture 19" descr="logo Orange.jpg"/>
          <p:cNvPicPr>
            <a:picLocks noChangeAspect="1"/>
          </p:cNvPicPr>
          <p:nvPr/>
        </p:nvPicPr>
        <p:blipFill>
          <a:blip r:embed="rId6" cstate="print"/>
          <a:srcRect/>
          <a:stretch>
            <a:fillRect/>
          </a:stretch>
        </p:blipFill>
        <p:spPr bwMode="auto">
          <a:xfrm>
            <a:off x="8172128" y="5394889"/>
            <a:ext cx="468635" cy="455372"/>
          </a:xfrm>
          <a:prstGeom prst="rect">
            <a:avLst/>
          </a:prstGeom>
          <a:noFill/>
          <a:ln w="9525">
            <a:noFill/>
            <a:miter lim="800000"/>
            <a:headEnd/>
            <a:tailEnd/>
          </a:ln>
        </p:spPr>
      </p:pic>
      <p:pic>
        <p:nvPicPr>
          <p:cNvPr id="23" name="Picture 19" descr="FI bouygues telecom.jpg"/>
          <p:cNvPicPr>
            <a:picLocks noChangeAspect="1"/>
          </p:cNvPicPr>
          <p:nvPr/>
        </p:nvPicPr>
        <p:blipFill>
          <a:blip r:embed="rId7" cstate="print"/>
          <a:stretch>
            <a:fillRect/>
          </a:stretch>
        </p:blipFill>
        <p:spPr>
          <a:xfrm>
            <a:off x="7384271" y="5475443"/>
            <a:ext cx="640154" cy="294264"/>
          </a:xfrm>
          <a:prstGeom prst="rect">
            <a:avLst/>
          </a:prstGeom>
        </p:spPr>
      </p:pic>
      <p:sp>
        <p:nvSpPr>
          <p:cNvPr id="24" name="TextBox 23"/>
          <p:cNvSpPr txBox="1"/>
          <p:nvPr/>
        </p:nvSpPr>
        <p:spPr>
          <a:xfrm>
            <a:off x="6817726" y="6509443"/>
            <a:ext cx="2125778" cy="307777"/>
          </a:xfrm>
          <a:prstGeom prst="rect">
            <a:avLst/>
          </a:prstGeom>
          <a:noFill/>
        </p:spPr>
        <p:txBody>
          <a:bodyPr wrap="square" rtlCol="0">
            <a:spAutoFit/>
          </a:bodyPr>
          <a:lstStyle/>
          <a:p>
            <a:pPr algn="r" eaLnBrk="1" fontAlgn="auto" hangingPunct="1">
              <a:spcBef>
                <a:spcPts val="0"/>
              </a:spcBef>
              <a:spcAft>
                <a:spcPts val="0"/>
              </a:spcAft>
            </a:pPr>
            <a:r>
              <a:rPr lang="fr-FR" sz="1400" dirty="0" smtClean="0">
                <a:solidFill>
                  <a:prstClr val="black"/>
                </a:solidFill>
                <a:latin typeface="Calibri"/>
              </a:rPr>
              <a:t>© Femmes Ingénieurs</a:t>
            </a:r>
            <a:endParaRPr lang="en-US" sz="1400" dirty="0">
              <a:solidFill>
                <a:prstClr val="black"/>
              </a:solidFill>
              <a:latin typeface="Calibri"/>
            </a:endParaRPr>
          </a:p>
        </p:txBody>
      </p:sp>
      <p:pic>
        <p:nvPicPr>
          <p:cNvPr id="25" name="Picture 1053" descr="C:\Users\Isabelle\Pictures\RTE_logo 1920x1080 HD.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96136" y="5934160"/>
            <a:ext cx="1113464" cy="51367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2050" t="55385" r="41904" b="29670"/>
          <a:stretch/>
        </p:blipFill>
        <p:spPr bwMode="auto">
          <a:xfrm>
            <a:off x="6774172" y="5831573"/>
            <a:ext cx="756280" cy="375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
          <p:cNvPicPr>
            <a:picLocks noChangeAspect="1" noChangeArrowheads="1"/>
          </p:cNvPicPr>
          <p:nvPr/>
        </p:nvPicPr>
        <p:blipFill rotWithShape="1">
          <a:blip r:embed="rId10">
            <a:extLst>
              <a:ext uri="{28A0092B-C50C-407E-A947-70E740481C1C}">
                <a14:useLocalDpi xmlns:a14="http://schemas.microsoft.com/office/drawing/2010/main" val="0"/>
              </a:ext>
            </a:extLst>
          </a:blip>
          <a:srcRect l="16398" t="15417" r="70483" b="79583"/>
          <a:stretch/>
        </p:blipFill>
        <p:spPr bwMode="auto">
          <a:xfrm>
            <a:off x="6499208" y="5183161"/>
            <a:ext cx="990600" cy="212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17" descr="Logo-n°7"/>
          <p:cNvPicPr>
            <a:picLocks noChangeAspect="1" noChangeArrowheads="1"/>
          </p:cNvPicPr>
          <p:nvPr/>
        </p:nvPicPr>
        <p:blipFill>
          <a:blip r:embed="rId11"/>
          <a:srcRect l="9422" t="23439" r="10992" b="20876"/>
          <a:stretch>
            <a:fillRect/>
          </a:stretch>
        </p:blipFill>
        <p:spPr bwMode="auto">
          <a:xfrm>
            <a:off x="4967759" y="6031511"/>
            <a:ext cx="596265" cy="298133"/>
          </a:xfrm>
          <a:prstGeom prst="rect">
            <a:avLst/>
          </a:prstGeom>
          <a:noFill/>
          <a:ln w="9525">
            <a:noFill/>
            <a:miter lim="800000"/>
            <a:headEnd/>
            <a:tailEnd/>
          </a:ln>
        </p:spPr>
      </p:pic>
      <p:sp>
        <p:nvSpPr>
          <p:cNvPr id="32" name="Text Box 11"/>
          <p:cNvSpPr txBox="1">
            <a:spLocks noChangeArrowheads="1"/>
          </p:cNvSpPr>
          <p:nvPr/>
        </p:nvSpPr>
        <p:spPr bwMode="auto">
          <a:xfrm>
            <a:off x="4783822" y="3163432"/>
            <a:ext cx="4251555" cy="830997"/>
          </a:xfrm>
          <a:prstGeom prst="rect">
            <a:avLst/>
          </a:prstGeom>
          <a:noFill/>
          <a:ln w="9525">
            <a:noFill/>
            <a:miter lim="800000"/>
            <a:headEnd/>
            <a:tailEnd/>
          </a:ln>
        </p:spPr>
        <p:txBody>
          <a:bodyPr wrap="square">
            <a:spAutoFit/>
          </a:bodyPr>
          <a:lstStyle/>
          <a:p>
            <a:pPr eaLnBrk="1" fontAlgn="auto" hangingPunct="1">
              <a:lnSpc>
                <a:spcPct val="150000"/>
              </a:lnSpc>
              <a:spcBef>
                <a:spcPts val="0"/>
              </a:spcBef>
              <a:spcAft>
                <a:spcPts val="0"/>
              </a:spcAft>
            </a:pPr>
            <a:r>
              <a:rPr lang="fr-FR" sz="1600" dirty="0" smtClean="0">
                <a:solidFill>
                  <a:srgbClr val="FF6600"/>
                </a:solidFill>
                <a:latin typeface="Tahoma" charset="0"/>
              </a:rPr>
              <a:t>Au sein de la communauté des ingénieurs,</a:t>
            </a:r>
          </a:p>
          <a:p>
            <a:pPr eaLnBrk="1" fontAlgn="auto" hangingPunct="1">
              <a:lnSpc>
                <a:spcPct val="150000"/>
              </a:lnSpc>
              <a:spcBef>
                <a:spcPts val="0"/>
              </a:spcBef>
              <a:spcAft>
                <a:spcPts val="0"/>
              </a:spcAft>
            </a:pPr>
            <a:r>
              <a:rPr lang="fr-FR" sz="1600" b="1" dirty="0" smtClean="0">
                <a:solidFill>
                  <a:srgbClr val="FF6600"/>
                </a:solidFill>
                <a:latin typeface="Tahoma" charset="0"/>
              </a:rPr>
              <a:t>Membre de </a:t>
            </a:r>
            <a:endParaRPr lang="fr-FR" sz="1600" b="1" dirty="0">
              <a:solidFill>
                <a:srgbClr val="FF6600"/>
              </a:solidFill>
              <a:latin typeface="Tahoma" charset="0"/>
            </a:endParaRPr>
          </a:p>
        </p:txBody>
      </p:sp>
      <p:pic>
        <p:nvPicPr>
          <p:cNvPr id="2050"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186094" y="3570777"/>
            <a:ext cx="1341600" cy="472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55797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7426" y="657789"/>
            <a:ext cx="8557500" cy="1143000"/>
          </a:xfrm>
        </p:spPr>
        <p:txBody>
          <a:bodyPr/>
          <a:lstStyle/>
          <a:p>
            <a:pPr algn="l"/>
            <a:r>
              <a:rPr lang="fr-FR" sz="3200" dirty="0" smtClean="0">
                <a:latin typeface="Tahoma" pitchFamily="34" charset="0"/>
              </a:rPr>
              <a:t>L’apport </a:t>
            </a:r>
            <a:r>
              <a:rPr lang="fr-FR" sz="3200" dirty="0">
                <a:latin typeface="Tahoma" pitchFamily="34" charset="0"/>
              </a:rPr>
              <a:t>des scientifiques et des ingénieurs </a:t>
            </a:r>
            <a:r>
              <a:rPr lang="fr-FR" sz="3200" dirty="0" smtClean="0">
                <a:latin typeface="Tahoma" pitchFamily="34" charset="0"/>
              </a:rPr>
              <a:t>dans les </a:t>
            </a:r>
            <a:r>
              <a:rPr lang="fr-FR" sz="3200" smtClean="0">
                <a:latin typeface="Tahoma" pitchFamily="34" charset="0"/>
              </a:rPr>
              <a:t>Conseils d’Administration</a:t>
            </a:r>
            <a:br>
              <a:rPr lang="fr-FR" sz="3200" smtClean="0">
                <a:latin typeface="Tahoma" pitchFamily="34" charset="0"/>
              </a:rPr>
            </a:br>
            <a:r>
              <a:rPr lang="fr-FR" sz="3200" smtClean="0">
                <a:latin typeface="Tahoma" pitchFamily="34" charset="0"/>
              </a:rPr>
              <a:t>Le </a:t>
            </a:r>
            <a:r>
              <a:rPr lang="fr-FR" sz="3200" dirty="0">
                <a:latin typeface="Tahoma" pitchFamily="34" charset="0"/>
              </a:rPr>
              <a:t>management </a:t>
            </a:r>
            <a:r>
              <a:rPr lang="fr-FR" sz="3200" dirty="0" smtClean="0">
                <a:latin typeface="Tahoma" pitchFamily="34" charset="0"/>
              </a:rPr>
              <a:t>performant des </a:t>
            </a:r>
            <a:r>
              <a:rPr lang="fr-FR" sz="3200" dirty="0">
                <a:latin typeface="Tahoma" pitchFamily="34" charset="0"/>
              </a:rPr>
              <a:t>entreprises</a:t>
            </a:r>
            <a:r>
              <a:rPr lang="fr-FR" dirty="0">
                <a:latin typeface="Tahoma" pitchFamily="34" charset="0"/>
              </a:rPr>
              <a:t/>
            </a:r>
            <a:br>
              <a:rPr lang="fr-FR" dirty="0">
                <a:latin typeface="Tahoma" pitchFamily="34" charset="0"/>
              </a:rPr>
            </a:br>
            <a:endParaRPr lang="en-US" dirty="0"/>
          </a:p>
        </p:txBody>
      </p:sp>
      <p:sp>
        <p:nvSpPr>
          <p:cNvPr id="3" name="Content Placeholder 2"/>
          <p:cNvSpPr>
            <a:spLocks noGrp="1"/>
          </p:cNvSpPr>
          <p:nvPr>
            <p:ph idx="1"/>
          </p:nvPr>
        </p:nvSpPr>
        <p:spPr>
          <a:xfrm>
            <a:off x="457200" y="2156603"/>
            <a:ext cx="8229600" cy="3234548"/>
          </a:xfrm>
        </p:spPr>
        <p:txBody>
          <a:bodyPr/>
          <a:lstStyle/>
          <a:p>
            <a:r>
              <a:rPr lang="fr-FR" dirty="0" smtClean="0"/>
              <a:t>Qui sont ils ?</a:t>
            </a:r>
          </a:p>
          <a:p>
            <a:r>
              <a:rPr lang="fr-FR" dirty="0" smtClean="0"/>
              <a:t>Ingénieur et </a:t>
            </a:r>
            <a:r>
              <a:rPr lang="fr-FR" dirty="0" smtClean="0"/>
              <a:t>management</a:t>
            </a:r>
          </a:p>
          <a:p>
            <a:r>
              <a:rPr lang="fr-FR" dirty="0" smtClean="0"/>
              <a:t>Ingénieur et innovation</a:t>
            </a:r>
            <a:endParaRPr lang="fr-FR" dirty="0" smtClean="0"/>
          </a:p>
          <a:p>
            <a:r>
              <a:rPr lang="fr-FR" dirty="0" smtClean="0"/>
              <a:t>Témoignages</a:t>
            </a:r>
          </a:p>
          <a:p>
            <a:r>
              <a:rPr lang="fr-FR" dirty="0" smtClean="0"/>
              <a:t>Compétences/aptitudes attendues</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426" y="5351491"/>
            <a:ext cx="1377696" cy="1304544"/>
          </a:xfrm>
          <a:prstGeom prst="rect">
            <a:avLst/>
          </a:prstGeom>
        </p:spPr>
      </p:pic>
    </p:spTree>
    <p:extLst>
      <p:ext uri="{BB962C8B-B14F-4D97-AF65-F5344CB8AC3E}">
        <p14:creationId xmlns:p14="http://schemas.microsoft.com/office/powerpoint/2010/main" val="27489038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230854"/>
            <a:ext cx="86101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Comment définir un ou une </a:t>
            </a:r>
            <a:r>
              <a:rPr lang="fr-FR" dirty="0" err="1" smtClean="0">
                <a:solidFill>
                  <a:srgbClr val="FF6600"/>
                </a:solidFill>
                <a:latin typeface="Tahoma" pitchFamily="34" charset="0"/>
              </a:rPr>
              <a:t>ingénieur-e</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609600" y="1138098"/>
            <a:ext cx="79248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fontAlgn="auto" hangingPunct="1">
              <a:spcBef>
                <a:spcPts val="0"/>
              </a:spcBef>
              <a:spcAft>
                <a:spcPts val="0"/>
              </a:spcAft>
            </a:pPr>
            <a:endParaRPr lang="fr-FR" sz="2400" dirty="0">
              <a:solidFill>
                <a:prstClr val="black"/>
              </a:solidFill>
              <a:latin typeface="Calibri" pitchFamily="34" charset="0"/>
            </a:endParaRPr>
          </a:p>
          <a:p>
            <a:r>
              <a:rPr lang="fr-FR" sz="2400" dirty="0" smtClean="0"/>
              <a:t>Un </a:t>
            </a:r>
            <a:r>
              <a:rPr lang="fr-FR" sz="2400" b="1" dirty="0" smtClean="0"/>
              <a:t>ingénieur</a:t>
            </a:r>
            <a:r>
              <a:rPr lang="fr-FR" sz="2400" dirty="0" smtClean="0"/>
              <a:t> </a:t>
            </a:r>
            <a:r>
              <a:rPr lang="fr-FR" sz="2400" dirty="0"/>
              <a:t>est un </a:t>
            </a:r>
            <a:r>
              <a:rPr lang="fr-FR" sz="2400" dirty="0">
                <a:hlinkClick r:id="rId4" tooltip="Profession"/>
              </a:rPr>
              <a:t>professionnel</a:t>
            </a:r>
            <a:r>
              <a:rPr lang="fr-FR" sz="2400" dirty="0"/>
              <a:t> exerçant des activités de </a:t>
            </a:r>
            <a:r>
              <a:rPr lang="fr-FR" sz="2400" dirty="0">
                <a:hlinkClick r:id="rId5" tooltip="Conception de produit"/>
              </a:rPr>
              <a:t>conception</a:t>
            </a:r>
            <a:r>
              <a:rPr lang="fr-FR" sz="2400" dirty="0"/>
              <a:t>, d'</a:t>
            </a:r>
            <a:r>
              <a:rPr lang="fr-FR" sz="2400" dirty="0">
                <a:hlinkClick r:id="rId6" tooltip="Innovation"/>
              </a:rPr>
              <a:t>innovation</a:t>
            </a:r>
            <a:r>
              <a:rPr lang="fr-FR" sz="2400" dirty="0"/>
              <a:t> et de </a:t>
            </a:r>
            <a:r>
              <a:rPr lang="fr-FR" sz="2400" dirty="0">
                <a:hlinkClick r:id="rId7" tooltip="Direction de projet"/>
              </a:rPr>
              <a:t>direction de projets</a:t>
            </a:r>
            <a:r>
              <a:rPr lang="fr-FR" sz="2400" dirty="0"/>
              <a:t>, de réalisation et de mise en œuvre de produits, de systèmes ou de services impliquant la résolution de problèmes techniques complexes. Ces responsabilités supposent un ensemble de </a:t>
            </a:r>
            <a:r>
              <a:rPr lang="fr-FR" sz="2400" dirty="0">
                <a:hlinkClick r:id="rId8" tooltip="Connaissances techniques"/>
              </a:rPr>
              <a:t>connaissances techniques</a:t>
            </a:r>
            <a:r>
              <a:rPr lang="fr-FR" sz="2400" dirty="0"/>
              <a:t> d'une part, économiques, sociales</a:t>
            </a:r>
            <a:r>
              <a:rPr lang="fr-FR" sz="2400" dirty="0" smtClean="0"/>
              <a:t>, environnementales </a:t>
            </a:r>
            <a:r>
              <a:rPr lang="fr-FR" sz="2400" dirty="0"/>
              <a:t>et humaines d'autre part, reposant sur une solide </a:t>
            </a:r>
            <a:r>
              <a:rPr lang="fr-FR" sz="2400" dirty="0" smtClean="0">
                <a:hlinkClick r:id="rId9" tooltip="Culture"/>
              </a:rPr>
              <a:t>culture</a:t>
            </a:r>
            <a:r>
              <a:rPr lang="fr-FR" sz="2400" dirty="0" smtClean="0"/>
              <a:t> </a:t>
            </a:r>
            <a:r>
              <a:rPr lang="fr-FR" sz="2400" u="sng" dirty="0" smtClean="0">
                <a:solidFill>
                  <a:srgbClr val="3F4FEB"/>
                </a:solidFill>
              </a:rPr>
              <a:t>scientifique</a:t>
            </a:r>
            <a:r>
              <a:rPr lang="fr-FR" sz="2400" dirty="0" smtClean="0">
                <a:solidFill>
                  <a:srgbClr val="3F4FEB"/>
                </a:solidFill>
              </a:rPr>
              <a:t> </a:t>
            </a:r>
            <a:r>
              <a:rPr lang="fr-FR" sz="2400" dirty="0"/>
              <a:t>et </a:t>
            </a:r>
            <a:r>
              <a:rPr lang="fr-FR" sz="2400" dirty="0">
                <a:hlinkClick r:id="rId10" tooltip="Culture générale"/>
              </a:rPr>
              <a:t>générale</a:t>
            </a:r>
            <a:r>
              <a:rPr lang="fr-FR" sz="2400" dirty="0" smtClean="0"/>
              <a:t>.</a:t>
            </a:r>
            <a:endParaRPr lang="fr-FR" sz="2400" dirty="0"/>
          </a:p>
        </p:txBody>
      </p:sp>
      <p:sp>
        <p:nvSpPr>
          <p:cNvPr id="4" name="TextBox 3"/>
          <p:cNvSpPr txBox="1"/>
          <p:nvPr/>
        </p:nvSpPr>
        <p:spPr>
          <a:xfrm>
            <a:off x="3927894" y="5222830"/>
            <a:ext cx="4606506" cy="461665"/>
          </a:xfrm>
          <a:prstGeom prst="rect">
            <a:avLst/>
          </a:prstGeom>
          <a:noFill/>
        </p:spPr>
        <p:txBody>
          <a:bodyPr wrap="square" rtlCol="0">
            <a:spAutoFit/>
          </a:bodyPr>
          <a:lstStyle/>
          <a:p>
            <a:pPr algn="r"/>
            <a:r>
              <a:rPr lang="fr-FR" sz="2400" i="1" dirty="0" smtClean="0"/>
              <a:t>Extrait de Wikipédia</a:t>
            </a:r>
            <a:endParaRPr lang="en-US" sz="2400" i="1" dirty="0"/>
          </a:p>
        </p:txBody>
      </p:sp>
      <p:sp>
        <p:nvSpPr>
          <p:cNvPr id="3" name="TextBox 2"/>
          <p:cNvSpPr txBox="1"/>
          <p:nvPr/>
        </p:nvSpPr>
        <p:spPr>
          <a:xfrm>
            <a:off x="6877050" y="6477000"/>
            <a:ext cx="2114550" cy="307777"/>
          </a:xfrm>
          <a:prstGeom prst="rect">
            <a:avLst/>
          </a:prstGeom>
          <a:noFill/>
        </p:spPr>
        <p:txBody>
          <a:bodyPr wrap="square" rtlCol="0">
            <a:spAutoFit/>
          </a:bodyPr>
          <a:lstStyle/>
          <a:p>
            <a:pPr algn="r"/>
            <a:r>
              <a:rPr lang="fr-FR" sz="1400" dirty="0" smtClean="0"/>
              <a:t>© Femmes Ingénieurs</a:t>
            </a:r>
            <a:endParaRPr lang="en-US" sz="1400" dirty="0"/>
          </a:p>
        </p:txBody>
      </p:sp>
    </p:spTree>
    <p:extLst>
      <p:ext uri="{BB962C8B-B14F-4D97-AF65-F5344CB8AC3E}">
        <p14:creationId xmlns:p14="http://schemas.microsoft.com/office/powerpoint/2010/main" val="1856946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230854"/>
            <a:ext cx="86101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Comment définir un ou une </a:t>
            </a:r>
            <a:r>
              <a:rPr lang="fr-FR" dirty="0" err="1" smtClean="0">
                <a:solidFill>
                  <a:srgbClr val="FF6600"/>
                </a:solidFill>
                <a:latin typeface="Tahoma" pitchFamily="34" charset="0"/>
              </a:rPr>
              <a:t>ingénieur-e</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632604" y="1069087"/>
            <a:ext cx="79248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fr-FR" sz="2800" dirty="0" smtClean="0">
                <a:solidFill>
                  <a:schemeClr val="accent5">
                    <a:lumMod val="75000"/>
                  </a:schemeClr>
                </a:solidFill>
                <a:latin typeface="Calibri"/>
              </a:rPr>
              <a:t>En </a:t>
            </a:r>
            <a:r>
              <a:rPr lang="fr-FR" sz="2800" dirty="0">
                <a:solidFill>
                  <a:schemeClr val="accent5">
                    <a:lumMod val="75000"/>
                  </a:schemeClr>
                </a:solidFill>
                <a:latin typeface="Calibri"/>
              </a:rPr>
              <a:t>France un ingénieur est diplômé d’une école reconnue par la Commission des Titres de l’Ingénieur </a:t>
            </a:r>
            <a:endParaRPr lang="fr-FR" sz="2800" dirty="0" smtClean="0">
              <a:solidFill>
                <a:schemeClr val="accent5">
                  <a:lumMod val="75000"/>
                </a:schemeClr>
              </a:solidFill>
              <a:latin typeface="Calibri"/>
            </a:endParaRPr>
          </a:p>
          <a:p>
            <a:endParaRPr lang="fr-FR" sz="2800" dirty="0">
              <a:solidFill>
                <a:schemeClr val="accent5">
                  <a:lumMod val="75000"/>
                </a:schemeClr>
              </a:solidFill>
              <a:latin typeface="Calibri"/>
            </a:endParaRPr>
          </a:p>
          <a:p>
            <a:r>
              <a:rPr lang="fr-FR" sz="2800" dirty="0" smtClean="0">
                <a:solidFill>
                  <a:schemeClr val="accent5">
                    <a:lumMod val="75000"/>
                  </a:schemeClr>
                </a:solidFill>
                <a:latin typeface="Calibri"/>
              </a:rPr>
              <a:t>Ingénieur</a:t>
            </a:r>
            <a:r>
              <a:rPr lang="fr-FR" sz="2800" dirty="0">
                <a:solidFill>
                  <a:schemeClr val="accent5">
                    <a:lumMod val="75000"/>
                  </a:schemeClr>
                </a:solidFill>
                <a:latin typeface="Calibri"/>
              </a:rPr>
              <a:t>, une formation </a:t>
            </a:r>
            <a:r>
              <a:rPr lang="fr-FR" sz="2800" dirty="0" smtClean="0">
                <a:solidFill>
                  <a:schemeClr val="accent5">
                    <a:lumMod val="75000"/>
                  </a:schemeClr>
                </a:solidFill>
                <a:latin typeface="Calibri"/>
              </a:rPr>
              <a:t>qui …</a:t>
            </a:r>
            <a:endParaRPr lang="fr-FR" sz="2800" dirty="0">
              <a:solidFill>
                <a:schemeClr val="accent5">
                  <a:lumMod val="75000"/>
                </a:schemeClr>
              </a:solidFill>
              <a:latin typeface="Calibri"/>
            </a:endParaRPr>
          </a:p>
          <a:p>
            <a:pPr marL="800100" lvl="1" indent="-3429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a:solidFill>
                  <a:schemeClr val="accent5">
                    <a:lumMod val="75000"/>
                  </a:schemeClr>
                </a:solidFill>
                <a:latin typeface="Calibri"/>
              </a:rPr>
              <a:t>Donne les clés de compréhension des domaines techniques et technologiques </a:t>
            </a:r>
          </a:p>
          <a:p>
            <a:pPr marL="800100" lvl="1" indent="-3429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a:solidFill>
                  <a:schemeClr val="accent5">
                    <a:lumMod val="75000"/>
                  </a:schemeClr>
                </a:solidFill>
                <a:latin typeface="Calibri"/>
              </a:rPr>
              <a:t>Permet d’exercer différents métiers dans  un/des secteur(s) technique(s)</a:t>
            </a:r>
          </a:p>
          <a:p>
            <a:pPr marL="800100" lvl="1" indent="-3429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a:solidFill>
                  <a:schemeClr val="accent5">
                    <a:lumMod val="75000"/>
                  </a:schemeClr>
                </a:solidFill>
                <a:latin typeface="Calibri"/>
              </a:rPr>
              <a:t>Forme aux méthodologies et aux modes de raisonnement scientifiques</a:t>
            </a:r>
          </a:p>
          <a:p>
            <a:endParaRPr lang="fr-FR" sz="2800" dirty="0"/>
          </a:p>
        </p:txBody>
      </p:sp>
    </p:spTree>
    <p:extLst>
      <p:ext uri="{BB962C8B-B14F-4D97-AF65-F5344CB8AC3E}">
        <p14:creationId xmlns:p14="http://schemas.microsoft.com/office/powerpoint/2010/main" val="90363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230854"/>
            <a:ext cx="86101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Comment définir un ou une scientifique ?</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609600" y="1061898"/>
            <a:ext cx="7620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fontAlgn="auto" hangingPunct="1">
              <a:spcBef>
                <a:spcPts val="0"/>
              </a:spcBef>
              <a:spcAft>
                <a:spcPts val="0"/>
              </a:spcAft>
            </a:pPr>
            <a:endParaRPr lang="fr-FR" sz="2400" dirty="0">
              <a:solidFill>
                <a:prstClr val="black"/>
              </a:solidFill>
              <a:latin typeface="Calibri" pitchFamily="34" charset="0"/>
            </a:endParaRPr>
          </a:p>
          <a:p>
            <a:r>
              <a:rPr lang="fr-FR" sz="2400" dirty="0"/>
              <a:t>Un </a:t>
            </a:r>
            <a:r>
              <a:rPr lang="fr-FR" sz="2400" b="1" dirty="0"/>
              <a:t>scientifique</a:t>
            </a:r>
            <a:r>
              <a:rPr lang="fr-FR" sz="2400" dirty="0"/>
              <a:t> est une personne qui se consacre à l'étude d'une </a:t>
            </a:r>
            <a:r>
              <a:rPr lang="fr-FR" sz="2400" dirty="0">
                <a:hlinkClick r:id="rId4" tooltip="Science"/>
              </a:rPr>
              <a:t>science</a:t>
            </a:r>
            <a:r>
              <a:rPr lang="fr-FR" sz="2400" dirty="0"/>
              <a:t> ou des sciences et qui se consacre à l'étude d'un domaine avec la </a:t>
            </a:r>
            <a:r>
              <a:rPr lang="fr-FR" sz="2400" dirty="0">
                <a:hlinkClick r:id="rId5" tooltip="Rigueur"/>
              </a:rPr>
              <a:t>rigueur</a:t>
            </a:r>
            <a:r>
              <a:rPr lang="fr-FR" sz="2400" dirty="0"/>
              <a:t> et les </a:t>
            </a:r>
            <a:r>
              <a:rPr lang="fr-FR" sz="2400" dirty="0">
                <a:hlinkClick r:id="rId6" tooltip="Méthode scientifique"/>
              </a:rPr>
              <a:t>méthodes scientifiques</a:t>
            </a:r>
            <a:r>
              <a:rPr lang="fr-FR" sz="2400" dirty="0"/>
              <a:t>.</a:t>
            </a:r>
          </a:p>
        </p:txBody>
      </p:sp>
      <p:sp>
        <p:nvSpPr>
          <p:cNvPr id="4" name="TextBox 3"/>
          <p:cNvSpPr txBox="1"/>
          <p:nvPr/>
        </p:nvSpPr>
        <p:spPr>
          <a:xfrm>
            <a:off x="1146594" y="3114478"/>
            <a:ext cx="4606506" cy="461665"/>
          </a:xfrm>
          <a:prstGeom prst="rect">
            <a:avLst/>
          </a:prstGeom>
          <a:noFill/>
        </p:spPr>
        <p:txBody>
          <a:bodyPr wrap="square" rtlCol="0">
            <a:spAutoFit/>
          </a:bodyPr>
          <a:lstStyle/>
          <a:p>
            <a:r>
              <a:rPr lang="fr-FR" sz="2400" i="1" dirty="0" smtClean="0"/>
              <a:t>Extrait de Wikipédia</a:t>
            </a:r>
            <a:endParaRPr lang="en-US" sz="2400" i="1" dirty="0"/>
          </a:p>
        </p:txBody>
      </p:sp>
      <p:sp>
        <p:nvSpPr>
          <p:cNvPr id="3" name="TextBox 2"/>
          <p:cNvSpPr txBox="1"/>
          <p:nvPr/>
        </p:nvSpPr>
        <p:spPr>
          <a:xfrm>
            <a:off x="7067550" y="6457950"/>
            <a:ext cx="2019300" cy="307777"/>
          </a:xfrm>
          <a:prstGeom prst="rect">
            <a:avLst/>
          </a:prstGeom>
          <a:noFill/>
        </p:spPr>
        <p:txBody>
          <a:bodyPr wrap="square" rtlCol="0">
            <a:spAutoFit/>
          </a:bodyPr>
          <a:lstStyle/>
          <a:p>
            <a:pPr algn="r"/>
            <a:r>
              <a:rPr lang="fr-FR" sz="1400" dirty="0" smtClean="0"/>
              <a:t>© Femmes Ingénieurs</a:t>
            </a:r>
            <a:endParaRPr lang="en-US" sz="1400" dirty="0"/>
          </a:p>
        </p:txBody>
      </p:sp>
      <p:sp>
        <p:nvSpPr>
          <p:cNvPr id="8" name="TextBox 7"/>
          <p:cNvSpPr txBox="1"/>
          <p:nvPr/>
        </p:nvSpPr>
        <p:spPr>
          <a:xfrm>
            <a:off x="3515710" y="5867400"/>
            <a:ext cx="5289694" cy="276999"/>
          </a:xfrm>
          <a:prstGeom prst="rect">
            <a:avLst/>
          </a:prstGeom>
          <a:noFill/>
        </p:spPr>
        <p:txBody>
          <a:bodyPr wrap="square" rtlCol="0">
            <a:spAutoFit/>
          </a:bodyPr>
          <a:lstStyle/>
          <a:p>
            <a:pPr algn="r"/>
            <a:r>
              <a:rPr lang="fr-FR" sz="1200" dirty="0" smtClean="0"/>
              <a:t>Photo: Remerciements GE Healthcare Buc,  </a:t>
            </a:r>
            <a:r>
              <a:rPr lang="en-US" sz="1200" dirty="0" smtClean="0"/>
              <a:t>Copyright©2012</a:t>
            </a:r>
            <a:r>
              <a:rPr lang="en-US" sz="1200" dirty="0"/>
              <a:t>, Bill Gallery</a:t>
            </a:r>
          </a:p>
        </p:txBody>
      </p:sp>
      <p:pic>
        <p:nvPicPr>
          <p:cNvPr id="9" name="Picture 2" descr="C:\Users\100029475\AppData\Local\Microsoft\Windows\Temporary Internet Files\Content.Outlook\19N2SHYZ\120413-022.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0593" t="3685" r="5467" b="13017"/>
          <a:stretch/>
        </p:blipFill>
        <p:spPr bwMode="auto">
          <a:xfrm>
            <a:off x="5123792" y="3461843"/>
            <a:ext cx="3636159" cy="2405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1952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230854"/>
            <a:ext cx="86101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Portrait type de l’</a:t>
            </a:r>
            <a:r>
              <a:rPr lang="fr-FR" dirty="0" err="1" smtClean="0">
                <a:solidFill>
                  <a:srgbClr val="FF6600"/>
                </a:solidFill>
                <a:latin typeface="Tahoma" pitchFamily="34" charset="0"/>
              </a:rPr>
              <a:t>ingénieur-e</a:t>
            </a:r>
            <a:r>
              <a:rPr lang="fr-FR" dirty="0" smtClean="0">
                <a:solidFill>
                  <a:srgbClr val="FF6600"/>
                </a:solidFill>
                <a:latin typeface="Tahoma" pitchFamily="34" charset="0"/>
              </a:rPr>
              <a:t> </a:t>
            </a:r>
            <a:r>
              <a:rPr lang="fr-FR" dirty="0" err="1" smtClean="0">
                <a:solidFill>
                  <a:srgbClr val="FF6600"/>
                </a:solidFill>
                <a:latin typeface="Tahoma" pitchFamily="34" charset="0"/>
              </a:rPr>
              <a:t>français-e</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460073" y="1009423"/>
            <a:ext cx="8471709"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a:buFont typeface="Arial" panose="020B0604020202020204" pitchFamily="34" charset="0"/>
              <a:buChar char="•"/>
            </a:pPr>
            <a:r>
              <a:rPr lang="fr-FR" sz="2800" dirty="0" smtClean="0">
                <a:solidFill>
                  <a:srgbClr val="4BACC6">
                    <a:lumMod val="75000"/>
                  </a:srgbClr>
                </a:solidFill>
                <a:latin typeface="Calibri"/>
              </a:rPr>
              <a:t>Un homme: 21% des ingénieurs sont des femmes … </a:t>
            </a:r>
          </a:p>
          <a:p>
            <a:pPr marL="457200" indent="-457200">
              <a:buFont typeface="Arial" panose="020B0604020202020204" pitchFamily="34" charset="0"/>
              <a:buChar char="•"/>
            </a:pPr>
            <a:r>
              <a:rPr lang="fr-FR" sz="2800" dirty="0" smtClean="0">
                <a:solidFill>
                  <a:srgbClr val="4BACC6">
                    <a:lumMod val="75000"/>
                  </a:srgbClr>
                </a:solidFill>
                <a:latin typeface="Calibri"/>
              </a:rPr>
              <a:t>Salarié … pour 96% d’entre eux/elles</a:t>
            </a:r>
          </a:p>
          <a:p>
            <a:pPr marL="457200" indent="-457200">
              <a:buFont typeface="Arial" panose="020B0604020202020204" pitchFamily="34" charset="0"/>
              <a:buChar char="•"/>
            </a:pPr>
            <a:r>
              <a:rPr lang="fr-FR" sz="2800" dirty="0" smtClean="0">
                <a:solidFill>
                  <a:srgbClr val="4BACC6">
                    <a:lumMod val="75000"/>
                  </a:srgbClr>
                </a:solidFill>
                <a:latin typeface="Calibri"/>
              </a:rPr>
              <a:t>Cadre dans une grosse entreprise</a:t>
            </a:r>
          </a:p>
          <a:p>
            <a:pPr marL="457200" indent="-457200">
              <a:buFont typeface="Arial" panose="020B0604020202020204" pitchFamily="34" charset="0"/>
              <a:buChar char="•"/>
            </a:pPr>
            <a:r>
              <a:rPr lang="fr-FR" sz="2800" dirty="0" smtClean="0">
                <a:solidFill>
                  <a:srgbClr val="4BACC6">
                    <a:lumMod val="75000"/>
                  </a:srgbClr>
                </a:solidFill>
                <a:latin typeface="Calibri"/>
              </a:rPr>
              <a:t>Avec des responsabilités</a:t>
            </a:r>
          </a:p>
          <a:p>
            <a:pPr marL="457200" indent="-457200">
              <a:buFont typeface="Arial" panose="020B0604020202020204" pitchFamily="34" charset="0"/>
              <a:buChar char="•"/>
            </a:pPr>
            <a:r>
              <a:rPr lang="fr-FR" sz="2800" dirty="0" smtClean="0">
                <a:solidFill>
                  <a:srgbClr val="4BACC6">
                    <a:lumMod val="75000"/>
                  </a:srgbClr>
                </a:solidFill>
                <a:latin typeface="Calibri"/>
              </a:rPr>
              <a:t>Pas uniquement dans des </a:t>
            </a:r>
            <a:r>
              <a:rPr lang="fr-FR" sz="2800" dirty="0">
                <a:solidFill>
                  <a:srgbClr val="4BACC6">
                    <a:lumMod val="75000"/>
                  </a:srgbClr>
                </a:solidFill>
                <a:latin typeface="Calibri"/>
              </a:rPr>
              <a:t>fonctions </a:t>
            </a:r>
            <a:r>
              <a:rPr lang="fr-FR" sz="2800" dirty="0" smtClean="0">
                <a:solidFill>
                  <a:srgbClr val="4BACC6">
                    <a:lumMod val="75000"/>
                  </a:srgbClr>
                </a:solidFill>
                <a:latin typeface="Calibri"/>
              </a:rPr>
              <a:t>techniques: ~1/2</a:t>
            </a:r>
          </a:p>
          <a:p>
            <a:pPr marL="457200" indent="-457200">
              <a:buFont typeface="Arial" panose="020B0604020202020204" pitchFamily="34" charset="0"/>
              <a:buChar char="•"/>
            </a:pPr>
            <a:r>
              <a:rPr lang="fr-FR" sz="2800" dirty="0" smtClean="0">
                <a:solidFill>
                  <a:srgbClr val="4BACC6">
                    <a:lumMod val="75000"/>
                  </a:srgbClr>
                </a:solidFill>
                <a:latin typeface="Calibri"/>
              </a:rPr>
              <a:t>Anglais couramment pratiqué et expérience internationale </a:t>
            </a:r>
            <a:r>
              <a:rPr lang="fr-FR" sz="2400" dirty="0" smtClean="0">
                <a:solidFill>
                  <a:srgbClr val="4BACC6">
                    <a:lumMod val="75000"/>
                  </a:srgbClr>
                </a:solidFill>
                <a:latin typeface="Calibri"/>
              </a:rPr>
              <a:t>(57% en Europe, 15% en Asie, 14% USCAN)</a:t>
            </a:r>
          </a:p>
          <a:p>
            <a:pPr marL="457200" indent="-457200">
              <a:buFont typeface="Arial" panose="020B0604020202020204" pitchFamily="34" charset="0"/>
              <a:buChar char="•"/>
            </a:pPr>
            <a:r>
              <a:rPr lang="fr-FR" sz="2800" dirty="0" smtClean="0">
                <a:solidFill>
                  <a:srgbClr val="4BACC6">
                    <a:lumMod val="75000"/>
                  </a:srgbClr>
                </a:solidFill>
                <a:latin typeface="Calibri"/>
              </a:rPr>
              <a:t>1/3 de double diplôme </a:t>
            </a:r>
            <a:r>
              <a:rPr lang="fr-FR" sz="2800" dirty="0" smtClean="0">
                <a:solidFill>
                  <a:srgbClr val="4BACC6">
                    <a:lumMod val="75000"/>
                  </a:srgbClr>
                </a:solidFill>
                <a:latin typeface="Calibri"/>
              </a:rPr>
              <a:t>bac+5</a:t>
            </a:r>
          </a:p>
          <a:p>
            <a:pPr marL="457200" indent="-457200">
              <a:buFont typeface="Arial" panose="020B0604020202020204" pitchFamily="34" charset="0"/>
              <a:buChar char="•"/>
            </a:pPr>
            <a:r>
              <a:rPr lang="fr-FR" sz="2800" dirty="0" smtClean="0">
                <a:solidFill>
                  <a:srgbClr val="4BACC6">
                    <a:lumMod val="75000"/>
                  </a:srgbClr>
                </a:solidFill>
                <a:latin typeface="Calibri"/>
              </a:rPr>
              <a:t>Au cœur de l’innovation</a:t>
            </a:r>
            <a:endParaRPr lang="fr-FR" sz="2800" dirty="0" smtClean="0">
              <a:solidFill>
                <a:srgbClr val="4BACC6">
                  <a:lumMod val="75000"/>
                </a:srgbClr>
              </a:solidFill>
              <a:latin typeface="Calibri"/>
            </a:endParaRPr>
          </a:p>
          <a:p>
            <a:endParaRPr lang="fr-FR" sz="2800" dirty="0">
              <a:solidFill>
                <a:srgbClr val="4BACC6">
                  <a:lumMod val="75000"/>
                </a:srgbClr>
              </a:solidFill>
              <a:latin typeface="Calibri"/>
            </a:endParaRPr>
          </a:p>
          <a:p>
            <a:endParaRPr lang="fr-FR" sz="2800" dirty="0">
              <a:solidFill>
                <a:prstClr val="black"/>
              </a:solidFill>
            </a:endParaRPr>
          </a:p>
        </p:txBody>
      </p:sp>
      <p:sp>
        <p:nvSpPr>
          <p:cNvPr id="3" name="TextBox 2"/>
          <p:cNvSpPr txBox="1"/>
          <p:nvPr/>
        </p:nvSpPr>
        <p:spPr>
          <a:xfrm>
            <a:off x="4294364" y="5867400"/>
            <a:ext cx="4511040" cy="307777"/>
          </a:xfrm>
          <a:prstGeom prst="rect">
            <a:avLst/>
          </a:prstGeom>
          <a:noFill/>
        </p:spPr>
        <p:txBody>
          <a:bodyPr wrap="square" rtlCol="0">
            <a:spAutoFit/>
          </a:bodyPr>
          <a:lstStyle/>
          <a:p>
            <a:pPr algn="r"/>
            <a:r>
              <a:rPr lang="fr-FR" sz="1400" dirty="0" smtClean="0">
                <a:solidFill>
                  <a:prstClr val="black"/>
                </a:solidFill>
              </a:rPr>
              <a:t>Données issues de l’enquête IESF- 2013</a:t>
            </a:r>
            <a:endParaRPr lang="en-US" sz="1400" dirty="0">
              <a:solidFill>
                <a:prstClr val="black"/>
              </a:solidFill>
            </a:endParaRPr>
          </a:p>
        </p:txBody>
      </p:sp>
      <p:sp>
        <p:nvSpPr>
          <p:cNvPr id="7" name="TextBox 6"/>
          <p:cNvSpPr txBox="1"/>
          <p:nvPr/>
        </p:nvSpPr>
        <p:spPr>
          <a:xfrm>
            <a:off x="7067550" y="6457950"/>
            <a:ext cx="2019300" cy="307777"/>
          </a:xfrm>
          <a:prstGeom prst="rect">
            <a:avLst/>
          </a:prstGeom>
          <a:noFill/>
        </p:spPr>
        <p:txBody>
          <a:bodyPr wrap="square" rtlCol="0">
            <a:spAutoFit/>
          </a:bodyPr>
          <a:lstStyle/>
          <a:p>
            <a:pPr algn="r"/>
            <a:r>
              <a:rPr lang="fr-FR" sz="1400" dirty="0" smtClean="0"/>
              <a:t>© Femmes Ingénieurs</a:t>
            </a:r>
            <a:endParaRPr lang="en-US" sz="1400" dirty="0"/>
          </a:p>
        </p:txBody>
      </p:sp>
      <p:pic>
        <p:nvPicPr>
          <p:cNvPr id="8" name="Picture 2" descr="https://encrypted-tbn1.gstatic.com/images?q=tbn:ANd9GcQ9NsJ6OwC6eFjTKH2MxgHxV2ieCxbJAv_FYhpGvlBKg01xPfC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2650" y="4440523"/>
            <a:ext cx="2454402" cy="1137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0545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230854"/>
            <a:ext cx="86101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Ingénieur et management</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460072" y="1017330"/>
            <a:ext cx="8299879"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a:buFont typeface="Arial" panose="020B0604020202020204" pitchFamily="34" charset="0"/>
              <a:buChar char="•"/>
            </a:pPr>
            <a:r>
              <a:rPr lang="fr-FR" sz="2800" dirty="0">
                <a:solidFill>
                  <a:srgbClr val="4BACC6">
                    <a:lumMod val="75000"/>
                  </a:srgbClr>
                </a:solidFill>
                <a:latin typeface="Calibri"/>
              </a:rPr>
              <a:t>75% animent une </a:t>
            </a:r>
            <a:r>
              <a:rPr lang="fr-FR" sz="2800" dirty="0" smtClean="0">
                <a:solidFill>
                  <a:srgbClr val="4BACC6">
                    <a:lumMod val="75000"/>
                  </a:srgbClr>
                </a:solidFill>
                <a:latin typeface="Calibri"/>
              </a:rPr>
              <a:t>équipe, avec des résultats opérationnels </a:t>
            </a:r>
          </a:p>
          <a:p>
            <a:pPr marL="457200" indent="-457200">
              <a:buFont typeface="Arial" panose="020B0604020202020204" pitchFamily="34" charset="0"/>
              <a:buChar char="•"/>
            </a:pPr>
            <a:r>
              <a:rPr lang="fr-FR" sz="2800" dirty="0" smtClean="0">
                <a:solidFill>
                  <a:srgbClr val="4BACC6">
                    <a:lumMod val="75000"/>
                  </a:srgbClr>
                </a:solidFill>
                <a:latin typeface="Calibri"/>
              </a:rPr>
              <a:t>49% des ingénieurs ont des responsabilités hiérarchiques</a:t>
            </a:r>
          </a:p>
          <a:p>
            <a:pPr marL="457200" indent="-457200">
              <a:buFont typeface="Arial" panose="020B0604020202020204" pitchFamily="34" charset="0"/>
              <a:buChar char="•"/>
            </a:pPr>
            <a:r>
              <a:rPr lang="fr-FR" sz="2800" dirty="0" smtClean="0">
                <a:solidFill>
                  <a:srgbClr val="4BACC6">
                    <a:lumMod val="75000"/>
                  </a:srgbClr>
                </a:solidFill>
                <a:latin typeface="Calibri"/>
              </a:rPr>
              <a:t>37</a:t>
            </a:r>
            <a:r>
              <a:rPr lang="fr-FR" sz="2800" dirty="0" smtClean="0">
                <a:solidFill>
                  <a:srgbClr val="4BACC6">
                    <a:lumMod val="75000"/>
                  </a:srgbClr>
                </a:solidFill>
                <a:latin typeface="Calibri"/>
              </a:rPr>
              <a:t>% </a:t>
            </a:r>
            <a:r>
              <a:rPr lang="fr-FR" sz="2800" dirty="0" smtClean="0">
                <a:solidFill>
                  <a:srgbClr val="4BACC6">
                    <a:lumMod val="75000"/>
                  </a:srgbClr>
                </a:solidFill>
                <a:latin typeface="Calibri"/>
              </a:rPr>
              <a:t>sont responsables d’un budget</a:t>
            </a:r>
          </a:p>
          <a:p>
            <a:pPr marL="457200" indent="-457200">
              <a:buFont typeface="Arial" panose="020B0604020202020204" pitchFamily="34" charset="0"/>
              <a:buChar char="•"/>
            </a:pPr>
            <a:r>
              <a:rPr lang="fr-FR" sz="2800" dirty="0" smtClean="0">
                <a:solidFill>
                  <a:srgbClr val="4BACC6">
                    <a:lumMod val="75000"/>
                  </a:srgbClr>
                </a:solidFill>
                <a:latin typeface="Calibri"/>
              </a:rPr>
              <a:t>17</a:t>
            </a:r>
            <a:r>
              <a:rPr lang="fr-FR" sz="2800" dirty="0" smtClean="0">
                <a:solidFill>
                  <a:srgbClr val="4BACC6">
                    <a:lumMod val="75000"/>
                  </a:srgbClr>
                </a:solidFill>
                <a:latin typeface="Calibri"/>
              </a:rPr>
              <a:t>% </a:t>
            </a:r>
            <a:r>
              <a:rPr lang="fr-FR" sz="2800" dirty="0" smtClean="0">
                <a:solidFill>
                  <a:srgbClr val="4BACC6">
                    <a:lumMod val="75000"/>
                  </a:srgbClr>
                </a:solidFill>
                <a:latin typeface="Calibri"/>
              </a:rPr>
              <a:t>ont la responsabilité d’un résultat financier …</a:t>
            </a:r>
          </a:p>
          <a:p>
            <a:endParaRPr lang="fr-FR" sz="2800" dirty="0">
              <a:solidFill>
                <a:srgbClr val="4BACC6">
                  <a:lumMod val="75000"/>
                </a:srgbClr>
              </a:solidFill>
              <a:latin typeface="Calibri"/>
            </a:endParaRPr>
          </a:p>
          <a:p>
            <a:endParaRPr lang="fr-FR" sz="2800" dirty="0">
              <a:solidFill>
                <a:prstClr val="black"/>
              </a:solidFill>
            </a:endParaRPr>
          </a:p>
        </p:txBody>
      </p:sp>
      <p:sp>
        <p:nvSpPr>
          <p:cNvPr id="3" name="TextBox 2"/>
          <p:cNvSpPr txBox="1"/>
          <p:nvPr/>
        </p:nvSpPr>
        <p:spPr>
          <a:xfrm>
            <a:off x="4294364" y="5867400"/>
            <a:ext cx="4511040" cy="307777"/>
          </a:xfrm>
          <a:prstGeom prst="rect">
            <a:avLst/>
          </a:prstGeom>
          <a:noFill/>
        </p:spPr>
        <p:txBody>
          <a:bodyPr wrap="square" rtlCol="0">
            <a:spAutoFit/>
          </a:bodyPr>
          <a:lstStyle/>
          <a:p>
            <a:pPr algn="r"/>
            <a:r>
              <a:rPr lang="fr-FR" sz="1400" dirty="0" smtClean="0">
                <a:solidFill>
                  <a:prstClr val="black"/>
                </a:solidFill>
              </a:rPr>
              <a:t>Données issues de l’enquête IESF- 2013</a:t>
            </a:r>
            <a:endParaRPr lang="en-US" sz="1400" dirty="0">
              <a:solidFill>
                <a:prstClr val="black"/>
              </a:solidFill>
            </a:endParaRPr>
          </a:p>
        </p:txBody>
      </p:sp>
      <p:sp>
        <p:nvSpPr>
          <p:cNvPr id="7" name="TextBox 6"/>
          <p:cNvSpPr txBox="1"/>
          <p:nvPr/>
        </p:nvSpPr>
        <p:spPr>
          <a:xfrm>
            <a:off x="7067550" y="6457950"/>
            <a:ext cx="2019300" cy="307777"/>
          </a:xfrm>
          <a:prstGeom prst="rect">
            <a:avLst/>
          </a:prstGeom>
          <a:noFill/>
        </p:spPr>
        <p:txBody>
          <a:bodyPr wrap="square" rtlCol="0">
            <a:spAutoFit/>
          </a:bodyPr>
          <a:lstStyle/>
          <a:p>
            <a:pPr algn="r"/>
            <a:r>
              <a:rPr lang="fr-FR" sz="1400" dirty="0" smtClean="0"/>
              <a:t>© Femmes Ingénieurs</a:t>
            </a:r>
            <a:endParaRPr lang="en-US" sz="1400" dirty="0"/>
          </a:p>
        </p:txBody>
      </p:sp>
      <p:pic>
        <p:nvPicPr>
          <p:cNvPr id="103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9447" y="3829050"/>
            <a:ext cx="3029561" cy="2016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1150" y="4108373"/>
            <a:ext cx="3584812" cy="1704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47345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230854"/>
            <a:ext cx="86101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Ingénieur et management</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460073" y="941130"/>
            <a:ext cx="807432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a:buFont typeface="Arial" panose="020B0604020202020204" pitchFamily="34" charset="0"/>
              <a:buChar char="•"/>
            </a:pPr>
            <a:r>
              <a:rPr lang="fr-FR" sz="2800" dirty="0" smtClean="0">
                <a:solidFill>
                  <a:srgbClr val="4BACC6">
                    <a:lumMod val="75000"/>
                  </a:srgbClr>
                </a:solidFill>
                <a:latin typeface="Calibri"/>
              </a:rPr>
              <a:t>37% des budgets des projets gérés par les </a:t>
            </a:r>
            <a:r>
              <a:rPr lang="fr-FR" sz="2800" dirty="0" err="1" smtClean="0">
                <a:solidFill>
                  <a:srgbClr val="4BACC6">
                    <a:lumMod val="75000"/>
                  </a:srgbClr>
                </a:solidFill>
                <a:latin typeface="Calibri"/>
              </a:rPr>
              <a:t>ingénieur-es</a:t>
            </a:r>
            <a:r>
              <a:rPr lang="fr-FR" sz="2800" dirty="0" smtClean="0">
                <a:solidFill>
                  <a:srgbClr val="4BACC6">
                    <a:lumMod val="75000"/>
                  </a:srgbClr>
                </a:solidFill>
                <a:latin typeface="Calibri"/>
              </a:rPr>
              <a:t> dépassent 1 million d’Euros …</a:t>
            </a:r>
            <a:endParaRPr lang="fr-FR" sz="2800" dirty="0">
              <a:solidFill>
                <a:srgbClr val="4BACC6">
                  <a:lumMod val="75000"/>
                </a:srgbClr>
              </a:solidFill>
              <a:latin typeface="Calibri"/>
            </a:endParaRPr>
          </a:p>
          <a:p>
            <a:endParaRPr lang="fr-FR" sz="2800" dirty="0">
              <a:solidFill>
                <a:prstClr val="black"/>
              </a:solidFill>
            </a:endParaRPr>
          </a:p>
        </p:txBody>
      </p:sp>
      <p:sp>
        <p:nvSpPr>
          <p:cNvPr id="3" name="TextBox 2"/>
          <p:cNvSpPr txBox="1"/>
          <p:nvPr/>
        </p:nvSpPr>
        <p:spPr>
          <a:xfrm>
            <a:off x="4294364" y="5867400"/>
            <a:ext cx="4511040" cy="307777"/>
          </a:xfrm>
          <a:prstGeom prst="rect">
            <a:avLst/>
          </a:prstGeom>
          <a:noFill/>
        </p:spPr>
        <p:txBody>
          <a:bodyPr wrap="square" rtlCol="0">
            <a:spAutoFit/>
          </a:bodyPr>
          <a:lstStyle/>
          <a:p>
            <a:pPr algn="r"/>
            <a:r>
              <a:rPr lang="fr-FR" sz="1400" dirty="0" smtClean="0">
                <a:solidFill>
                  <a:prstClr val="black"/>
                </a:solidFill>
              </a:rPr>
              <a:t>Données issues de l’enquête IESF- 2013</a:t>
            </a:r>
            <a:endParaRPr lang="en-US" sz="1400" dirty="0">
              <a:solidFill>
                <a:prstClr val="black"/>
              </a:solidFill>
            </a:endParaRP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8189" t="35621" r="17257" b="16617"/>
          <a:stretch/>
        </p:blipFill>
        <p:spPr bwMode="auto">
          <a:xfrm>
            <a:off x="1508378" y="2068725"/>
            <a:ext cx="6302668" cy="379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914900" y="2914650"/>
            <a:ext cx="695325" cy="369332"/>
          </a:xfrm>
          <a:prstGeom prst="rect">
            <a:avLst/>
          </a:prstGeom>
          <a:noFill/>
        </p:spPr>
        <p:txBody>
          <a:bodyPr wrap="square" rtlCol="0">
            <a:spAutoFit/>
          </a:bodyPr>
          <a:lstStyle/>
          <a:p>
            <a:r>
              <a:rPr lang="fr-FR" sz="1800" dirty="0" smtClean="0">
                <a:solidFill>
                  <a:srgbClr val="5840EA"/>
                </a:solidFill>
              </a:rPr>
              <a:t>97%</a:t>
            </a:r>
            <a:endParaRPr lang="en-US" sz="1800" dirty="0">
              <a:solidFill>
                <a:srgbClr val="5840EA"/>
              </a:solidFill>
            </a:endParaRPr>
          </a:p>
        </p:txBody>
      </p:sp>
      <p:sp>
        <p:nvSpPr>
          <p:cNvPr id="10" name="TextBox 9"/>
          <p:cNvSpPr txBox="1"/>
          <p:nvPr/>
        </p:nvSpPr>
        <p:spPr>
          <a:xfrm>
            <a:off x="3818114" y="4933950"/>
            <a:ext cx="695325" cy="369332"/>
          </a:xfrm>
          <a:prstGeom prst="rect">
            <a:avLst/>
          </a:prstGeom>
          <a:noFill/>
        </p:spPr>
        <p:txBody>
          <a:bodyPr wrap="square" rtlCol="0">
            <a:spAutoFit/>
          </a:bodyPr>
          <a:lstStyle/>
          <a:p>
            <a:r>
              <a:rPr lang="fr-FR" sz="1800" dirty="0" smtClean="0">
                <a:solidFill>
                  <a:srgbClr val="5840EA"/>
                </a:solidFill>
              </a:rPr>
              <a:t>62%</a:t>
            </a:r>
            <a:endParaRPr lang="en-US" sz="1800" dirty="0">
              <a:solidFill>
                <a:srgbClr val="5840EA"/>
              </a:solidFill>
            </a:endParaRPr>
          </a:p>
        </p:txBody>
      </p:sp>
      <p:sp>
        <p:nvSpPr>
          <p:cNvPr id="11" name="TextBox 10"/>
          <p:cNvSpPr txBox="1"/>
          <p:nvPr/>
        </p:nvSpPr>
        <p:spPr>
          <a:xfrm>
            <a:off x="3715278" y="3994494"/>
            <a:ext cx="695325" cy="369332"/>
          </a:xfrm>
          <a:prstGeom prst="rect">
            <a:avLst/>
          </a:prstGeom>
          <a:noFill/>
        </p:spPr>
        <p:txBody>
          <a:bodyPr wrap="square" rtlCol="0">
            <a:spAutoFit/>
          </a:bodyPr>
          <a:lstStyle/>
          <a:p>
            <a:r>
              <a:rPr lang="fr-FR" sz="1800" dirty="0" smtClean="0">
                <a:solidFill>
                  <a:srgbClr val="5840EA"/>
                </a:solidFill>
              </a:rPr>
              <a:t>44%</a:t>
            </a:r>
            <a:endParaRPr lang="en-US" sz="1800" dirty="0">
              <a:solidFill>
                <a:srgbClr val="5840EA"/>
              </a:solidFill>
            </a:endParaRPr>
          </a:p>
        </p:txBody>
      </p:sp>
      <p:sp>
        <p:nvSpPr>
          <p:cNvPr id="12" name="TextBox 11"/>
          <p:cNvSpPr txBox="1"/>
          <p:nvPr/>
        </p:nvSpPr>
        <p:spPr>
          <a:xfrm>
            <a:off x="5234515" y="4692134"/>
            <a:ext cx="695325" cy="369332"/>
          </a:xfrm>
          <a:prstGeom prst="rect">
            <a:avLst/>
          </a:prstGeom>
          <a:noFill/>
        </p:spPr>
        <p:txBody>
          <a:bodyPr wrap="square" rtlCol="0">
            <a:spAutoFit/>
          </a:bodyPr>
          <a:lstStyle/>
          <a:p>
            <a:r>
              <a:rPr lang="fr-FR" sz="1800" dirty="0" smtClean="0">
                <a:solidFill>
                  <a:srgbClr val="5840EA"/>
                </a:solidFill>
              </a:rPr>
              <a:t>47%</a:t>
            </a:r>
            <a:endParaRPr lang="en-US" sz="1800" dirty="0">
              <a:solidFill>
                <a:srgbClr val="5840EA"/>
              </a:solidFill>
            </a:endParaRPr>
          </a:p>
        </p:txBody>
      </p:sp>
      <p:sp>
        <p:nvSpPr>
          <p:cNvPr id="13" name="TextBox 12"/>
          <p:cNvSpPr txBox="1"/>
          <p:nvPr/>
        </p:nvSpPr>
        <p:spPr>
          <a:xfrm>
            <a:off x="5319712" y="3963776"/>
            <a:ext cx="695325" cy="369332"/>
          </a:xfrm>
          <a:prstGeom prst="rect">
            <a:avLst/>
          </a:prstGeom>
          <a:noFill/>
        </p:spPr>
        <p:txBody>
          <a:bodyPr wrap="square" rtlCol="0">
            <a:spAutoFit/>
          </a:bodyPr>
          <a:lstStyle/>
          <a:p>
            <a:r>
              <a:rPr lang="fr-FR" sz="1800" dirty="0" smtClean="0">
                <a:solidFill>
                  <a:srgbClr val="5840EA"/>
                </a:solidFill>
              </a:rPr>
              <a:t>38%</a:t>
            </a:r>
            <a:endParaRPr lang="en-US" sz="1800" dirty="0">
              <a:solidFill>
                <a:srgbClr val="5840EA"/>
              </a:solidFill>
            </a:endParaRPr>
          </a:p>
        </p:txBody>
      </p:sp>
      <p:sp>
        <p:nvSpPr>
          <p:cNvPr id="14" name="TextBox 13"/>
          <p:cNvSpPr txBox="1"/>
          <p:nvPr/>
        </p:nvSpPr>
        <p:spPr>
          <a:xfrm>
            <a:off x="7067550" y="6457950"/>
            <a:ext cx="2019300" cy="307777"/>
          </a:xfrm>
          <a:prstGeom prst="rect">
            <a:avLst/>
          </a:prstGeom>
          <a:noFill/>
        </p:spPr>
        <p:txBody>
          <a:bodyPr wrap="square" rtlCol="0">
            <a:spAutoFit/>
          </a:bodyPr>
          <a:lstStyle/>
          <a:p>
            <a:pPr algn="r"/>
            <a:r>
              <a:rPr lang="fr-FR" sz="1400" dirty="0" smtClean="0"/>
              <a:t>© Femmes Ingénieurs</a:t>
            </a:r>
            <a:endParaRPr lang="en-US" sz="1400" dirty="0"/>
          </a:p>
        </p:txBody>
      </p:sp>
    </p:spTree>
    <p:extLst>
      <p:ext uri="{BB962C8B-B14F-4D97-AF65-F5344CB8AC3E}">
        <p14:creationId xmlns:p14="http://schemas.microsoft.com/office/powerpoint/2010/main" val="34553887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230854"/>
            <a:ext cx="86101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Ingénieur et </a:t>
            </a:r>
            <a:r>
              <a:rPr lang="fr-FR" dirty="0" smtClean="0">
                <a:solidFill>
                  <a:srgbClr val="FF6600"/>
                </a:solidFill>
                <a:latin typeface="Tahoma" pitchFamily="34" charset="0"/>
              </a:rPr>
              <a:t>innovation</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460072" y="1074480"/>
            <a:ext cx="8299879"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a:buFont typeface="Arial" panose="020B0604020202020204" pitchFamily="34" charset="0"/>
              <a:buChar char="•"/>
            </a:pPr>
            <a:r>
              <a:rPr lang="fr-FR" sz="2800" dirty="0">
                <a:solidFill>
                  <a:srgbClr val="4BACC6">
                    <a:lumMod val="75000"/>
                  </a:srgbClr>
                </a:solidFill>
                <a:latin typeface="Calibri"/>
              </a:rPr>
              <a:t>6</a:t>
            </a:r>
            <a:r>
              <a:rPr lang="fr-FR" sz="2800" dirty="0" smtClean="0">
                <a:solidFill>
                  <a:srgbClr val="4BACC6">
                    <a:lumMod val="75000"/>
                  </a:srgbClr>
                </a:solidFill>
                <a:latin typeface="Calibri"/>
              </a:rPr>
              <a:t>5</a:t>
            </a:r>
            <a:r>
              <a:rPr lang="fr-FR" sz="2800" dirty="0">
                <a:solidFill>
                  <a:srgbClr val="4BACC6">
                    <a:lumMod val="75000"/>
                  </a:srgbClr>
                </a:solidFill>
                <a:latin typeface="Calibri"/>
              </a:rPr>
              <a:t>% </a:t>
            </a:r>
            <a:r>
              <a:rPr lang="fr-FR" sz="2800" dirty="0" smtClean="0">
                <a:solidFill>
                  <a:srgbClr val="4BACC6">
                    <a:lumMod val="75000"/>
                  </a:srgbClr>
                </a:solidFill>
                <a:latin typeface="Calibri"/>
              </a:rPr>
              <a:t>sont impliqués dans le développement de nouveaux produits, </a:t>
            </a:r>
            <a:r>
              <a:rPr lang="fr-FR" sz="2800" dirty="0" err="1" smtClean="0">
                <a:solidFill>
                  <a:srgbClr val="4BACC6">
                    <a:lumMod val="75000"/>
                  </a:srgbClr>
                </a:solidFill>
                <a:latin typeface="Calibri"/>
              </a:rPr>
              <a:t>process</a:t>
            </a:r>
            <a:r>
              <a:rPr lang="fr-FR" sz="2800" dirty="0" smtClean="0">
                <a:solidFill>
                  <a:srgbClr val="4BACC6">
                    <a:lumMod val="75000"/>
                  </a:srgbClr>
                </a:solidFill>
                <a:latin typeface="Calibri"/>
              </a:rPr>
              <a:t> ou services</a:t>
            </a:r>
            <a:endParaRPr lang="fr-FR" sz="2800" dirty="0" smtClean="0">
              <a:solidFill>
                <a:srgbClr val="4BACC6">
                  <a:lumMod val="75000"/>
                </a:srgbClr>
              </a:solidFill>
              <a:latin typeface="Calibri"/>
            </a:endParaRPr>
          </a:p>
          <a:p>
            <a:pPr marL="457200" indent="-457200">
              <a:buFont typeface="Arial" panose="020B0604020202020204" pitchFamily="34" charset="0"/>
              <a:buChar char="•"/>
            </a:pPr>
            <a:r>
              <a:rPr lang="fr-FR" sz="2800" dirty="0" smtClean="0">
                <a:solidFill>
                  <a:srgbClr val="4BACC6">
                    <a:lumMod val="75000"/>
                  </a:srgbClr>
                </a:solidFill>
                <a:latin typeface="Calibri"/>
              </a:rPr>
              <a:t>64%  assurent la veille concurrentielle et stratégique</a:t>
            </a:r>
          </a:p>
          <a:p>
            <a:pPr marL="457200" indent="-457200">
              <a:buFont typeface="Arial" panose="020B0604020202020204" pitchFamily="34" charset="0"/>
              <a:buChar char="•"/>
            </a:pPr>
            <a:r>
              <a:rPr lang="fr-FR" sz="2800" dirty="0" smtClean="0">
                <a:solidFill>
                  <a:srgbClr val="4BACC6">
                    <a:lumMod val="75000"/>
                  </a:srgbClr>
                </a:solidFill>
                <a:latin typeface="Calibri"/>
              </a:rPr>
              <a:t>35% travaillent en </a:t>
            </a:r>
            <a:r>
              <a:rPr lang="fr-FR" sz="2800" dirty="0">
                <a:solidFill>
                  <a:srgbClr val="4BACC6">
                    <a:lumMod val="75000"/>
                  </a:srgbClr>
                </a:solidFill>
                <a:latin typeface="Calibri"/>
              </a:rPr>
              <a:t>é</a:t>
            </a:r>
            <a:r>
              <a:rPr lang="fr-FR" sz="2800" dirty="0" smtClean="0">
                <a:solidFill>
                  <a:srgbClr val="4BACC6">
                    <a:lumMod val="75000"/>
                  </a:srgbClr>
                </a:solidFill>
                <a:latin typeface="Calibri"/>
              </a:rPr>
              <a:t>tudes, recherche et conception</a:t>
            </a:r>
            <a:endParaRPr lang="fr-FR" sz="2800" dirty="0" smtClean="0">
              <a:solidFill>
                <a:srgbClr val="4BACC6">
                  <a:lumMod val="75000"/>
                </a:srgbClr>
              </a:solidFill>
              <a:latin typeface="Calibri"/>
            </a:endParaRPr>
          </a:p>
          <a:p>
            <a:pPr marL="457200" indent="-457200">
              <a:buFont typeface="Arial" panose="020B0604020202020204" pitchFamily="34" charset="0"/>
              <a:buChar char="•"/>
            </a:pPr>
            <a:r>
              <a:rPr lang="fr-FR" sz="2800" dirty="0" smtClean="0">
                <a:solidFill>
                  <a:srgbClr val="4BACC6">
                    <a:lumMod val="75000"/>
                  </a:srgbClr>
                </a:solidFill>
                <a:latin typeface="Calibri"/>
              </a:rPr>
              <a:t>31% élaborent la stratégie technologique de leur entreprise</a:t>
            </a:r>
            <a:endParaRPr lang="fr-FR" sz="2800" dirty="0" smtClean="0">
              <a:solidFill>
                <a:srgbClr val="4BACC6">
                  <a:lumMod val="75000"/>
                </a:srgbClr>
              </a:solidFill>
              <a:latin typeface="Calibri"/>
            </a:endParaRPr>
          </a:p>
          <a:p>
            <a:endParaRPr lang="fr-FR" sz="2800" dirty="0">
              <a:solidFill>
                <a:prstClr val="black"/>
              </a:solidFill>
            </a:endParaRPr>
          </a:p>
        </p:txBody>
      </p:sp>
      <p:sp>
        <p:nvSpPr>
          <p:cNvPr id="3" name="TextBox 2"/>
          <p:cNvSpPr txBox="1"/>
          <p:nvPr/>
        </p:nvSpPr>
        <p:spPr>
          <a:xfrm>
            <a:off x="4294364" y="5867400"/>
            <a:ext cx="4511040" cy="307777"/>
          </a:xfrm>
          <a:prstGeom prst="rect">
            <a:avLst/>
          </a:prstGeom>
          <a:noFill/>
        </p:spPr>
        <p:txBody>
          <a:bodyPr wrap="square" rtlCol="0">
            <a:spAutoFit/>
          </a:bodyPr>
          <a:lstStyle/>
          <a:p>
            <a:pPr algn="r"/>
            <a:r>
              <a:rPr lang="fr-FR" sz="1400" dirty="0" smtClean="0">
                <a:solidFill>
                  <a:prstClr val="black"/>
                </a:solidFill>
              </a:rPr>
              <a:t>Données issues de l’enquête IESF- </a:t>
            </a:r>
            <a:r>
              <a:rPr lang="fr-FR" sz="1400" dirty="0" smtClean="0">
                <a:solidFill>
                  <a:prstClr val="black"/>
                </a:solidFill>
              </a:rPr>
              <a:t>2012</a:t>
            </a:r>
            <a:endParaRPr lang="en-US" sz="1400" dirty="0">
              <a:solidFill>
                <a:prstClr val="black"/>
              </a:solidFill>
            </a:endParaRPr>
          </a:p>
        </p:txBody>
      </p:sp>
      <p:sp>
        <p:nvSpPr>
          <p:cNvPr id="7" name="TextBox 6"/>
          <p:cNvSpPr txBox="1"/>
          <p:nvPr/>
        </p:nvSpPr>
        <p:spPr>
          <a:xfrm>
            <a:off x="7067550" y="6457950"/>
            <a:ext cx="2019300" cy="307777"/>
          </a:xfrm>
          <a:prstGeom prst="rect">
            <a:avLst/>
          </a:prstGeom>
          <a:noFill/>
        </p:spPr>
        <p:txBody>
          <a:bodyPr wrap="square" rtlCol="0">
            <a:spAutoFit/>
          </a:bodyPr>
          <a:lstStyle/>
          <a:p>
            <a:pPr algn="r"/>
            <a:r>
              <a:rPr lang="fr-FR" sz="1400" dirty="0" smtClean="0"/>
              <a:t>© Femmes Ingénieurs</a:t>
            </a:r>
            <a:endParaRPr lang="en-US" sz="1400" dirty="0"/>
          </a:p>
        </p:txBody>
      </p:sp>
      <p:pic>
        <p:nvPicPr>
          <p:cNvPr id="10" name="Picture 2" descr="C:\Users\100029475\AppData\Local\Microsoft\Windows\Temporary Internet Files\Content.Outlook\19N2SHYZ\120413-02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593" t="3685" r="5467" b="13017"/>
          <a:stretch/>
        </p:blipFill>
        <p:spPr bwMode="auto">
          <a:xfrm>
            <a:off x="5074148" y="3429000"/>
            <a:ext cx="3685803" cy="2438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8516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173704"/>
            <a:ext cx="8610150" cy="9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Apport des ingénieurs dans les CA – Qu’en disent les acteurs?</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436728" y="1334286"/>
            <a:ext cx="8439778"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fontAlgn="auto" hangingPunct="1">
              <a:spcBef>
                <a:spcPts val="0"/>
              </a:spcBef>
              <a:spcAft>
                <a:spcPts val="0"/>
              </a:spcAft>
              <a:buClr>
                <a:srgbClr val="F79646">
                  <a:lumMod val="75000"/>
                </a:srgbClr>
              </a:buClr>
              <a:defRPr/>
            </a:pPr>
            <a:r>
              <a:rPr lang="fr-FR" sz="2800" i="1" dirty="0" smtClean="0">
                <a:solidFill>
                  <a:srgbClr val="4BACC6">
                    <a:lumMod val="75000"/>
                  </a:srgbClr>
                </a:solidFill>
                <a:latin typeface="Calibri"/>
              </a:rPr>
              <a:t>« Les ingénieurs sont atypiques, parmi des administrateurs essentiellement financiers, voire juristes.</a:t>
            </a:r>
          </a:p>
          <a:p>
            <a:pPr eaLnBrk="1" fontAlgn="auto" hangingPunct="1">
              <a:spcBef>
                <a:spcPts val="0"/>
              </a:spcBef>
              <a:spcAft>
                <a:spcPts val="0"/>
              </a:spcAft>
              <a:buClr>
                <a:srgbClr val="F79646">
                  <a:lumMod val="75000"/>
                </a:srgbClr>
              </a:buClr>
              <a:defRPr/>
            </a:pPr>
            <a:r>
              <a:rPr lang="fr-FR" sz="2800" i="1" dirty="0" smtClean="0">
                <a:solidFill>
                  <a:srgbClr val="4BACC6">
                    <a:lumMod val="75000"/>
                  </a:srgbClr>
                </a:solidFill>
                <a:latin typeface="Calibri"/>
              </a:rPr>
              <a:t>Dans l’exercice de mes mandats, je m’appuie sur mon expérience de cheffe de grand projet, en ayant une approche analytique et méthodique, dans tous les aspects du projet, de ses risques et conséquences.</a:t>
            </a:r>
          </a:p>
          <a:p>
            <a:pPr eaLnBrk="1" fontAlgn="auto" hangingPunct="1">
              <a:spcBef>
                <a:spcPts val="0"/>
              </a:spcBef>
              <a:spcAft>
                <a:spcPts val="0"/>
              </a:spcAft>
              <a:buClr>
                <a:srgbClr val="F79646">
                  <a:lumMod val="75000"/>
                </a:srgbClr>
              </a:buClr>
              <a:defRPr/>
            </a:pPr>
            <a:r>
              <a:rPr lang="fr-FR" sz="2800" i="1" dirty="0" smtClean="0">
                <a:solidFill>
                  <a:srgbClr val="4BACC6">
                    <a:lumMod val="75000"/>
                  </a:srgbClr>
                </a:solidFill>
                <a:latin typeface="Calibri"/>
              </a:rPr>
              <a:t>L’ingénieure est aussi très inscrite dans la faisabilité et de la mise en œuvre pratique. »</a:t>
            </a:r>
          </a:p>
        </p:txBody>
      </p:sp>
      <p:sp>
        <p:nvSpPr>
          <p:cNvPr id="2" name="TextBox 1"/>
          <p:cNvSpPr txBox="1"/>
          <p:nvPr/>
        </p:nvSpPr>
        <p:spPr>
          <a:xfrm>
            <a:off x="2266156" y="4993778"/>
            <a:ext cx="6610350" cy="1077218"/>
          </a:xfrm>
          <a:prstGeom prst="rect">
            <a:avLst/>
          </a:prstGeom>
          <a:noFill/>
        </p:spPr>
        <p:txBody>
          <a:bodyPr wrap="square" rtlCol="0">
            <a:spAutoFit/>
          </a:bodyPr>
          <a:lstStyle/>
          <a:p>
            <a:pPr algn="r"/>
            <a:r>
              <a:rPr lang="fr-FR" sz="2400" b="1" dirty="0" smtClean="0">
                <a:solidFill>
                  <a:srgbClr val="4BACC6">
                    <a:lumMod val="75000"/>
                  </a:srgbClr>
                </a:solidFill>
                <a:latin typeface="Calibri"/>
              </a:rPr>
              <a:t>Michèle Bellon,</a:t>
            </a:r>
          </a:p>
          <a:p>
            <a:pPr algn="r"/>
            <a:r>
              <a:rPr lang="en-US" sz="2000" dirty="0" smtClean="0">
                <a:solidFill>
                  <a:srgbClr val="4BACC6">
                    <a:lumMod val="75000"/>
                  </a:srgbClr>
                </a:solidFill>
                <a:latin typeface="Calibri"/>
              </a:rPr>
              <a:t>Ex-</a:t>
            </a:r>
            <a:r>
              <a:rPr lang="en-US" sz="2000" dirty="0" err="1" smtClean="0">
                <a:solidFill>
                  <a:srgbClr val="4BACC6">
                    <a:lumMod val="75000"/>
                  </a:srgbClr>
                </a:solidFill>
                <a:latin typeface="Calibri"/>
              </a:rPr>
              <a:t>Présidente</a:t>
            </a:r>
            <a:r>
              <a:rPr lang="en-US" sz="2000" dirty="0" smtClean="0">
                <a:solidFill>
                  <a:srgbClr val="4BACC6">
                    <a:lumMod val="75000"/>
                  </a:srgbClr>
                </a:solidFill>
                <a:latin typeface="Calibri"/>
              </a:rPr>
              <a:t> </a:t>
            </a:r>
            <a:r>
              <a:rPr lang="en-US" sz="2000" dirty="0" err="1" smtClean="0">
                <a:solidFill>
                  <a:srgbClr val="4BACC6">
                    <a:lumMod val="75000"/>
                  </a:srgbClr>
                </a:solidFill>
                <a:latin typeface="Calibri"/>
              </a:rPr>
              <a:t>d’ERDF</a:t>
            </a:r>
            <a:r>
              <a:rPr lang="en-US" sz="2000" dirty="0" smtClean="0">
                <a:solidFill>
                  <a:srgbClr val="4BACC6">
                    <a:lumMod val="75000"/>
                  </a:srgbClr>
                </a:solidFill>
                <a:latin typeface="Calibri"/>
              </a:rPr>
              <a:t>,</a:t>
            </a:r>
          </a:p>
          <a:p>
            <a:pPr algn="r"/>
            <a:r>
              <a:rPr lang="fr-FR" sz="2000" dirty="0" smtClean="0">
                <a:solidFill>
                  <a:srgbClr val="4BACC6">
                    <a:lumMod val="75000"/>
                  </a:srgbClr>
                </a:solidFill>
                <a:latin typeface="Calibri"/>
              </a:rPr>
              <a:t>Administratrice de la RATP, de la Caisse des </a:t>
            </a:r>
            <a:r>
              <a:rPr lang="fr-FR" sz="2000" dirty="0" err="1" smtClean="0">
                <a:solidFill>
                  <a:srgbClr val="4BACC6">
                    <a:lumMod val="75000"/>
                  </a:srgbClr>
                </a:solidFill>
                <a:latin typeface="Calibri"/>
              </a:rPr>
              <a:t>dépots</a:t>
            </a:r>
            <a:r>
              <a:rPr lang="fr-FR" sz="2000" dirty="0" smtClean="0">
                <a:solidFill>
                  <a:srgbClr val="4BACC6">
                    <a:lumMod val="75000"/>
                  </a:srgbClr>
                </a:solidFill>
                <a:latin typeface="Calibri"/>
              </a:rPr>
              <a:t>, </a:t>
            </a:r>
            <a:r>
              <a:rPr lang="fr-FR" sz="2000" dirty="0" err="1" smtClean="0">
                <a:solidFill>
                  <a:srgbClr val="4BACC6">
                    <a:lumMod val="75000"/>
                  </a:srgbClr>
                </a:solidFill>
                <a:latin typeface="Calibri"/>
              </a:rPr>
              <a:t>etc</a:t>
            </a:r>
            <a:r>
              <a:rPr lang="fr-FR" sz="2000" dirty="0" smtClean="0">
                <a:solidFill>
                  <a:srgbClr val="4BACC6">
                    <a:lumMod val="75000"/>
                  </a:srgbClr>
                </a:solidFill>
                <a:latin typeface="Calibri"/>
              </a:rPr>
              <a:t> …</a:t>
            </a:r>
            <a:endParaRPr lang="en-US" sz="2000" dirty="0" smtClean="0">
              <a:solidFill>
                <a:srgbClr val="4BACC6">
                  <a:lumMod val="75000"/>
                </a:srgbClr>
              </a:solidFill>
              <a:latin typeface="Calibri"/>
            </a:endParaRPr>
          </a:p>
        </p:txBody>
      </p:sp>
      <p:sp>
        <p:nvSpPr>
          <p:cNvPr id="8" name="TextBox 7"/>
          <p:cNvSpPr txBox="1"/>
          <p:nvPr/>
        </p:nvSpPr>
        <p:spPr>
          <a:xfrm>
            <a:off x="7067550" y="6457950"/>
            <a:ext cx="2019300" cy="307777"/>
          </a:xfrm>
          <a:prstGeom prst="rect">
            <a:avLst/>
          </a:prstGeom>
          <a:noFill/>
        </p:spPr>
        <p:txBody>
          <a:bodyPr wrap="square" rtlCol="0">
            <a:spAutoFit/>
          </a:bodyPr>
          <a:lstStyle/>
          <a:p>
            <a:pPr algn="r"/>
            <a:r>
              <a:rPr lang="fr-FR" sz="1400" dirty="0" smtClean="0"/>
              <a:t>© Femmes Ingénieurs</a:t>
            </a:r>
            <a:endParaRPr lang="en-US" sz="1400" dirty="0"/>
          </a:p>
        </p:txBody>
      </p:sp>
    </p:spTree>
    <p:extLst>
      <p:ext uri="{BB962C8B-B14F-4D97-AF65-F5344CB8AC3E}">
        <p14:creationId xmlns:p14="http://schemas.microsoft.com/office/powerpoint/2010/main" val="8680245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173704"/>
            <a:ext cx="8610150" cy="9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Apport des ingénieurs dans les CA – Qu’en disent les acteurs?</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606552" y="1557198"/>
            <a:ext cx="81534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fontAlgn="auto" hangingPunct="1">
              <a:spcBef>
                <a:spcPts val="0"/>
              </a:spcBef>
              <a:spcAft>
                <a:spcPts val="0"/>
              </a:spcAft>
              <a:buClr>
                <a:srgbClr val="F79646">
                  <a:lumMod val="75000"/>
                </a:srgbClr>
              </a:buClr>
              <a:defRPr/>
            </a:pPr>
            <a:r>
              <a:rPr lang="fr-FR" sz="2800" i="1" dirty="0" smtClean="0">
                <a:solidFill>
                  <a:srgbClr val="4BACC6">
                    <a:lumMod val="75000"/>
                  </a:srgbClr>
                </a:solidFill>
                <a:latin typeface="Calibri"/>
              </a:rPr>
              <a:t>« J’apprécie le réalisme des ingénieurs, leur capacité à relire le passé pour en tirer des enseignements, à creuser une problématique en profondeur, et une capacité d’analyse  </a:t>
            </a:r>
            <a:r>
              <a:rPr lang="fr-FR" sz="2800" i="1" dirty="0">
                <a:solidFill>
                  <a:srgbClr val="4BACC6">
                    <a:lumMod val="75000"/>
                  </a:srgbClr>
                </a:solidFill>
                <a:latin typeface="Calibri"/>
              </a:rPr>
              <a:t>factuelle </a:t>
            </a:r>
            <a:r>
              <a:rPr lang="fr-FR" sz="2800" i="1" dirty="0" smtClean="0">
                <a:solidFill>
                  <a:srgbClr val="4BACC6">
                    <a:lumMod val="75000"/>
                  </a:srgbClr>
                </a:solidFill>
                <a:latin typeface="Calibri"/>
              </a:rPr>
              <a:t>qui n’empêche pas pour autant l’intuition.</a:t>
            </a:r>
          </a:p>
          <a:p>
            <a:pPr eaLnBrk="1" fontAlgn="auto" hangingPunct="1">
              <a:spcBef>
                <a:spcPts val="0"/>
              </a:spcBef>
              <a:spcAft>
                <a:spcPts val="0"/>
              </a:spcAft>
              <a:buClr>
                <a:srgbClr val="F79646">
                  <a:lumMod val="75000"/>
                </a:srgbClr>
              </a:buClr>
              <a:defRPr/>
            </a:pPr>
            <a:r>
              <a:rPr lang="fr-FR" sz="2800" i="1" dirty="0" smtClean="0">
                <a:solidFill>
                  <a:srgbClr val="4BACC6">
                    <a:lumMod val="75000"/>
                  </a:srgbClr>
                </a:solidFill>
                <a:latin typeface="Calibri"/>
              </a:rPr>
              <a:t>Ils sont peut-être davantage préoccupés d’un objectif collectif, qui s’incarne dans le réel. »</a:t>
            </a:r>
          </a:p>
        </p:txBody>
      </p:sp>
      <p:sp>
        <p:nvSpPr>
          <p:cNvPr id="2" name="TextBox 1"/>
          <p:cNvSpPr txBox="1"/>
          <p:nvPr/>
        </p:nvSpPr>
        <p:spPr>
          <a:xfrm>
            <a:off x="2266156" y="4927996"/>
            <a:ext cx="6610350" cy="769441"/>
          </a:xfrm>
          <a:prstGeom prst="rect">
            <a:avLst/>
          </a:prstGeom>
          <a:noFill/>
        </p:spPr>
        <p:txBody>
          <a:bodyPr wrap="square" rtlCol="0">
            <a:spAutoFit/>
          </a:bodyPr>
          <a:lstStyle/>
          <a:p>
            <a:pPr algn="r"/>
            <a:r>
              <a:rPr lang="fr-FR" sz="2400" b="1" dirty="0" smtClean="0">
                <a:solidFill>
                  <a:srgbClr val="4BACC6">
                    <a:lumMod val="75000"/>
                  </a:srgbClr>
                </a:solidFill>
                <a:latin typeface="Calibri"/>
              </a:rPr>
              <a:t>Michel </a:t>
            </a:r>
            <a:r>
              <a:rPr lang="fr-FR" sz="2400" b="1" dirty="0" err="1" smtClean="0">
                <a:solidFill>
                  <a:srgbClr val="4BACC6">
                    <a:lumMod val="75000"/>
                  </a:srgbClr>
                </a:solidFill>
                <a:latin typeface="Calibri"/>
              </a:rPr>
              <a:t>Resseguier</a:t>
            </a:r>
            <a:r>
              <a:rPr lang="fr-FR" sz="2400" b="1" dirty="0" smtClean="0">
                <a:solidFill>
                  <a:srgbClr val="4BACC6">
                    <a:lumMod val="75000"/>
                  </a:srgbClr>
                </a:solidFill>
                <a:latin typeface="Calibri"/>
              </a:rPr>
              <a:t>,</a:t>
            </a:r>
          </a:p>
          <a:p>
            <a:pPr algn="r"/>
            <a:r>
              <a:rPr lang="en-US" sz="2000" dirty="0" smtClean="0">
                <a:solidFill>
                  <a:srgbClr val="4BACC6">
                    <a:lumMod val="75000"/>
                  </a:srgbClr>
                </a:solidFill>
                <a:latin typeface="Calibri"/>
              </a:rPr>
              <a:t>PDG de </a:t>
            </a:r>
            <a:r>
              <a:rPr lang="en-US" sz="2000" dirty="0" err="1" smtClean="0">
                <a:solidFill>
                  <a:srgbClr val="4BACC6">
                    <a:lumMod val="75000"/>
                  </a:srgbClr>
                </a:solidFill>
                <a:latin typeface="Calibri"/>
              </a:rPr>
              <a:t>Prosphères</a:t>
            </a:r>
            <a:endParaRPr lang="en-US" sz="2000" dirty="0" smtClean="0">
              <a:solidFill>
                <a:srgbClr val="4BACC6">
                  <a:lumMod val="75000"/>
                </a:srgbClr>
              </a:solidFill>
              <a:latin typeface="Calibri"/>
            </a:endParaRPr>
          </a:p>
        </p:txBody>
      </p:sp>
      <p:sp>
        <p:nvSpPr>
          <p:cNvPr id="8" name="TextBox 7"/>
          <p:cNvSpPr txBox="1"/>
          <p:nvPr/>
        </p:nvSpPr>
        <p:spPr>
          <a:xfrm>
            <a:off x="7067550" y="6457950"/>
            <a:ext cx="2019300" cy="307777"/>
          </a:xfrm>
          <a:prstGeom prst="rect">
            <a:avLst/>
          </a:prstGeom>
          <a:noFill/>
        </p:spPr>
        <p:txBody>
          <a:bodyPr wrap="square" rtlCol="0">
            <a:spAutoFit/>
          </a:bodyPr>
          <a:lstStyle/>
          <a:p>
            <a:pPr algn="r"/>
            <a:r>
              <a:rPr lang="fr-FR" sz="1400" dirty="0" smtClean="0"/>
              <a:t>© Femmes Ingénieurs</a:t>
            </a:r>
            <a:endParaRPr lang="en-US" sz="1400" dirty="0"/>
          </a:p>
        </p:txBody>
      </p:sp>
    </p:spTree>
    <p:extLst>
      <p:ext uri="{BB962C8B-B14F-4D97-AF65-F5344CB8AC3E}">
        <p14:creationId xmlns:p14="http://schemas.microsoft.com/office/powerpoint/2010/main" val="3135682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173704"/>
            <a:ext cx="8610150" cy="9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Apport des ingénieurs dans les CA – Qu’en disent les acteurs?</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606552" y="1690548"/>
            <a:ext cx="8385048"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fontAlgn="auto" hangingPunct="1">
              <a:spcBef>
                <a:spcPts val="0"/>
              </a:spcBef>
              <a:spcAft>
                <a:spcPts val="0"/>
              </a:spcAft>
              <a:buClr>
                <a:srgbClr val="F79646">
                  <a:lumMod val="75000"/>
                </a:srgbClr>
              </a:buClr>
              <a:defRPr/>
            </a:pPr>
            <a:r>
              <a:rPr lang="fr-FR" sz="2800" i="1" dirty="0" smtClean="0">
                <a:solidFill>
                  <a:srgbClr val="4BACC6">
                    <a:lumMod val="75000"/>
                  </a:srgbClr>
                </a:solidFill>
                <a:latin typeface="Calibri"/>
              </a:rPr>
              <a:t>« L’administrateur doit avoir une vue globale, l’ingénieur va justement poser des questions stratégiques </a:t>
            </a:r>
            <a:r>
              <a:rPr lang="fr-FR" sz="2800" i="1" dirty="0" err="1" smtClean="0">
                <a:solidFill>
                  <a:srgbClr val="4BACC6">
                    <a:lumMod val="75000"/>
                  </a:srgbClr>
                </a:solidFill>
                <a:latin typeface="Calibri"/>
              </a:rPr>
              <a:t>différentiantes</a:t>
            </a:r>
            <a:r>
              <a:rPr lang="fr-FR" sz="2800" i="1" dirty="0" smtClean="0">
                <a:solidFill>
                  <a:srgbClr val="4BACC6">
                    <a:lumMod val="75000"/>
                  </a:srgbClr>
                </a:solidFill>
                <a:latin typeface="Calibri"/>
              </a:rPr>
              <a:t>, qui vont permettre d’élargir la vision, l’analyse et la profondeur du sujet …</a:t>
            </a:r>
          </a:p>
          <a:p>
            <a:pPr eaLnBrk="1" fontAlgn="auto" hangingPunct="1">
              <a:spcBef>
                <a:spcPts val="0"/>
              </a:spcBef>
              <a:spcAft>
                <a:spcPts val="0"/>
              </a:spcAft>
              <a:buClr>
                <a:srgbClr val="F79646">
                  <a:lumMod val="75000"/>
                </a:srgbClr>
              </a:buClr>
              <a:defRPr/>
            </a:pPr>
            <a:r>
              <a:rPr lang="fr-FR" sz="2800" i="1" dirty="0" smtClean="0">
                <a:solidFill>
                  <a:srgbClr val="4BACC6">
                    <a:lumMod val="75000"/>
                  </a:srgbClr>
                </a:solidFill>
                <a:latin typeface="Calibri"/>
              </a:rPr>
              <a:t>La technique ne lui fait pas peur. Grâce à sa curiosité scientifique, l’ingénieur est prêt à aller investiguer d’autres secteurs … »</a:t>
            </a:r>
          </a:p>
        </p:txBody>
      </p:sp>
      <p:sp>
        <p:nvSpPr>
          <p:cNvPr id="2" name="TextBox 1"/>
          <p:cNvSpPr txBox="1"/>
          <p:nvPr/>
        </p:nvSpPr>
        <p:spPr>
          <a:xfrm>
            <a:off x="1733550" y="4667249"/>
            <a:ext cx="7085806" cy="1384995"/>
          </a:xfrm>
          <a:prstGeom prst="rect">
            <a:avLst/>
          </a:prstGeom>
          <a:noFill/>
        </p:spPr>
        <p:txBody>
          <a:bodyPr wrap="square" rtlCol="0">
            <a:spAutoFit/>
          </a:bodyPr>
          <a:lstStyle/>
          <a:p>
            <a:pPr algn="r"/>
            <a:r>
              <a:rPr lang="fr-FR" sz="2400" b="1" dirty="0">
                <a:solidFill>
                  <a:srgbClr val="4BACC6">
                    <a:lumMod val="75000"/>
                  </a:srgbClr>
                </a:solidFill>
                <a:latin typeface="Calibri"/>
              </a:rPr>
              <a:t>Viviane </a:t>
            </a:r>
            <a:r>
              <a:rPr lang="fr-FR" sz="2400" b="1" dirty="0" err="1" smtClean="0">
                <a:solidFill>
                  <a:srgbClr val="4BACC6">
                    <a:lumMod val="75000"/>
                  </a:srgbClr>
                </a:solidFill>
                <a:latin typeface="Calibri"/>
              </a:rPr>
              <a:t>Neiter</a:t>
            </a:r>
            <a:r>
              <a:rPr lang="fr-FR" sz="2400" b="1" dirty="0" smtClean="0">
                <a:solidFill>
                  <a:srgbClr val="4BACC6">
                    <a:lumMod val="75000"/>
                  </a:srgbClr>
                </a:solidFill>
                <a:latin typeface="Calibri"/>
              </a:rPr>
              <a:t>,</a:t>
            </a:r>
          </a:p>
          <a:p>
            <a:pPr algn="r"/>
            <a:r>
              <a:rPr lang="en-US" sz="2000" dirty="0" err="1">
                <a:solidFill>
                  <a:srgbClr val="4BACC6">
                    <a:lumMod val="75000"/>
                  </a:srgbClr>
                </a:solidFill>
                <a:latin typeface="Calibri"/>
              </a:rPr>
              <a:t>Dirigeante</a:t>
            </a:r>
            <a:r>
              <a:rPr lang="en-US" sz="2000" dirty="0">
                <a:solidFill>
                  <a:srgbClr val="4BACC6">
                    <a:lumMod val="75000"/>
                  </a:srgbClr>
                </a:solidFill>
                <a:latin typeface="Calibri"/>
              </a:rPr>
              <a:t> </a:t>
            </a:r>
            <a:r>
              <a:rPr lang="en-US" sz="2000" dirty="0" smtClean="0">
                <a:solidFill>
                  <a:srgbClr val="4BACC6">
                    <a:lumMod val="75000"/>
                  </a:srgbClr>
                </a:solidFill>
                <a:latin typeface="Calibri"/>
              </a:rPr>
              <a:t>de NEITER </a:t>
            </a:r>
            <a:r>
              <a:rPr lang="en-US" sz="2000" dirty="0">
                <a:solidFill>
                  <a:srgbClr val="4BACC6">
                    <a:lumMod val="75000"/>
                  </a:srgbClr>
                </a:solidFill>
                <a:latin typeface="Calibri"/>
              </a:rPr>
              <a:t>consulting </a:t>
            </a:r>
            <a:r>
              <a:rPr lang="en-US" sz="2000" dirty="0" smtClean="0">
                <a:solidFill>
                  <a:srgbClr val="4BACC6">
                    <a:lumMod val="75000"/>
                  </a:srgbClr>
                </a:solidFill>
                <a:latin typeface="Calibri"/>
              </a:rPr>
              <a:t>– </a:t>
            </a:r>
            <a:r>
              <a:rPr lang="en-US" sz="2000" dirty="0" err="1" smtClean="0">
                <a:solidFill>
                  <a:srgbClr val="4BACC6">
                    <a:lumMod val="75000"/>
                  </a:srgbClr>
                </a:solidFill>
                <a:latin typeface="Calibri"/>
              </a:rPr>
              <a:t>gouvernance</a:t>
            </a:r>
            <a:r>
              <a:rPr lang="en-US" sz="2000" dirty="0" smtClean="0">
                <a:solidFill>
                  <a:srgbClr val="4BACC6">
                    <a:lumMod val="75000"/>
                  </a:srgbClr>
                </a:solidFill>
                <a:latin typeface="Calibri"/>
              </a:rPr>
              <a:t>;</a:t>
            </a:r>
          </a:p>
          <a:p>
            <a:pPr algn="r"/>
            <a:r>
              <a:rPr lang="fr-FR" sz="2000" dirty="0" smtClean="0">
                <a:solidFill>
                  <a:srgbClr val="4BACC6">
                    <a:lumMod val="75000"/>
                  </a:srgbClr>
                </a:solidFill>
                <a:latin typeface="Calibri"/>
              </a:rPr>
              <a:t>Administratrice indépendante: </a:t>
            </a:r>
            <a:r>
              <a:rPr lang="fr-FR" sz="2000" dirty="0" err="1" smtClean="0">
                <a:solidFill>
                  <a:srgbClr val="4BACC6">
                    <a:lumMod val="75000"/>
                  </a:srgbClr>
                </a:solidFill>
                <a:latin typeface="Calibri"/>
              </a:rPr>
              <a:t>Prodware</a:t>
            </a:r>
            <a:r>
              <a:rPr lang="fr-FR" sz="2000" dirty="0" smtClean="0">
                <a:solidFill>
                  <a:srgbClr val="4BACC6">
                    <a:lumMod val="75000"/>
                  </a:srgbClr>
                </a:solidFill>
                <a:latin typeface="Calibri"/>
              </a:rPr>
              <a:t>, </a:t>
            </a:r>
            <a:r>
              <a:rPr lang="fr-FR" sz="2000" dirty="0" err="1" smtClean="0">
                <a:solidFill>
                  <a:srgbClr val="4BACC6">
                    <a:lumMod val="75000"/>
                  </a:srgbClr>
                </a:solidFill>
                <a:latin typeface="Calibri"/>
              </a:rPr>
              <a:t>Vet</a:t>
            </a:r>
            <a:r>
              <a:rPr lang="fr-FR" sz="2000" dirty="0" smtClean="0">
                <a:solidFill>
                  <a:srgbClr val="4BACC6">
                    <a:lumMod val="75000"/>
                  </a:srgbClr>
                </a:solidFill>
                <a:latin typeface="Calibri"/>
              </a:rPr>
              <a:t> affaires,  </a:t>
            </a:r>
            <a:r>
              <a:rPr lang="fr-FR" sz="2000" dirty="0" err="1" smtClean="0">
                <a:solidFill>
                  <a:srgbClr val="4BACC6">
                    <a:lumMod val="75000"/>
                  </a:srgbClr>
                </a:solidFill>
                <a:latin typeface="Calibri"/>
              </a:rPr>
              <a:t>Dolfin</a:t>
            </a:r>
            <a:r>
              <a:rPr lang="fr-FR" sz="2000" dirty="0" smtClean="0">
                <a:solidFill>
                  <a:srgbClr val="4BACC6">
                    <a:lumMod val="75000"/>
                  </a:srgbClr>
                </a:solidFill>
                <a:latin typeface="Calibri"/>
              </a:rPr>
              <a:t> </a:t>
            </a:r>
            <a:r>
              <a:rPr lang="fr-FR" sz="2000" dirty="0" err="1" smtClean="0">
                <a:solidFill>
                  <a:srgbClr val="4BACC6">
                    <a:lumMod val="75000"/>
                  </a:srgbClr>
                </a:solidFill>
                <a:latin typeface="Calibri"/>
              </a:rPr>
              <a:t>integration</a:t>
            </a:r>
            <a:r>
              <a:rPr lang="fr-FR" sz="2000" dirty="0" smtClean="0">
                <a:solidFill>
                  <a:srgbClr val="4BACC6">
                    <a:lumMod val="75000"/>
                  </a:srgbClr>
                </a:solidFill>
                <a:latin typeface="Calibri"/>
              </a:rPr>
              <a:t>, …</a:t>
            </a:r>
            <a:endParaRPr lang="en-US" sz="2000" dirty="0">
              <a:solidFill>
                <a:srgbClr val="4BACC6">
                  <a:lumMod val="75000"/>
                </a:srgbClr>
              </a:solidFill>
              <a:latin typeface="Calibri"/>
            </a:endParaRPr>
          </a:p>
        </p:txBody>
      </p:sp>
      <p:sp>
        <p:nvSpPr>
          <p:cNvPr id="8" name="TextBox 7"/>
          <p:cNvSpPr txBox="1"/>
          <p:nvPr/>
        </p:nvSpPr>
        <p:spPr>
          <a:xfrm>
            <a:off x="7067550" y="6457950"/>
            <a:ext cx="2019300" cy="307777"/>
          </a:xfrm>
          <a:prstGeom prst="rect">
            <a:avLst/>
          </a:prstGeom>
          <a:noFill/>
        </p:spPr>
        <p:txBody>
          <a:bodyPr wrap="square" rtlCol="0">
            <a:spAutoFit/>
          </a:bodyPr>
          <a:lstStyle/>
          <a:p>
            <a:pPr algn="r"/>
            <a:r>
              <a:rPr lang="fr-FR" sz="1400" dirty="0" smtClean="0"/>
              <a:t>© Femmes Ingénieurs</a:t>
            </a:r>
            <a:endParaRPr lang="en-US" sz="1400" dirty="0"/>
          </a:p>
        </p:txBody>
      </p:sp>
    </p:spTree>
    <p:extLst>
      <p:ext uri="{BB962C8B-B14F-4D97-AF65-F5344CB8AC3E}">
        <p14:creationId xmlns:p14="http://schemas.microsoft.com/office/powerpoint/2010/main" val="33977020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173704"/>
            <a:ext cx="8610150" cy="9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Apport des ingénieurs dans les CA – Qu’en disent les acteurs?</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606552" y="1976298"/>
            <a:ext cx="838504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fontAlgn="auto" hangingPunct="1">
              <a:spcBef>
                <a:spcPts val="0"/>
              </a:spcBef>
              <a:spcAft>
                <a:spcPts val="0"/>
              </a:spcAft>
              <a:buClr>
                <a:srgbClr val="F79646">
                  <a:lumMod val="75000"/>
                </a:srgbClr>
              </a:buClr>
              <a:defRPr/>
            </a:pPr>
            <a:r>
              <a:rPr lang="fr-FR" sz="2800" i="1" dirty="0" smtClean="0">
                <a:solidFill>
                  <a:srgbClr val="4BACC6">
                    <a:lumMod val="75000"/>
                  </a:srgbClr>
                </a:solidFill>
                <a:latin typeface="Calibri"/>
              </a:rPr>
              <a:t>J’ai aussi été administratrice d’une société dans un domaine très technique, où il n’y avait que des ingénieurs. Cela n’est pas mieux, car il n’avait pas une bonne approche des problèmes de communication</a:t>
            </a:r>
          </a:p>
        </p:txBody>
      </p:sp>
      <p:sp>
        <p:nvSpPr>
          <p:cNvPr id="2" name="TextBox 1"/>
          <p:cNvSpPr txBox="1"/>
          <p:nvPr/>
        </p:nvSpPr>
        <p:spPr>
          <a:xfrm>
            <a:off x="1733550" y="4400549"/>
            <a:ext cx="7085806" cy="1384995"/>
          </a:xfrm>
          <a:prstGeom prst="rect">
            <a:avLst/>
          </a:prstGeom>
          <a:noFill/>
        </p:spPr>
        <p:txBody>
          <a:bodyPr wrap="square" rtlCol="0">
            <a:spAutoFit/>
          </a:bodyPr>
          <a:lstStyle/>
          <a:p>
            <a:pPr algn="r"/>
            <a:r>
              <a:rPr lang="fr-FR" sz="2400" b="1" dirty="0">
                <a:solidFill>
                  <a:srgbClr val="4BACC6">
                    <a:lumMod val="75000"/>
                  </a:srgbClr>
                </a:solidFill>
                <a:latin typeface="Calibri"/>
              </a:rPr>
              <a:t>Viviane </a:t>
            </a:r>
            <a:r>
              <a:rPr lang="fr-FR" sz="2400" b="1" dirty="0" err="1" smtClean="0">
                <a:solidFill>
                  <a:srgbClr val="4BACC6">
                    <a:lumMod val="75000"/>
                  </a:srgbClr>
                </a:solidFill>
                <a:latin typeface="Calibri"/>
              </a:rPr>
              <a:t>Neiter</a:t>
            </a:r>
            <a:r>
              <a:rPr lang="fr-FR" sz="2400" b="1" dirty="0" smtClean="0">
                <a:solidFill>
                  <a:srgbClr val="4BACC6">
                    <a:lumMod val="75000"/>
                  </a:srgbClr>
                </a:solidFill>
                <a:latin typeface="Calibri"/>
              </a:rPr>
              <a:t>,</a:t>
            </a:r>
          </a:p>
          <a:p>
            <a:pPr algn="r"/>
            <a:r>
              <a:rPr lang="en-US" sz="2000" dirty="0" err="1">
                <a:solidFill>
                  <a:srgbClr val="4BACC6">
                    <a:lumMod val="75000"/>
                  </a:srgbClr>
                </a:solidFill>
                <a:latin typeface="Calibri"/>
              </a:rPr>
              <a:t>Dirigeante</a:t>
            </a:r>
            <a:r>
              <a:rPr lang="en-US" sz="2000" dirty="0">
                <a:solidFill>
                  <a:srgbClr val="4BACC6">
                    <a:lumMod val="75000"/>
                  </a:srgbClr>
                </a:solidFill>
                <a:latin typeface="Calibri"/>
              </a:rPr>
              <a:t> </a:t>
            </a:r>
            <a:r>
              <a:rPr lang="en-US" sz="2000" dirty="0" smtClean="0">
                <a:solidFill>
                  <a:srgbClr val="4BACC6">
                    <a:lumMod val="75000"/>
                  </a:srgbClr>
                </a:solidFill>
                <a:latin typeface="Calibri"/>
              </a:rPr>
              <a:t>de NEITER </a:t>
            </a:r>
            <a:r>
              <a:rPr lang="en-US" sz="2000" dirty="0">
                <a:solidFill>
                  <a:srgbClr val="4BACC6">
                    <a:lumMod val="75000"/>
                  </a:srgbClr>
                </a:solidFill>
                <a:latin typeface="Calibri"/>
              </a:rPr>
              <a:t>consulting </a:t>
            </a:r>
            <a:r>
              <a:rPr lang="en-US" sz="2000" dirty="0" smtClean="0">
                <a:solidFill>
                  <a:srgbClr val="4BACC6">
                    <a:lumMod val="75000"/>
                  </a:srgbClr>
                </a:solidFill>
                <a:latin typeface="Calibri"/>
              </a:rPr>
              <a:t>– </a:t>
            </a:r>
            <a:r>
              <a:rPr lang="en-US" sz="2000" dirty="0" err="1" smtClean="0">
                <a:solidFill>
                  <a:srgbClr val="4BACC6">
                    <a:lumMod val="75000"/>
                  </a:srgbClr>
                </a:solidFill>
                <a:latin typeface="Calibri"/>
              </a:rPr>
              <a:t>gouvernance</a:t>
            </a:r>
            <a:r>
              <a:rPr lang="en-US" sz="2000" dirty="0" smtClean="0">
                <a:solidFill>
                  <a:srgbClr val="4BACC6">
                    <a:lumMod val="75000"/>
                  </a:srgbClr>
                </a:solidFill>
                <a:latin typeface="Calibri"/>
              </a:rPr>
              <a:t>;</a:t>
            </a:r>
          </a:p>
          <a:p>
            <a:pPr algn="r"/>
            <a:r>
              <a:rPr lang="fr-FR" sz="2000" dirty="0" smtClean="0">
                <a:solidFill>
                  <a:srgbClr val="4BACC6">
                    <a:lumMod val="75000"/>
                  </a:srgbClr>
                </a:solidFill>
                <a:latin typeface="Calibri"/>
              </a:rPr>
              <a:t>Membre de plusieurs CA: </a:t>
            </a:r>
            <a:r>
              <a:rPr lang="fr-FR" sz="2000" dirty="0" err="1" smtClean="0">
                <a:solidFill>
                  <a:srgbClr val="4BACC6">
                    <a:lumMod val="75000"/>
                  </a:srgbClr>
                </a:solidFill>
                <a:latin typeface="Calibri"/>
              </a:rPr>
              <a:t>Prodware</a:t>
            </a:r>
            <a:r>
              <a:rPr lang="fr-FR" sz="2000" dirty="0" smtClean="0">
                <a:solidFill>
                  <a:srgbClr val="4BACC6">
                    <a:lumMod val="75000"/>
                  </a:srgbClr>
                </a:solidFill>
                <a:latin typeface="Calibri"/>
              </a:rPr>
              <a:t>, </a:t>
            </a:r>
            <a:r>
              <a:rPr lang="fr-FR" sz="2000" dirty="0" err="1" smtClean="0">
                <a:solidFill>
                  <a:srgbClr val="4BACC6">
                    <a:lumMod val="75000"/>
                  </a:srgbClr>
                </a:solidFill>
                <a:latin typeface="Calibri"/>
              </a:rPr>
              <a:t>Vet</a:t>
            </a:r>
            <a:r>
              <a:rPr lang="fr-FR" sz="2000" dirty="0" smtClean="0">
                <a:solidFill>
                  <a:srgbClr val="4BACC6">
                    <a:lumMod val="75000"/>
                  </a:srgbClr>
                </a:solidFill>
                <a:latin typeface="Calibri"/>
              </a:rPr>
              <a:t> affaires,  </a:t>
            </a:r>
            <a:r>
              <a:rPr lang="fr-FR" sz="2000" dirty="0" err="1" smtClean="0">
                <a:solidFill>
                  <a:srgbClr val="4BACC6">
                    <a:lumMod val="75000"/>
                  </a:srgbClr>
                </a:solidFill>
                <a:latin typeface="Calibri"/>
              </a:rPr>
              <a:t>Dolfin</a:t>
            </a:r>
            <a:r>
              <a:rPr lang="fr-FR" sz="2000" dirty="0" smtClean="0">
                <a:solidFill>
                  <a:srgbClr val="4BACC6">
                    <a:lumMod val="75000"/>
                  </a:srgbClr>
                </a:solidFill>
                <a:latin typeface="Calibri"/>
              </a:rPr>
              <a:t> </a:t>
            </a:r>
            <a:r>
              <a:rPr lang="fr-FR" sz="2000" dirty="0" err="1" smtClean="0">
                <a:solidFill>
                  <a:srgbClr val="4BACC6">
                    <a:lumMod val="75000"/>
                  </a:srgbClr>
                </a:solidFill>
                <a:latin typeface="Calibri"/>
              </a:rPr>
              <a:t>integration</a:t>
            </a:r>
            <a:r>
              <a:rPr lang="fr-FR" sz="2000" dirty="0" smtClean="0">
                <a:solidFill>
                  <a:srgbClr val="4BACC6">
                    <a:lumMod val="75000"/>
                  </a:srgbClr>
                </a:solidFill>
                <a:latin typeface="Calibri"/>
              </a:rPr>
              <a:t>, …</a:t>
            </a:r>
            <a:endParaRPr lang="en-US" sz="2000" dirty="0">
              <a:solidFill>
                <a:srgbClr val="4BACC6">
                  <a:lumMod val="75000"/>
                </a:srgbClr>
              </a:solidFill>
              <a:latin typeface="Calibri"/>
            </a:endParaRPr>
          </a:p>
        </p:txBody>
      </p:sp>
      <p:sp>
        <p:nvSpPr>
          <p:cNvPr id="8" name="TextBox 7"/>
          <p:cNvSpPr txBox="1"/>
          <p:nvPr/>
        </p:nvSpPr>
        <p:spPr>
          <a:xfrm>
            <a:off x="7067550" y="6457950"/>
            <a:ext cx="2019300" cy="307777"/>
          </a:xfrm>
          <a:prstGeom prst="rect">
            <a:avLst/>
          </a:prstGeom>
          <a:noFill/>
        </p:spPr>
        <p:txBody>
          <a:bodyPr wrap="square" rtlCol="0">
            <a:spAutoFit/>
          </a:bodyPr>
          <a:lstStyle/>
          <a:p>
            <a:pPr algn="r"/>
            <a:r>
              <a:rPr lang="fr-FR" sz="1400" dirty="0" smtClean="0"/>
              <a:t>© Femmes Ingénieurs</a:t>
            </a:r>
            <a:endParaRPr lang="en-US" sz="1400" dirty="0"/>
          </a:p>
        </p:txBody>
      </p:sp>
    </p:spTree>
    <p:extLst>
      <p:ext uri="{BB962C8B-B14F-4D97-AF65-F5344CB8AC3E}">
        <p14:creationId xmlns:p14="http://schemas.microsoft.com/office/powerpoint/2010/main" val="1714353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173704"/>
            <a:ext cx="8610150" cy="9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Apport des ingénieurs dans les CA – Qu’en disent les acteurs?</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606552" y="1747698"/>
            <a:ext cx="81534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fontAlgn="auto" hangingPunct="1">
              <a:spcBef>
                <a:spcPts val="0"/>
              </a:spcBef>
              <a:spcAft>
                <a:spcPts val="0"/>
              </a:spcAft>
              <a:buClr>
                <a:srgbClr val="F79646">
                  <a:lumMod val="75000"/>
                </a:srgbClr>
              </a:buClr>
              <a:defRPr/>
            </a:pPr>
            <a:r>
              <a:rPr lang="fr-FR" sz="2800" i="1" dirty="0" smtClean="0">
                <a:solidFill>
                  <a:srgbClr val="4BACC6">
                    <a:lumMod val="75000"/>
                  </a:srgbClr>
                </a:solidFill>
                <a:latin typeface="Calibri"/>
              </a:rPr>
              <a:t>« Les ingénieures sont plus factuelles dans l’analyse des performances et en capacité de challenger les niveaux de performance sur des sujets techniques.</a:t>
            </a:r>
          </a:p>
          <a:p>
            <a:pPr eaLnBrk="1" fontAlgn="auto" hangingPunct="1">
              <a:spcBef>
                <a:spcPts val="0"/>
              </a:spcBef>
              <a:spcAft>
                <a:spcPts val="0"/>
              </a:spcAft>
              <a:buClr>
                <a:srgbClr val="F79646">
                  <a:lumMod val="75000"/>
                </a:srgbClr>
              </a:buClr>
              <a:defRPr/>
            </a:pPr>
            <a:r>
              <a:rPr lang="fr-FR" sz="2800" i="1" dirty="0" smtClean="0">
                <a:solidFill>
                  <a:srgbClr val="4BACC6">
                    <a:lumMod val="75000"/>
                  </a:srgbClr>
                </a:solidFill>
                <a:latin typeface="Calibri"/>
              </a:rPr>
              <a:t>Quel que soient les sujets techniques, l’ingénieur pose des questions, car il se sent en capacité de comprendre, même en dehors de son domaine d’expertise. »</a:t>
            </a:r>
          </a:p>
        </p:txBody>
      </p:sp>
      <p:sp>
        <p:nvSpPr>
          <p:cNvPr id="2" name="TextBox 1"/>
          <p:cNvSpPr txBox="1"/>
          <p:nvPr/>
        </p:nvSpPr>
        <p:spPr>
          <a:xfrm>
            <a:off x="2305050" y="4539555"/>
            <a:ext cx="6610350" cy="1384995"/>
          </a:xfrm>
          <a:prstGeom prst="rect">
            <a:avLst/>
          </a:prstGeom>
          <a:noFill/>
        </p:spPr>
        <p:txBody>
          <a:bodyPr wrap="square" rtlCol="0">
            <a:spAutoFit/>
          </a:bodyPr>
          <a:lstStyle/>
          <a:p>
            <a:pPr algn="r"/>
            <a:r>
              <a:rPr lang="fr-FR" sz="2400" b="1" dirty="0" smtClean="0">
                <a:solidFill>
                  <a:srgbClr val="4BACC6">
                    <a:lumMod val="75000"/>
                  </a:srgbClr>
                </a:solidFill>
                <a:latin typeface="Calibri"/>
              </a:rPr>
              <a:t>Michèle </a:t>
            </a:r>
            <a:r>
              <a:rPr lang="fr-FR" sz="2400" b="1" dirty="0" err="1" smtClean="0">
                <a:solidFill>
                  <a:srgbClr val="4BACC6">
                    <a:lumMod val="75000"/>
                  </a:srgbClr>
                </a:solidFill>
                <a:latin typeface="Calibri"/>
              </a:rPr>
              <a:t>Cyna</a:t>
            </a:r>
            <a:r>
              <a:rPr lang="fr-FR" sz="2400" b="1" dirty="0" smtClean="0">
                <a:solidFill>
                  <a:srgbClr val="4BACC6">
                    <a:lumMod val="75000"/>
                  </a:srgbClr>
                </a:solidFill>
                <a:latin typeface="Calibri"/>
              </a:rPr>
              <a:t>,</a:t>
            </a:r>
          </a:p>
          <a:p>
            <a:pPr algn="r"/>
            <a:r>
              <a:rPr lang="en-US" sz="2000" dirty="0" smtClean="0">
                <a:solidFill>
                  <a:srgbClr val="4BACC6">
                    <a:lumMod val="75000"/>
                  </a:srgbClr>
                </a:solidFill>
                <a:latin typeface="Calibri"/>
              </a:rPr>
              <a:t>PDG du BURGEAP</a:t>
            </a:r>
          </a:p>
          <a:p>
            <a:pPr algn="r"/>
            <a:r>
              <a:rPr lang="fr-FR" sz="2000" dirty="0" smtClean="0">
                <a:solidFill>
                  <a:srgbClr val="4BACC6">
                    <a:lumMod val="75000"/>
                  </a:srgbClr>
                </a:solidFill>
                <a:latin typeface="Calibri"/>
              </a:rPr>
              <a:t>Ancienne administratrice indépendante d’</a:t>
            </a:r>
            <a:r>
              <a:rPr lang="fr-FR" sz="2000" dirty="0" err="1" smtClean="0">
                <a:solidFill>
                  <a:srgbClr val="4BACC6">
                    <a:lumMod val="75000"/>
                  </a:srgbClr>
                </a:solidFill>
                <a:latin typeface="Calibri"/>
              </a:rPr>
              <a:t>Egis</a:t>
            </a:r>
            <a:r>
              <a:rPr lang="fr-FR" sz="2000" dirty="0" smtClean="0">
                <a:solidFill>
                  <a:srgbClr val="4BACC6">
                    <a:lumMod val="75000"/>
                  </a:srgbClr>
                </a:solidFill>
                <a:latin typeface="Calibri"/>
              </a:rPr>
              <a:t> et représentante de Véolia au CA de filiales </a:t>
            </a:r>
            <a:endParaRPr lang="en-US" sz="2000" dirty="0">
              <a:solidFill>
                <a:srgbClr val="4BACC6">
                  <a:lumMod val="75000"/>
                </a:srgbClr>
              </a:solidFill>
              <a:latin typeface="Calibri"/>
            </a:endParaRPr>
          </a:p>
        </p:txBody>
      </p:sp>
      <p:sp>
        <p:nvSpPr>
          <p:cNvPr id="8" name="TextBox 7"/>
          <p:cNvSpPr txBox="1"/>
          <p:nvPr/>
        </p:nvSpPr>
        <p:spPr>
          <a:xfrm>
            <a:off x="7067550" y="6457950"/>
            <a:ext cx="2019300" cy="307777"/>
          </a:xfrm>
          <a:prstGeom prst="rect">
            <a:avLst/>
          </a:prstGeom>
          <a:noFill/>
        </p:spPr>
        <p:txBody>
          <a:bodyPr wrap="square" rtlCol="0">
            <a:spAutoFit/>
          </a:bodyPr>
          <a:lstStyle/>
          <a:p>
            <a:pPr algn="r"/>
            <a:r>
              <a:rPr lang="fr-FR" sz="1400" dirty="0" smtClean="0"/>
              <a:t>© Femmes Ingénieurs</a:t>
            </a:r>
            <a:endParaRPr lang="en-US" sz="1400" dirty="0"/>
          </a:p>
        </p:txBody>
      </p:sp>
    </p:spTree>
    <p:extLst>
      <p:ext uri="{BB962C8B-B14F-4D97-AF65-F5344CB8AC3E}">
        <p14:creationId xmlns:p14="http://schemas.microsoft.com/office/powerpoint/2010/main" val="35890177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230854"/>
            <a:ext cx="8610150" cy="9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Apport des ingénieurs dans les CA – Qu’en disent les acteurs?</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606552" y="1614348"/>
            <a:ext cx="8153400"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fr-FR" sz="2600" i="1" dirty="0" smtClean="0">
                <a:solidFill>
                  <a:srgbClr val="4BACC6">
                    <a:lumMod val="75000"/>
                  </a:srgbClr>
                </a:solidFill>
                <a:latin typeface="Calibri"/>
              </a:rPr>
              <a:t>« Les ingénieurs sont s</a:t>
            </a:r>
            <a:r>
              <a:rPr lang="en-US" sz="2600" i="1" dirty="0" err="1" smtClean="0">
                <a:solidFill>
                  <a:srgbClr val="4BACC6">
                    <a:lumMod val="75000"/>
                  </a:srgbClr>
                </a:solidFill>
                <a:latin typeface="Calibri"/>
              </a:rPr>
              <a:t>ouvent</a:t>
            </a:r>
            <a:r>
              <a:rPr lang="en-US" sz="2600" i="1" dirty="0" smtClean="0">
                <a:solidFill>
                  <a:srgbClr val="4BACC6">
                    <a:lumMod val="75000"/>
                  </a:srgbClr>
                </a:solidFill>
                <a:latin typeface="Calibri"/>
              </a:rPr>
              <a:t> indispensables aux CA des </a:t>
            </a:r>
            <a:r>
              <a:rPr lang="en-US" sz="2600" i="1" dirty="0" err="1">
                <a:solidFill>
                  <a:srgbClr val="4BACC6">
                    <a:lumMod val="75000"/>
                  </a:srgbClr>
                </a:solidFill>
                <a:latin typeface="Calibri"/>
              </a:rPr>
              <a:t>sociétés</a:t>
            </a:r>
            <a:r>
              <a:rPr lang="en-US" sz="2600" i="1" dirty="0">
                <a:solidFill>
                  <a:srgbClr val="4BACC6">
                    <a:lumMod val="75000"/>
                  </a:srgbClr>
                </a:solidFill>
                <a:latin typeface="Calibri"/>
              </a:rPr>
              <a:t> </a:t>
            </a:r>
            <a:r>
              <a:rPr lang="en-US" sz="2600" i="1" dirty="0" err="1">
                <a:solidFill>
                  <a:srgbClr val="4BACC6">
                    <a:lumMod val="75000"/>
                  </a:srgbClr>
                </a:solidFill>
                <a:latin typeface="Calibri"/>
              </a:rPr>
              <a:t>industrielles</a:t>
            </a:r>
            <a:r>
              <a:rPr lang="en-US" sz="2600" i="1" dirty="0">
                <a:solidFill>
                  <a:srgbClr val="4BACC6">
                    <a:lumMod val="75000"/>
                  </a:srgbClr>
                </a:solidFill>
                <a:latin typeface="Calibri"/>
              </a:rPr>
              <a:t> </a:t>
            </a:r>
            <a:r>
              <a:rPr lang="en-US" sz="2600" i="1" dirty="0" err="1">
                <a:solidFill>
                  <a:srgbClr val="4BACC6">
                    <a:lumMod val="75000"/>
                  </a:srgbClr>
                </a:solidFill>
                <a:latin typeface="Calibri"/>
              </a:rPr>
              <a:t>ou</a:t>
            </a:r>
            <a:r>
              <a:rPr lang="en-US" sz="2600" i="1" dirty="0">
                <a:solidFill>
                  <a:srgbClr val="4BACC6">
                    <a:lumMod val="75000"/>
                  </a:srgbClr>
                </a:solidFill>
                <a:latin typeface="Calibri"/>
              </a:rPr>
              <a:t> en </a:t>
            </a:r>
            <a:r>
              <a:rPr lang="en-US" sz="2600" i="1" dirty="0" err="1" smtClean="0">
                <a:solidFill>
                  <a:srgbClr val="4BACC6">
                    <a:lumMod val="75000"/>
                  </a:srgbClr>
                </a:solidFill>
                <a:latin typeface="Calibri"/>
              </a:rPr>
              <a:t>BtoB</a:t>
            </a:r>
            <a:r>
              <a:rPr lang="en-US" sz="2600" i="1" dirty="0" smtClean="0">
                <a:solidFill>
                  <a:srgbClr val="4BACC6">
                    <a:lumMod val="75000"/>
                  </a:srgbClr>
                </a:solidFill>
                <a:latin typeface="Calibri"/>
              </a:rPr>
              <a:t>, </a:t>
            </a:r>
            <a:r>
              <a:rPr lang="en-US" sz="2600" i="1" dirty="0">
                <a:solidFill>
                  <a:srgbClr val="4BACC6">
                    <a:lumMod val="75000"/>
                  </a:srgbClr>
                </a:solidFill>
                <a:latin typeface="Calibri"/>
              </a:rPr>
              <a:t>pour </a:t>
            </a:r>
            <a:r>
              <a:rPr lang="en-US" sz="2600" i="1" dirty="0" err="1">
                <a:solidFill>
                  <a:srgbClr val="4BACC6">
                    <a:lumMod val="75000"/>
                  </a:srgbClr>
                </a:solidFill>
                <a:latin typeface="Calibri"/>
              </a:rPr>
              <a:t>débattre</a:t>
            </a:r>
            <a:r>
              <a:rPr lang="en-US" sz="2600" i="1" dirty="0">
                <a:solidFill>
                  <a:srgbClr val="4BACC6">
                    <a:lumMod val="75000"/>
                  </a:srgbClr>
                </a:solidFill>
                <a:latin typeface="Calibri"/>
              </a:rPr>
              <a:t> des </a:t>
            </a:r>
            <a:r>
              <a:rPr lang="en-US" sz="2600" i="1" dirty="0" err="1">
                <a:solidFill>
                  <a:srgbClr val="4BACC6">
                    <a:lumMod val="75000"/>
                  </a:srgbClr>
                </a:solidFill>
                <a:latin typeface="Calibri"/>
              </a:rPr>
              <a:t>sujets</a:t>
            </a:r>
            <a:r>
              <a:rPr lang="en-US" sz="2600" i="1" dirty="0">
                <a:solidFill>
                  <a:srgbClr val="4BACC6">
                    <a:lumMod val="75000"/>
                  </a:srgbClr>
                </a:solidFill>
                <a:latin typeface="Calibri"/>
              </a:rPr>
              <a:t> de R&amp;D, de production, </a:t>
            </a:r>
            <a:r>
              <a:rPr lang="en-US" sz="2600" i="1" dirty="0" err="1">
                <a:solidFill>
                  <a:srgbClr val="4BACC6">
                    <a:lumMod val="75000"/>
                  </a:srgbClr>
                </a:solidFill>
                <a:latin typeface="Calibri"/>
              </a:rPr>
              <a:t>d’investissement</a:t>
            </a:r>
            <a:r>
              <a:rPr lang="en-US" sz="2600" i="1" dirty="0">
                <a:solidFill>
                  <a:srgbClr val="4BACC6">
                    <a:lumMod val="75000"/>
                  </a:srgbClr>
                </a:solidFill>
                <a:latin typeface="Calibri"/>
              </a:rPr>
              <a:t>, de </a:t>
            </a:r>
            <a:r>
              <a:rPr lang="en-US" sz="2600" i="1" dirty="0" smtClean="0">
                <a:solidFill>
                  <a:srgbClr val="4BACC6">
                    <a:lumMod val="75000"/>
                  </a:srgbClr>
                </a:solidFill>
                <a:latin typeface="Calibri"/>
              </a:rPr>
              <a:t>concurrence.</a:t>
            </a:r>
            <a:r>
              <a:rPr lang="en-US" sz="2600" i="1" dirty="0">
                <a:solidFill>
                  <a:srgbClr val="4BACC6">
                    <a:lumMod val="75000"/>
                  </a:srgbClr>
                </a:solidFill>
                <a:latin typeface="Calibri"/>
              </a:rPr>
              <a:t> </a:t>
            </a:r>
          </a:p>
          <a:p>
            <a:r>
              <a:rPr lang="en-US" sz="2600" i="1" dirty="0" err="1" smtClean="0">
                <a:solidFill>
                  <a:srgbClr val="4BACC6">
                    <a:lumMod val="75000"/>
                  </a:srgbClr>
                </a:solidFill>
                <a:latin typeface="Calibri"/>
              </a:rPr>
              <a:t>Ils</a:t>
            </a:r>
            <a:r>
              <a:rPr lang="en-US" sz="2600" i="1" dirty="0" smtClean="0">
                <a:solidFill>
                  <a:srgbClr val="4BACC6">
                    <a:lumMod val="75000"/>
                  </a:srgbClr>
                </a:solidFill>
                <a:latin typeface="Calibri"/>
              </a:rPr>
              <a:t> </a:t>
            </a:r>
            <a:r>
              <a:rPr lang="en-US" sz="2600" i="1" dirty="0" err="1" smtClean="0">
                <a:solidFill>
                  <a:srgbClr val="4BACC6">
                    <a:lumMod val="75000"/>
                  </a:srgbClr>
                </a:solidFill>
                <a:latin typeface="Calibri"/>
              </a:rPr>
              <a:t>favorisent</a:t>
            </a:r>
            <a:r>
              <a:rPr lang="en-US" sz="2600" i="1" dirty="0" smtClean="0">
                <a:solidFill>
                  <a:srgbClr val="4BACC6">
                    <a:lumMod val="75000"/>
                  </a:srgbClr>
                </a:solidFill>
                <a:latin typeface="Calibri"/>
              </a:rPr>
              <a:t> </a:t>
            </a:r>
            <a:r>
              <a:rPr lang="en-US" sz="2600" i="1" dirty="0" err="1" smtClean="0">
                <a:solidFill>
                  <a:srgbClr val="4BACC6">
                    <a:lumMod val="75000"/>
                  </a:srgbClr>
                </a:solidFill>
                <a:latin typeface="Calibri"/>
              </a:rPr>
              <a:t>l’utilisation</a:t>
            </a:r>
            <a:r>
              <a:rPr lang="en-US" sz="2600" i="1" dirty="0" smtClean="0">
                <a:solidFill>
                  <a:srgbClr val="4BACC6">
                    <a:lumMod val="75000"/>
                  </a:srgbClr>
                </a:solidFill>
                <a:latin typeface="Calibri"/>
              </a:rPr>
              <a:t> </a:t>
            </a:r>
            <a:r>
              <a:rPr lang="en-US" sz="2600" i="1" dirty="0">
                <a:solidFill>
                  <a:srgbClr val="4BACC6">
                    <a:lumMod val="75000"/>
                  </a:srgbClr>
                </a:solidFill>
                <a:latin typeface="Calibri"/>
              </a:rPr>
              <a:t>de </a:t>
            </a:r>
            <a:r>
              <a:rPr lang="en-US" sz="2600" i="1" dirty="0" err="1">
                <a:solidFill>
                  <a:srgbClr val="4BACC6">
                    <a:lumMod val="75000"/>
                  </a:srgbClr>
                </a:solidFill>
                <a:latin typeface="Calibri"/>
              </a:rPr>
              <a:t>méthodes</a:t>
            </a:r>
            <a:r>
              <a:rPr lang="en-US" sz="2600" i="1" dirty="0">
                <a:solidFill>
                  <a:srgbClr val="4BACC6">
                    <a:lumMod val="75000"/>
                  </a:srgbClr>
                </a:solidFill>
                <a:latin typeface="Calibri"/>
              </a:rPr>
              <a:t> </a:t>
            </a:r>
            <a:r>
              <a:rPr lang="en-US" sz="2600" i="1" dirty="0" err="1">
                <a:solidFill>
                  <a:srgbClr val="4BACC6">
                    <a:lumMod val="75000"/>
                  </a:srgbClr>
                </a:solidFill>
                <a:latin typeface="Calibri"/>
              </a:rPr>
              <a:t>systématiques</a:t>
            </a:r>
            <a:r>
              <a:rPr lang="en-US" sz="2600" i="1" dirty="0">
                <a:solidFill>
                  <a:srgbClr val="4BACC6">
                    <a:lumMod val="75000"/>
                  </a:srgbClr>
                </a:solidFill>
                <a:latin typeface="Calibri"/>
              </a:rPr>
              <a:t> </a:t>
            </a:r>
            <a:r>
              <a:rPr lang="en-US" sz="2600" i="1" dirty="0" err="1">
                <a:solidFill>
                  <a:srgbClr val="4BACC6">
                    <a:lumMod val="75000"/>
                  </a:srgbClr>
                </a:solidFill>
                <a:latin typeface="Calibri"/>
              </a:rPr>
              <a:t>dans</a:t>
            </a:r>
            <a:r>
              <a:rPr lang="en-US" sz="2600" i="1" dirty="0">
                <a:solidFill>
                  <a:srgbClr val="4BACC6">
                    <a:lumMod val="75000"/>
                  </a:srgbClr>
                </a:solidFill>
                <a:latin typeface="Calibri"/>
              </a:rPr>
              <a:t> les </a:t>
            </a:r>
            <a:r>
              <a:rPr lang="en-US" sz="2600" i="1" dirty="0" err="1">
                <a:solidFill>
                  <a:srgbClr val="4BACC6">
                    <a:lumMod val="75000"/>
                  </a:srgbClr>
                </a:solidFill>
                <a:latin typeface="Calibri"/>
              </a:rPr>
              <a:t>réunions</a:t>
            </a:r>
            <a:r>
              <a:rPr lang="en-US" sz="2600" i="1" dirty="0">
                <a:solidFill>
                  <a:srgbClr val="4BACC6">
                    <a:lumMod val="75000"/>
                  </a:srgbClr>
                </a:solidFill>
                <a:latin typeface="Calibri"/>
              </a:rPr>
              <a:t> </a:t>
            </a:r>
            <a:r>
              <a:rPr lang="en-US" sz="2600" i="1" dirty="0" smtClean="0">
                <a:solidFill>
                  <a:srgbClr val="4BACC6">
                    <a:lumMod val="75000"/>
                  </a:srgbClr>
                </a:solidFill>
                <a:latin typeface="Calibri"/>
              </a:rPr>
              <a:t>, </a:t>
            </a:r>
            <a:r>
              <a:rPr lang="en-US" sz="2600" i="1" dirty="0" err="1" smtClean="0">
                <a:solidFill>
                  <a:srgbClr val="4BACC6">
                    <a:lumMod val="75000"/>
                  </a:srgbClr>
                </a:solidFill>
                <a:latin typeface="Calibri"/>
              </a:rPr>
              <a:t>dérivées</a:t>
            </a:r>
            <a:r>
              <a:rPr lang="en-US" sz="2600" i="1" dirty="0" smtClean="0">
                <a:solidFill>
                  <a:srgbClr val="4BACC6">
                    <a:lumMod val="75000"/>
                  </a:srgbClr>
                </a:solidFill>
                <a:latin typeface="Calibri"/>
              </a:rPr>
              <a:t> </a:t>
            </a:r>
            <a:r>
              <a:rPr lang="en-US" sz="2600" i="1" dirty="0">
                <a:solidFill>
                  <a:srgbClr val="4BACC6">
                    <a:lumMod val="75000"/>
                  </a:srgbClr>
                </a:solidFill>
                <a:latin typeface="Calibri"/>
              </a:rPr>
              <a:t>des </a:t>
            </a:r>
            <a:r>
              <a:rPr lang="en-US" sz="2600" i="1" dirty="0" err="1">
                <a:solidFill>
                  <a:srgbClr val="4BACC6">
                    <a:lumMod val="75000"/>
                  </a:srgbClr>
                </a:solidFill>
                <a:latin typeface="Calibri"/>
              </a:rPr>
              <a:t>méthodes</a:t>
            </a:r>
            <a:r>
              <a:rPr lang="en-US" sz="2600" i="1" dirty="0">
                <a:solidFill>
                  <a:srgbClr val="4BACC6">
                    <a:lumMod val="75000"/>
                  </a:srgbClr>
                </a:solidFill>
                <a:latin typeface="Calibri"/>
              </a:rPr>
              <a:t> de </a:t>
            </a:r>
            <a:r>
              <a:rPr lang="en-US" sz="2600" i="1" dirty="0" err="1">
                <a:solidFill>
                  <a:srgbClr val="4BACC6">
                    <a:lumMod val="75000"/>
                  </a:srgbClr>
                </a:solidFill>
                <a:latin typeface="Calibri"/>
              </a:rPr>
              <a:t>recherche</a:t>
            </a:r>
            <a:r>
              <a:rPr lang="en-US" sz="2600" i="1" dirty="0">
                <a:solidFill>
                  <a:srgbClr val="4BACC6">
                    <a:lumMod val="75000"/>
                  </a:srgbClr>
                </a:solidFill>
                <a:latin typeface="Calibri"/>
              </a:rPr>
              <a:t> </a:t>
            </a:r>
            <a:r>
              <a:rPr lang="en-US" sz="2600" i="1" dirty="0" err="1">
                <a:solidFill>
                  <a:srgbClr val="4BACC6">
                    <a:lumMod val="75000"/>
                  </a:srgbClr>
                </a:solidFill>
                <a:latin typeface="Calibri"/>
              </a:rPr>
              <a:t>scientifique</a:t>
            </a:r>
            <a:r>
              <a:rPr lang="en-US" sz="2600" i="1" dirty="0">
                <a:solidFill>
                  <a:srgbClr val="4BACC6">
                    <a:lumMod val="75000"/>
                  </a:srgbClr>
                </a:solidFill>
                <a:latin typeface="Calibri"/>
              </a:rPr>
              <a:t> </a:t>
            </a:r>
            <a:r>
              <a:rPr lang="en-US" sz="2600" i="1" dirty="0" err="1">
                <a:solidFill>
                  <a:srgbClr val="4BACC6">
                    <a:lumMod val="75000"/>
                  </a:srgbClr>
                </a:solidFill>
                <a:latin typeface="Calibri"/>
              </a:rPr>
              <a:t>ou</a:t>
            </a:r>
            <a:r>
              <a:rPr lang="en-US" sz="2600" i="1" dirty="0">
                <a:solidFill>
                  <a:srgbClr val="4BACC6">
                    <a:lumMod val="75000"/>
                  </a:srgbClr>
                </a:solidFill>
                <a:latin typeface="Calibri"/>
              </a:rPr>
              <a:t> </a:t>
            </a:r>
            <a:r>
              <a:rPr lang="en-US" sz="2600" i="1" dirty="0" err="1">
                <a:solidFill>
                  <a:srgbClr val="4BACC6">
                    <a:lumMod val="75000"/>
                  </a:srgbClr>
                </a:solidFill>
                <a:latin typeface="Calibri"/>
              </a:rPr>
              <a:t>d’analyse</a:t>
            </a:r>
            <a:r>
              <a:rPr lang="en-US" sz="2600" i="1" dirty="0">
                <a:solidFill>
                  <a:srgbClr val="4BACC6">
                    <a:lumMod val="75000"/>
                  </a:srgbClr>
                </a:solidFill>
                <a:latin typeface="Calibri"/>
              </a:rPr>
              <a:t> </a:t>
            </a:r>
            <a:r>
              <a:rPr lang="en-US" sz="2600" i="1" dirty="0" err="1">
                <a:solidFill>
                  <a:srgbClr val="4BACC6">
                    <a:lumMod val="75000"/>
                  </a:srgbClr>
                </a:solidFill>
                <a:latin typeface="Calibri"/>
              </a:rPr>
              <a:t>rationnelle</a:t>
            </a:r>
            <a:r>
              <a:rPr lang="en-US" sz="2600" i="1" dirty="0">
                <a:solidFill>
                  <a:srgbClr val="4BACC6">
                    <a:lumMod val="75000"/>
                  </a:srgbClr>
                </a:solidFill>
                <a:latin typeface="Calibri"/>
              </a:rPr>
              <a:t> </a:t>
            </a:r>
            <a:r>
              <a:rPr lang="en-US" sz="2600" i="1" dirty="0" err="1" smtClean="0">
                <a:solidFill>
                  <a:srgbClr val="4BACC6">
                    <a:lumMod val="75000"/>
                  </a:srgbClr>
                </a:solidFill>
                <a:latin typeface="Calibri"/>
              </a:rPr>
              <a:t>utilisée</a:t>
            </a:r>
            <a:r>
              <a:rPr lang="en-US" sz="2600" i="1" dirty="0" smtClean="0">
                <a:solidFill>
                  <a:srgbClr val="4BACC6">
                    <a:lumMod val="75000"/>
                  </a:srgbClr>
                </a:solidFill>
                <a:latin typeface="Calibri"/>
              </a:rPr>
              <a:t> en technique, </a:t>
            </a:r>
            <a:r>
              <a:rPr lang="en-US" sz="2600" i="1" dirty="0" err="1" smtClean="0">
                <a:solidFill>
                  <a:srgbClr val="4BACC6">
                    <a:lumMod val="75000"/>
                  </a:srgbClr>
                </a:solidFill>
                <a:latin typeface="Calibri"/>
              </a:rPr>
              <a:t>transférables</a:t>
            </a:r>
            <a:r>
              <a:rPr lang="en-US" sz="2600" i="1" dirty="0" smtClean="0">
                <a:solidFill>
                  <a:srgbClr val="4BACC6">
                    <a:lumMod val="75000"/>
                  </a:srgbClr>
                </a:solidFill>
                <a:latin typeface="Calibri"/>
              </a:rPr>
              <a:t> par </a:t>
            </a:r>
            <a:r>
              <a:rPr lang="en-US" sz="2600" i="1" dirty="0" err="1" smtClean="0">
                <a:solidFill>
                  <a:srgbClr val="4BACC6">
                    <a:lumMod val="75000"/>
                  </a:srgbClr>
                </a:solidFill>
                <a:latin typeface="Calibri"/>
              </a:rPr>
              <a:t>exemple</a:t>
            </a:r>
            <a:r>
              <a:rPr lang="en-US" sz="2600" i="1" dirty="0" smtClean="0">
                <a:solidFill>
                  <a:srgbClr val="4BACC6">
                    <a:lumMod val="75000"/>
                  </a:srgbClr>
                </a:solidFill>
                <a:latin typeface="Calibri"/>
              </a:rPr>
              <a:t> pour </a:t>
            </a:r>
            <a:r>
              <a:rPr lang="en-US" sz="2600" i="1" dirty="0" err="1" smtClean="0">
                <a:solidFill>
                  <a:srgbClr val="4BACC6">
                    <a:lumMod val="75000"/>
                  </a:srgbClr>
                </a:solidFill>
                <a:latin typeface="Calibri"/>
              </a:rPr>
              <a:t>l’efficacité</a:t>
            </a:r>
            <a:r>
              <a:rPr lang="en-US" sz="2600" i="1" dirty="0" smtClean="0">
                <a:solidFill>
                  <a:srgbClr val="4BACC6">
                    <a:lumMod val="75000"/>
                  </a:srgbClr>
                </a:solidFill>
                <a:latin typeface="Calibri"/>
              </a:rPr>
              <a:t> d’un </a:t>
            </a:r>
            <a:r>
              <a:rPr lang="en-US" sz="2600" i="1" dirty="0" err="1" smtClean="0">
                <a:solidFill>
                  <a:srgbClr val="4BACC6">
                    <a:lumMod val="75000"/>
                  </a:srgbClr>
                </a:solidFill>
                <a:latin typeface="Calibri"/>
              </a:rPr>
              <a:t>groupe</a:t>
            </a:r>
            <a:r>
              <a:rPr lang="en-US" sz="2600" i="1" dirty="0" smtClean="0">
                <a:solidFill>
                  <a:srgbClr val="4BACC6">
                    <a:lumMod val="75000"/>
                  </a:srgbClr>
                </a:solidFill>
                <a:latin typeface="Calibri"/>
              </a:rPr>
              <a:t> de travail. “</a:t>
            </a:r>
            <a:endParaRPr lang="en-US" sz="2600" i="1" dirty="0">
              <a:solidFill>
                <a:srgbClr val="4BACC6">
                  <a:lumMod val="75000"/>
                </a:srgbClr>
              </a:solidFill>
              <a:latin typeface="Calibri"/>
            </a:endParaRPr>
          </a:p>
          <a:p>
            <a:pPr eaLnBrk="1" fontAlgn="auto" hangingPunct="1">
              <a:spcBef>
                <a:spcPts val="0"/>
              </a:spcBef>
              <a:spcAft>
                <a:spcPts val="0"/>
              </a:spcAft>
              <a:buClr>
                <a:srgbClr val="F79646">
                  <a:lumMod val="75000"/>
                </a:srgbClr>
              </a:buClr>
              <a:defRPr/>
            </a:pPr>
            <a:endParaRPr lang="fr-FR" sz="2800" i="1" dirty="0" smtClean="0">
              <a:solidFill>
                <a:srgbClr val="4BACC6">
                  <a:lumMod val="75000"/>
                </a:srgbClr>
              </a:solidFill>
              <a:latin typeface="Calibri"/>
            </a:endParaRPr>
          </a:p>
        </p:txBody>
      </p:sp>
      <p:sp>
        <p:nvSpPr>
          <p:cNvPr id="2" name="TextBox 1"/>
          <p:cNvSpPr txBox="1"/>
          <p:nvPr/>
        </p:nvSpPr>
        <p:spPr>
          <a:xfrm>
            <a:off x="2266156" y="4946392"/>
            <a:ext cx="6610350" cy="1077218"/>
          </a:xfrm>
          <a:prstGeom prst="rect">
            <a:avLst/>
          </a:prstGeom>
          <a:noFill/>
        </p:spPr>
        <p:txBody>
          <a:bodyPr wrap="square" rtlCol="0">
            <a:spAutoFit/>
          </a:bodyPr>
          <a:lstStyle/>
          <a:p>
            <a:pPr algn="r"/>
            <a:r>
              <a:rPr lang="fr-FR" sz="2400" b="1" dirty="0" smtClean="0">
                <a:solidFill>
                  <a:srgbClr val="4BACC6">
                    <a:lumMod val="75000"/>
                  </a:srgbClr>
                </a:solidFill>
                <a:latin typeface="Calibri"/>
              </a:rPr>
              <a:t>Gérard </a:t>
            </a:r>
            <a:r>
              <a:rPr lang="fr-FR" sz="2400" b="1" dirty="0" err="1" smtClean="0">
                <a:solidFill>
                  <a:srgbClr val="4BACC6">
                    <a:lumMod val="75000"/>
                  </a:srgbClr>
                </a:solidFill>
                <a:latin typeface="Calibri"/>
              </a:rPr>
              <a:t>Houguères</a:t>
            </a:r>
            <a:r>
              <a:rPr lang="fr-FR" sz="2400" b="1" dirty="0" smtClean="0">
                <a:solidFill>
                  <a:srgbClr val="4BACC6">
                    <a:lumMod val="75000"/>
                  </a:srgbClr>
                </a:solidFill>
                <a:latin typeface="Calibri"/>
              </a:rPr>
              <a:t>,</a:t>
            </a:r>
          </a:p>
          <a:p>
            <a:pPr algn="r"/>
            <a:r>
              <a:rPr lang="en-US" sz="2000" dirty="0">
                <a:solidFill>
                  <a:srgbClr val="4BACC6">
                    <a:lumMod val="75000"/>
                  </a:srgbClr>
                </a:solidFill>
                <a:latin typeface="Calibri"/>
              </a:rPr>
              <a:t>VP Europe de PYROVAC Inc. - QC</a:t>
            </a:r>
          </a:p>
          <a:p>
            <a:pPr algn="r"/>
            <a:r>
              <a:rPr lang="en-US" sz="2000" dirty="0" err="1" smtClean="0">
                <a:solidFill>
                  <a:srgbClr val="4BACC6">
                    <a:lumMod val="75000"/>
                  </a:srgbClr>
                </a:solidFill>
                <a:latin typeface="Calibri"/>
              </a:rPr>
              <a:t>Administrateur</a:t>
            </a:r>
            <a:r>
              <a:rPr lang="en-US" sz="2000" dirty="0">
                <a:solidFill>
                  <a:srgbClr val="4BACC6">
                    <a:lumMod val="75000"/>
                  </a:srgbClr>
                </a:solidFill>
                <a:latin typeface="Calibri"/>
              </a:rPr>
              <a:t> </a:t>
            </a:r>
            <a:r>
              <a:rPr lang="en-US" sz="2000" dirty="0" smtClean="0">
                <a:solidFill>
                  <a:srgbClr val="4BACC6">
                    <a:lumMod val="75000"/>
                  </a:srgbClr>
                </a:solidFill>
                <a:latin typeface="Calibri"/>
              </a:rPr>
              <a:t>de </a:t>
            </a:r>
            <a:r>
              <a:rPr lang="en-US" sz="2000" dirty="0">
                <a:solidFill>
                  <a:srgbClr val="4BACC6">
                    <a:lumMod val="75000"/>
                  </a:srgbClr>
                </a:solidFill>
                <a:latin typeface="Calibri"/>
              </a:rPr>
              <a:t>STROC Industries </a:t>
            </a:r>
            <a:r>
              <a:rPr lang="en-US" sz="2000" dirty="0" smtClean="0">
                <a:solidFill>
                  <a:srgbClr val="4BACC6">
                    <a:lumMod val="75000"/>
                  </a:srgbClr>
                </a:solidFill>
                <a:latin typeface="Calibri"/>
              </a:rPr>
              <a:t>- </a:t>
            </a:r>
            <a:r>
              <a:rPr lang="en-US" sz="2000" dirty="0" err="1" smtClean="0">
                <a:solidFill>
                  <a:srgbClr val="4BACC6">
                    <a:lumMod val="75000"/>
                  </a:srgbClr>
                </a:solidFill>
                <a:latin typeface="Calibri"/>
              </a:rPr>
              <a:t>Maroc</a:t>
            </a:r>
            <a:endParaRPr lang="en-US" sz="2000" dirty="0">
              <a:solidFill>
                <a:srgbClr val="4BACC6">
                  <a:lumMod val="75000"/>
                </a:srgbClr>
              </a:solidFill>
              <a:latin typeface="Calibri"/>
            </a:endParaRPr>
          </a:p>
        </p:txBody>
      </p:sp>
      <p:sp>
        <p:nvSpPr>
          <p:cNvPr id="8" name="TextBox 7"/>
          <p:cNvSpPr txBox="1"/>
          <p:nvPr/>
        </p:nvSpPr>
        <p:spPr>
          <a:xfrm>
            <a:off x="7067550" y="6457950"/>
            <a:ext cx="2019300" cy="307777"/>
          </a:xfrm>
          <a:prstGeom prst="rect">
            <a:avLst/>
          </a:prstGeom>
          <a:noFill/>
        </p:spPr>
        <p:txBody>
          <a:bodyPr wrap="square" rtlCol="0">
            <a:spAutoFit/>
          </a:bodyPr>
          <a:lstStyle/>
          <a:p>
            <a:pPr algn="r"/>
            <a:r>
              <a:rPr lang="fr-FR" sz="1400" dirty="0" smtClean="0"/>
              <a:t>© Femmes Ingénieurs</a:t>
            </a:r>
            <a:endParaRPr lang="en-US" sz="1400" dirty="0"/>
          </a:p>
        </p:txBody>
      </p:sp>
    </p:spTree>
    <p:extLst>
      <p:ext uri="{BB962C8B-B14F-4D97-AF65-F5344CB8AC3E}">
        <p14:creationId xmlns:p14="http://schemas.microsoft.com/office/powerpoint/2010/main" val="27150237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230854"/>
            <a:ext cx="86101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Compétences / aptitudes de l’administrateur</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704850" y="1248588"/>
            <a:ext cx="760095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eaLnBrk="1" fontAlgn="auto" hangingPunct="1">
              <a:spcBef>
                <a:spcPts val="0"/>
              </a:spcBef>
              <a:spcAft>
                <a:spcPts val="0"/>
              </a:spcAft>
              <a:buClr>
                <a:schemeClr val="accent6">
                  <a:lumMod val="75000"/>
                </a:schemeClr>
              </a:buClr>
              <a:buSzPct val="110000"/>
              <a:buFont typeface="+mj-lt"/>
              <a:buAutoNum type="arabicPeriod"/>
              <a:defRPr/>
            </a:pPr>
            <a:r>
              <a:rPr lang="fr-FR" sz="2800" dirty="0" smtClean="0">
                <a:solidFill>
                  <a:schemeClr val="accent5">
                    <a:lumMod val="75000"/>
                  </a:schemeClr>
                </a:solidFill>
                <a:latin typeface="Calibri"/>
              </a:rPr>
              <a:t>Compétences utiles à l’entreprise</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Compétences </a:t>
            </a:r>
            <a:r>
              <a:rPr lang="fr-FR" sz="2800" dirty="0">
                <a:solidFill>
                  <a:schemeClr val="accent5">
                    <a:lumMod val="75000"/>
                  </a:schemeClr>
                </a:solidFill>
                <a:latin typeface="Calibri"/>
              </a:rPr>
              <a:t>fonctionnelles ou « métier »</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Connaissances sectorielles </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Compétences </a:t>
            </a:r>
            <a:r>
              <a:rPr lang="fr-FR" sz="2800" dirty="0" err="1" smtClean="0">
                <a:solidFill>
                  <a:schemeClr val="accent5">
                    <a:lumMod val="75000"/>
                  </a:schemeClr>
                </a:solidFill>
                <a:latin typeface="Calibri"/>
              </a:rPr>
              <a:t>transfonctionnelles</a:t>
            </a:r>
            <a:r>
              <a:rPr lang="fr-FR" sz="2800" dirty="0" smtClean="0">
                <a:solidFill>
                  <a:schemeClr val="accent5">
                    <a:lumMod val="75000"/>
                  </a:schemeClr>
                </a:solidFill>
                <a:latin typeface="Calibri"/>
              </a:rPr>
              <a:t> des enjeux et défis de l’entreprise</a:t>
            </a:r>
          </a:p>
          <a:p>
            <a:pPr marL="514350" indent="-514350" eaLnBrk="1" fontAlgn="auto" hangingPunct="1">
              <a:spcBef>
                <a:spcPts val="0"/>
              </a:spcBef>
              <a:spcAft>
                <a:spcPts val="0"/>
              </a:spcAft>
              <a:buClr>
                <a:schemeClr val="accent6">
                  <a:lumMod val="75000"/>
                </a:schemeClr>
              </a:buClr>
              <a:buFont typeface="+mj-lt"/>
              <a:buAutoNum type="arabicPeriod"/>
              <a:defRPr/>
            </a:pPr>
            <a:r>
              <a:rPr lang="fr-FR" sz="2800" dirty="0">
                <a:solidFill>
                  <a:schemeClr val="accent5">
                    <a:lumMod val="75000"/>
                  </a:schemeClr>
                </a:solidFill>
                <a:latin typeface="Calibri"/>
              </a:rPr>
              <a:t>Aptitudes </a:t>
            </a:r>
            <a:r>
              <a:rPr lang="fr-FR" sz="2800" dirty="0" smtClean="0">
                <a:solidFill>
                  <a:schemeClr val="accent5">
                    <a:lumMod val="75000"/>
                  </a:schemeClr>
                </a:solidFill>
                <a:latin typeface="Calibri"/>
              </a:rPr>
              <a:t>et mode de fonctionnement au sein du CA</a:t>
            </a:r>
            <a:endParaRPr lang="fr-FR" sz="2800" dirty="0">
              <a:solidFill>
                <a:schemeClr val="accent5">
                  <a:lumMod val="75000"/>
                </a:schemeClr>
              </a:solidFill>
              <a:latin typeface="Calibri"/>
            </a:endParaRPr>
          </a:p>
          <a:p>
            <a:pPr marL="514350" indent="-514350" eaLnBrk="1" fontAlgn="auto" hangingPunct="1">
              <a:spcBef>
                <a:spcPts val="0"/>
              </a:spcBef>
              <a:spcAft>
                <a:spcPts val="0"/>
              </a:spcAft>
              <a:buClr>
                <a:schemeClr val="accent6">
                  <a:lumMod val="75000"/>
                </a:schemeClr>
              </a:buClr>
              <a:buFont typeface="+mj-lt"/>
              <a:buAutoNum type="arabicPeriod"/>
              <a:defRPr/>
            </a:pPr>
            <a:r>
              <a:rPr lang="fr-FR" sz="2800" dirty="0" smtClean="0">
                <a:solidFill>
                  <a:schemeClr val="accent5">
                    <a:lumMod val="75000"/>
                  </a:schemeClr>
                </a:solidFill>
                <a:latin typeface="Calibri"/>
              </a:rPr>
              <a:t>Prise en compte des </a:t>
            </a:r>
            <a:r>
              <a:rPr lang="fr-FR" sz="2800" dirty="0">
                <a:solidFill>
                  <a:schemeClr val="accent5">
                    <a:lumMod val="75000"/>
                  </a:schemeClr>
                </a:solidFill>
                <a:latin typeface="Calibri"/>
              </a:rPr>
              <a:t>enjeux de </a:t>
            </a:r>
            <a:r>
              <a:rPr lang="fr-FR" sz="2800" dirty="0" smtClean="0">
                <a:solidFill>
                  <a:schemeClr val="accent5">
                    <a:lumMod val="75000"/>
                  </a:schemeClr>
                </a:solidFill>
                <a:latin typeface="Calibri"/>
              </a:rPr>
              <a:t>l’actionnariat et de la RSE</a:t>
            </a:r>
          </a:p>
        </p:txBody>
      </p:sp>
      <p:sp>
        <p:nvSpPr>
          <p:cNvPr id="2" name="TextBox 1"/>
          <p:cNvSpPr txBox="1"/>
          <p:nvPr/>
        </p:nvSpPr>
        <p:spPr>
          <a:xfrm>
            <a:off x="4570412" y="5485606"/>
            <a:ext cx="4248944" cy="646331"/>
          </a:xfrm>
          <a:prstGeom prst="rect">
            <a:avLst/>
          </a:prstGeom>
          <a:noFill/>
        </p:spPr>
        <p:txBody>
          <a:bodyPr wrap="square" rtlCol="0">
            <a:spAutoFit/>
          </a:bodyPr>
          <a:lstStyle/>
          <a:p>
            <a:pPr algn="r"/>
            <a:r>
              <a:rPr lang="en-US" sz="1800" i="1" dirty="0" err="1" smtClean="0">
                <a:solidFill>
                  <a:schemeClr val="accent5">
                    <a:lumMod val="75000"/>
                  </a:schemeClr>
                </a:solidFill>
                <a:latin typeface="Calibri"/>
              </a:rPr>
              <a:t>D’après</a:t>
            </a:r>
            <a:r>
              <a:rPr lang="en-US" sz="1800" i="1" dirty="0" smtClean="0">
                <a:solidFill>
                  <a:schemeClr val="accent5">
                    <a:lumMod val="75000"/>
                  </a:schemeClr>
                </a:solidFill>
                <a:latin typeface="Calibri"/>
              </a:rPr>
              <a:t> Antoine </a:t>
            </a:r>
            <a:r>
              <a:rPr lang="en-US" sz="1800" i="1" dirty="0">
                <a:solidFill>
                  <a:schemeClr val="accent5">
                    <a:lumMod val="75000"/>
                  </a:schemeClr>
                </a:solidFill>
                <a:latin typeface="Calibri"/>
              </a:rPr>
              <a:t>Henry de </a:t>
            </a:r>
            <a:r>
              <a:rPr lang="en-US" sz="1800" i="1" dirty="0" err="1" smtClean="0">
                <a:solidFill>
                  <a:schemeClr val="accent5">
                    <a:lumMod val="75000"/>
                  </a:schemeClr>
                </a:solidFill>
                <a:latin typeface="Calibri"/>
              </a:rPr>
              <a:t>Frahan</a:t>
            </a:r>
            <a:r>
              <a:rPr lang="en-US" sz="1800" i="1" dirty="0" smtClean="0">
                <a:solidFill>
                  <a:schemeClr val="accent5">
                    <a:lumMod val="75000"/>
                  </a:schemeClr>
                </a:solidFill>
                <a:latin typeface="Calibri"/>
              </a:rPr>
              <a:t>, </a:t>
            </a:r>
            <a:endParaRPr lang="en-US" sz="1800" i="1" dirty="0">
              <a:solidFill>
                <a:schemeClr val="accent5">
                  <a:lumMod val="75000"/>
                </a:schemeClr>
              </a:solidFill>
              <a:latin typeface="Calibri"/>
            </a:endParaRPr>
          </a:p>
          <a:p>
            <a:pPr algn="r"/>
            <a:r>
              <a:rPr lang="en-US" sz="1800" i="1" dirty="0" err="1" smtClean="0">
                <a:solidFill>
                  <a:schemeClr val="accent5">
                    <a:lumMod val="75000"/>
                  </a:schemeClr>
                </a:solidFill>
                <a:latin typeface="Calibri"/>
              </a:rPr>
              <a:t>FrahanBlondé</a:t>
            </a:r>
            <a:r>
              <a:rPr lang="en-US" sz="1800" i="1" dirty="0" smtClean="0">
                <a:solidFill>
                  <a:schemeClr val="accent5">
                    <a:lumMod val="75000"/>
                  </a:schemeClr>
                </a:solidFill>
                <a:latin typeface="Calibri"/>
              </a:rPr>
              <a:t> Consulting</a:t>
            </a:r>
            <a:endParaRPr lang="en-US" sz="1800" i="1" dirty="0">
              <a:solidFill>
                <a:schemeClr val="accent5">
                  <a:lumMod val="75000"/>
                </a:schemeClr>
              </a:solidFill>
              <a:latin typeface="Calibri"/>
            </a:endParaRPr>
          </a:p>
        </p:txBody>
      </p:sp>
      <p:sp>
        <p:nvSpPr>
          <p:cNvPr id="8" name="TextBox 7"/>
          <p:cNvSpPr txBox="1"/>
          <p:nvPr/>
        </p:nvSpPr>
        <p:spPr>
          <a:xfrm>
            <a:off x="6694884" y="6518910"/>
            <a:ext cx="2296716" cy="307777"/>
          </a:xfrm>
          <a:prstGeom prst="rect">
            <a:avLst/>
          </a:prstGeom>
          <a:noFill/>
        </p:spPr>
        <p:txBody>
          <a:bodyPr wrap="square" rtlCol="0">
            <a:spAutoFit/>
          </a:bodyPr>
          <a:lstStyle/>
          <a:p>
            <a:pPr algn="r"/>
            <a:r>
              <a:rPr lang="fr-FR" sz="1400" dirty="0" smtClean="0"/>
              <a:t>© Femmes Ingénieurs</a:t>
            </a:r>
            <a:endParaRPr lang="en-US" sz="1400" dirty="0"/>
          </a:p>
        </p:txBody>
      </p:sp>
    </p:spTree>
    <p:extLst>
      <p:ext uri="{BB962C8B-B14F-4D97-AF65-F5344CB8AC3E}">
        <p14:creationId xmlns:p14="http://schemas.microsoft.com/office/powerpoint/2010/main" val="22124264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230854"/>
            <a:ext cx="86101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Compétences utiles à l’entreprise</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266700" y="1039038"/>
            <a:ext cx="849325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b="1" dirty="0">
                <a:solidFill>
                  <a:schemeClr val="accent5">
                    <a:lumMod val="75000"/>
                  </a:schemeClr>
                </a:solidFill>
                <a:latin typeface="Calibri"/>
              </a:rPr>
              <a:t>Compétences fonctionnelles ou « métier » </a:t>
            </a:r>
            <a:r>
              <a:rPr lang="fr-FR" sz="2800" b="1" dirty="0" smtClean="0">
                <a:solidFill>
                  <a:schemeClr val="accent5">
                    <a:lumMod val="75000"/>
                  </a:schemeClr>
                </a:solidFill>
                <a:latin typeface="Calibri"/>
              </a:rPr>
              <a:t>: </a:t>
            </a:r>
            <a:r>
              <a:rPr lang="fr-FR" sz="2800" dirty="0" smtClean="0">
                <a:solidFill>
                  <a:schemeClr val="accent5">
                    <a:lumMod val="75000"/>
                  </a:schemeClr>
                </a:solidFill>
                <a:latin typeface="Calibri"/>
              </a:rPr>
              <a:t>R&amp;D</a:t>
            </a:r>
            <a:r>
              <a:rPr lang="fr-FR" sz="2800" dirty="0">
                <a:solidFill>
                  <a:schemeClr val="accent5">
                    <a:lumMod val="75000"/>
                  </a:schemeClr>
                </a:solidFill>
                <a:latin typeface="Calibri"/>
              </a:rPr>
              <a:t>, méthodes, production, qualité, production, marketing, commercial, RH, droit des contrats, </a:t>
            </a:r>
            <a:r>
              <a:rPr lang="fr-FR" sz="2800" dirty="0" err="1">
                <a:solidFill>
                  <a:schemeClr val="accent5">
                    <a:lumMod val="75000"/>
                  </a:schemeClr>
                </a:solidFill>
                <a:latin typeface="Calibri"/>
              </a:rPr>
              <a:t>supply</a:t>
            </a:r>
            <a:r>
              <a:rPr lang="fr-FR" sz="2800" dirty="0">
                <a:solidFill>
                  <a:schemeClr val="accent5">
                    <a:lumMod val="75000"/>
                  </a:schemeClr>
                </a:solidFill>
                <a:latin typeface="Calibri"/>
              </a:rPr>
              <a:t> </a:t>
            </a:r>
            <a:r>
              <a:rPr lang="fr-FR" sz="2800" dirty="0" err="1">
                <a:solidFill>
                  <a:schemeClr val="accent5">
                    <a:lumMod val="75000"/>
                  </a:schemeClr>
                </a:solidFill>
                <a:latin typeface="Calibri"/>
              </a:rPr>
              <a:t>chain</a:t>
            </a:r>
            <a:r>
              <a:rPr lang="fr-FR" sz="2800" dirty="0">
                <a:solidFill>
                  <a:schemeClr val="accent5">
                    <a:lumMod val="75000"/>
                  </a:schemeClr>
                </a:solidFill>
                <a:latin typeface="Calibri"/>
              </a:rPr>
              <a:t> &amp; logistique, maintenance, EHS, …</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b="1" dirty="0" smtClean="0">
                <a:solidFill>
                  <a:schemeClr val="accent5">
                    <a:lumMod val="75000"/>
                  </a:schemeClr>
                </a:solidFill>
                <a:latin typeface="Calibri"/>
              </a:rPr>
              <a:t>Connaissances sectorielles  diverses</a:t>
            </a:r>
            <a:r>
              <a:rPr lang="fr-FR" sz="2800" dirty="0" smtClean="0">
                <a:solidFill>
                  <a:schemeClr val="accent5">
                    <a:lumMod val="75000"/>
                  </a:schemeClr>
                </a:solidFill>
                <a:latin typeface="Calibri"/>
              </a:rPr>
              <a:t>, facilitant le benchmark et le transfert technologique</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b="1" dirty="0" smtClean="0">
                <a:solidFill>
                  <a:schemeClr val="accent5">
                    <a:lumMod val="75000"/>
                  </a:schemeClr>
                </a:solidFill>
                <a:latin typeface="Calibri"/>
              </a:rPr>
              <a:t>Compétences </a:t>
            </a:r>
            <a:r>
              <a:rPr lang="fr-FR" sz="2800" b="1" dirty="0" err="1" smtClean="0">
                <a:solidFill>
                  <a:schemeClr val="accent5">
                    <a:lumMod val="75000"/>
                  </a:schemeClr>
                </a:solidFill>
                <a:latin typeface="Calibri"/>
              </a:rPr>
              <a:t>transfonctionnelles</a:t>
            </a:r>
            <a:r>
              <a:rPr lang="fr-FR" sz="2800" b="1" dirty="0" smtClean="0">
                <a:solidFill>
                  <a:schemeClr val="accent5">
                    <a:lumMod val="75000"/>
                  </a:schemeClr>
                </a:solidFill>
                <a:latin typeface="Calibri"/>
              </a:rPr>
              <a:t> et vision stratégique</a:t>
            </a:r>
            <a:r>
              <a:rPr lang="fr-FR" sz="2800" dirty="0" smtClean="0">
                <a:solidFill>
                  <a:schemeClr val="accent5">
                    <a:lumMod val="75000"/>
                  </a:schemeClr>
                </a:solidFill>
                <a:latin typeface="Calibri"/>
              </a:rPr>
              <a:t> des enjeux et défis de l’entreprise: </a:t>
            </a:r>
            <a:r>
              <a:rPr lang="en-US" sz="2800" dirty="0" err="1" smtClean="0">
                <a:solidFill>
                  <a:schemeClr val="accent5">
                    <a:lumMod val="75000"/>
                  </a:schemeClr>
                </a:solidFill>
                <a:latin typeface="Calibri"/>
              </a:rPr>
              <a:t>croissance</a:t>
            </a:r>
            <a:r>
              <a:rPr lang="en-US" sz="2800" dirty="0">
                <a:solidFill>
                  <a:schemeClr val="accent5">
                    <a:lumMod val="75000"/>
                  </a:schemeClr>
                </a:solidFill>
                <a:latin typeface="Calibri"/>
              </a:rPr>
              <a:t>, </a:t>
            </a:r>
            <a:r>
              <a:rPr lang="en-US" sz="2800" dirty="0" err="1">
                <a:solidFill>
                  <a:schemeClr val="accent5">
                    <a:lumMod val="75000"/>
                  </a:schemeClr>
                </a:solidFill>
                <a:latin typeface="Calibri"/>
              </a:rPr>
              <a:t>internationalisation</a:t>
            </a:r>
            <a:r>
              <a:rPr lang="en-US" sz="2800" dirty="0">
                <a:solidFill>
                  <a:schemeClr val="accent5">
                    <a:lumMod val="75000"/>
                  </a:schemeClr>
                </a:solidFill>
                <a:latin typeface="Calibri"/>
              </a:rPr>
              <a:t>, </a:t>
            </a:r>
            <a:r>
              <a:rPr lang="en-US" sz="2800" dirty="0" err="1">
                <a:solidFill>
                  <a:schemeClr val="accent5">
                    <a:lumMod val="75000"/>
                  </a:schemeClr>
                </a:solidFill>
                <a:latin typeface="Calibri"/>
              </a:rPr>
              <a:t>globalisation</a:t>
            </a:r>
            <a:r>
              <a:rPr lang="en-US" sz="2800" dirty="0">
                <a:solidFill>
                  <a:schemeClr val="accent5">
                    <a:lumMod val="75000"/>
                  </a:schemeClr>
                </a:solidFill>
                <a:latin typeface="Calibri"/>
              </a:rPr>
              <a:t>, </a:t>
            </a:r>
            <a:r>
              <a:rPr lang="en-US" sz="2800" dirty="0" smtClean="0">
                <a:solidFill>
                  <a:schemeClr val="accent5">
                    <a:lumMod val="75000"/>
                  </a:schemeClr>
                </a:solidFill>
                <a:latin typeface="Calibri"/>
              </a:rPr>
              <a:t>restructuration/</a:t>
            </a:r>
            <a:r>
              <a:rPr lang="en-US" sz="2800" dirty="0" err="1" smtClean="0">
                <a:solidFill>
                  <a:schemeClr val="accent5">
                    <a:lumMod val="75000"/>
                  </a:schemeClr>
                </a:solidFill>
                <a:latin typeface="Calibri"/>
              </a:rPr>
              <a:t>reorganisation</a:t>
            </a:r>
            <a:r>
              <a:rPr lang="en-US" sz="2800" dirty="0" smtClean="0">
                <a:solidFill>
                  <a:schemeClr val="accent5">
                    <a:lumMod val="75000"/>
                  </a:schemeClr>
                </a:solidFill>
                <a:latin typeface="Calibri"/>
              </a:rPr>
              <a:t>, </a:t>
            </a:r>
            <a:r>
              <a:rPr lang="en-US" sz="2800" dirty="0" err="1" smtClean="0">
                <a:solidFill>
                  <a:schemeClr val="accent5">
                    <a:lumMod val="75000"/>
                  </a:schemeClr>
                </a:solidFill>
                <a:latin typeface="Calibri"/>
              </a:rPr>
              <a:t>privatisation</a:t>
            </a:r>
            <a:r>
              <a:rPr lang="en-US" sz="2800" dirty="0" smtClean="0">
                <a:solidFill>
                  <a:schemeClr val="accent5">
                    <a:lumMod val="75000"/>
                  </a:schemeClr>
                </a:solidFill>
                <a:latin typeface="Calibri"/>
              </a:rPr>
              <a:t>, </a:t>
            </a:r>
            <a:r>
              <a:rPr lang="en-US" sz="2800" dirty="0" err="1" smtClean="0">
                <a:solidFill>
                  <a:schemeClr val="accent5">
                    <a:lumMod val="75000"/>
                  </a:schemeClr>
                </a:solidFill>
                <a:latin typeface="Calibri"/>
              </a:rPr>
              <a:t>financement</a:t>
            </a:r>
            <a:r>
              <a:rPr lang="en-US" sz="2800" dirty="0" smtClean="0">
                <a:solidFill>
                  <a:schemeClr val="accent5">
                    <a:lumMod val="75000"/>
                  </a:schemeClr>
                </a:solidFill>
                <a:latin typeface="Calibri"/>
              </a:rPr>
              <a:t>, </a:t>
            </a:r>
            <a:r>
              <a:rPr lang="en-US" sz="2800" dirty="0" err="1" smtClean="0">
                <a:solidFill>
                  <a:schemeClr val="accent5">
                    <a:lumMod val="75000"/>
                  </a:schemeClr>
                </a:solidFill>
                <a:latin typeface="Calibri"/>
              </a:rPr>
              <a:t>etc</a:t>
            </a:r>
            <a:r>
              <a:rPr lang="en-US" sz="2800" dirty="0" smtClean="0">
                <a:solidFill>
                  <a:schemeClr val="accent5">
                    <a:lumMod val="75000"/>
                  </a:schemeClr>
                </a:solidFill>
                <a:latin typeface="Calibri"/>
              </a:rPr>
              <a:t> …</a:t>
            </a:r>
            <a:endParaRPr lang="fr-FR" sz="2800" dirty="0">
              <a:solidFill>
                <a:schemeClr val="accent5">
                  <a:lumMod val="75000"/>
                </a:schemeClr>
              </a:solidFill>
              <a:latin typeface="Calibri"/>
            </a:endParaRPr>
          </a:p>
        </p:txBody>
      </p:sp>
      <p:sp>
        <p:nvSpPr>
          <p:cNvPr id="8" name="TextBox 7"/>
          <p:cNvSpPr txBox="1"/>
          <p:nvPr/>
        </p:nvSpPr>
        <p:spPr>
          <a:xfrm>
            <a:off x="6694884" y="6518910"/>
            <a:ext cx="2296716" cy="307777"/>
          </a:xfrm>
          <a:prstGeom prst="rect">
            <a:avLst/>
          </a:prstGeom>
          <a:noFill/>
        </p:spPr>
        <p:txBody>
          <a:bodyPr wrap="square" rtlCol="0">
            <a:spAutoFit/>
          </a:bodyPr>
          <a:lstStyle/>
          <a:p>
            <a:pPr algn="r"/>
            <a:r>
              <a:rPr lang="fr-FR" sz="1400" dirty="0" smtClean="0"/>
              <a:t>© Femmes Ingénieurs</a:t>
            </a:r>
            <a:endParaRPr lang="en-US" sz="1400" dirty="0"/>
          </a:p>
        </p:txBody>
      </p:sp>
    </p:spTree>
    <p:extLst>
      <p:ext uri="{BB962C8B-B14F-4D97-AF65-F5344CB8AC3E}">
        <p14:creationId xmlns:p14="http://schemas.microsoft.com/office/powerpoint/2010/main" val="1516504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434318"/>
            <a:ext cx="8610150" cy="65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Aptitudes </a:t>
            </a:r>
            <a:r>
              <a:rPr lang="fr-FR" dirty="0">
                <a:solidFill>
                  <a:srgbClr val="FF6600"/>
                </a:solidFill>
                <a:latin typeface="Tahoma" pitchFamily="34" charset="0"/>
              </a:rPr>
              <a:t>et mode de fonctionnement au sein du CA</a:t>
            </a:r>
          </a:p>
          <a:p>
            <a:pPr eaLnBrk="1" fontAlgn="auto" hangingPunct="1">
              <a:spcBef>
                <a:spcPts val="0"/>
              </a:spcBef>
              <a:spcAft>
                <a:spcPts val="0"/>
              </a:spcAft>
            </a:pP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2" name="Rectangle 1"/>
          <p:cNvSpPr/>
          <p:nvPr/>
        </p:nvSpPr>
        <p:spPr>
          <a:xfrm>
            <a:off x="487680" y="1203960"/>
            <a:ext cx="1432560" cy="487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144134" y="6444555"/>
            <a:ext cx="1960179" cy="307777"/>
          </a:xfrm>
          <a:prstGeom prst="rect">
            <a:avLst/>
          </a:prstGeom>
          <a:noFill/>
        </p:spPr>
        <p:txBody>
          <a:bodyPr wrap="square" rtlCol="0">
            <a:spAutoFit/>
          </a:bodyPr>
          <a:lstStyle/>
          <a:p>
            <a:pPr algn="r"/>
            <a:r>
              <a:rPr lang="fr-FR" sz="1400" dirty="0" smtClean="0"/>
              <a:t>© Femmes Ingénieurs</a:t>
            </a:r>
            <a:endParaRPr lang="en-US" sz="1400" dirty="0"/>
          </a:p>
        </p:txBody>
      </p:sp>
      <p:sp>
        <p:nvSpPr>
          <p:cNvPr id="18439" name="Rectangle 8"/>
          <p:cNvSpPr>
            <a:spLocks noChangeArrowheads="1"/>
          </p:cNvSpPr>
          <p:nvPr/>
        </p:nvSpPr>
        <p:spPr bwMode="auto">
          <a:xfrm>
            <a:off x="724793" y="1459274"/>
            <a:ext cx="79248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14350" indent="-51435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Analyse du passé / réalisme et benchmark</a:t>
            </a:r>
          </a:p>
          <a:p>
            <a:pPr marL="514350" indent="-51435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a:solidFill>
                  <a:schemeClr val="accent5">
                    <a:lumMod val="75000"/>
                  </a:schemeClr>
                </a:solidFill>
                <a:latin typeface="Calibri"/>
              </a:rPr>
              <a:t>Approche </a:t>
            </a:r>
            <a:r>
              <a:rPr lang="fr-FR" sz="2800" dirty="0" smtClean="0">
                <a:solidFill>
                  <a:schemeClr val="accent5">
                    <a:lumMod val="75000"/>
                  </a:schemeClr>
                </a:solidFill>
                <a:latin typeface="Calibri"/>
              </a:rPr>
              <a:t>analytique  </a:t>
            </a:r>
            <a:r>
              <a:rPr lang="fr-FR" sz="2800" dirty="0">
                <a:solidFill>
                  <a:schemeClr val="accent5">
                    <a:lumMod val="75000"/>
                  </a:schemeClr>
                </a:solidFill>
                <a:latin typeface="Calibri"/>
              </a:rPr>
              <a:t>et capacité à creuser en profondeur une problématique</a:t>
            </a:r>
          </a:p>
          <a:p>
            <a:pPr marL="514350" indent="-51435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a:solidFill>
                  <a:schemeClr val="accent5">
                    <a:lumMod val="75000"/>
                  </a:schemeClr>
                </a:solidFill>
                <a:latin typeface="Calibri"/>
              </a:rPr>
              <a:t>Travail collaboratif et en équipe</a:t>
            </a:r>
          </a:p>
          <a:p>
            <a:pPr marL="514350" indent="-51435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a:solidFill>
                  <a:schemeClr val="accent5">
                    <a:lumMod val="75000"/>
                  </a:schemeClr>
                </a:solidFill>
                <a:latin typeface="Calibri"/>
              </a:rPr>
              <a:t>Mise en œuvre &amp; pragmatisme </a:t>
            </a:r>
          </a:p>
          <a:p>
            <a:pPr marL="514350" indent="-51435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Méthodes </a:t>
            </a:r>
            <a:r>
              <a:rPr lang="fr-FR" sz="2800" dirty="0">
                <a:solidFill>
                  <a:schemeClr val="accent5">
                    <a:lumMod val="75000"/>
                  </a:schemeClr>
                </a:solidFill>
                <a:latin typeface="Calibri"/>
              </a:rPr>
              <a:t>expérimentales et </a:t>
            </a:r>
            <a:r>
              <a:rPr lang="fr-FR" sz="2800" dirty="0" smtClean="0">
                <a:solidFill>
                  <a:schemeClr val="accent5">
                    <a:lumMod val="75000"/>
                  </a:schemeClr>
                </a:solidFill>
                <a:latin typeface="Calibri"/>
              </a:rPr>
              <a:t>essai </a:t>
            </a:r>
            <a:r>
              <a:rPr lang="fr-FR" sz="2800" dirty="0">
                <a:solidFill>
                  <a:schemeClr val="accent5">
                    <a:lumMod val="75000"/>
                  </a:schemeClr>
                </a:solidFill>
                <a:latin typeface="Calibri"/>
              </a:rPr>
              <a:t>pilote</a:t>
            </a:r>
          </a:p>
          <a:p>
            <a:pPr marL="514350" indent="-51435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 Ordre de grandeur », analyse statistique</a:t>
            </a:r>
          </a:p>
          <a:p>
            <a:pPr marL="514350" indent="-51435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Analyse des risques</a:t>
            </a:r>
          </a:p>
        </p:txBody>
      </p:sp>
    </p:spTree>
    <p:extLst>
      <p:ext uri="{BB962C8B-B14F-4D97-AF65-F5344CB8AC3E}">
        <p14:creationId xmlns:p14="http://schemas.microsoft.com/office/powerpoint/2010/main" val="18661754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230854"/>
            <a:ext cx="86101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Prise en compte des enjeux de l’actionnariat et de la RSE</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342900" y="1229538"/>
            <a:ext cx="86487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914400" lvl="1" indent="-457200" eaLnBrk="1" fontAlgn="auto" hangingPunct="1">
              <a:spcBef>
                <a:spcPts val="0"/>
              </a:spcBef>
              <a:spcAft>
                <a:spcPts val="0"/>
              </a:spcAft>
              <a:buClr>
                <a:schemeClr val="accent6">
                  <a:lumMod val="75000"/>
                </a:schemeClr>
              </a:buClr>
              <a:buFont typeface="Wingdings" panose="05000000000000000000" pitchFamily="2" charset="2"/>
              <a:buChar char="Ø"/>
              <a:defRPr/>
            </a:pPr>
            <a:r>
              <a:rPr lang="fr-FR" sz="2800" dirty="0" smtClean="0">
                <a:solidFill>
                  <a:schemeClr val="accent5">
                    <a:lumMod val="75000"/>
                  </a:schemeClr>
                </a:solidFill>
                <a:latin typeface="Calibri"/>
              </a:rPr>
              <a:t>Elaboration de la stratégie, management budgétaire, management des risques, création de valeur</a:t>
            </a:r>
            <a:r>
              <a:rPr lang="fr-FR" sz="2800" dirty="0">
                <a:solidFill>
                  <a:schemeClr val="accent5">
                    <a:lumMod val="75000"/>
                  </a:schemeClr>
                </a:solidFill>
                <a:latin typeface="Calibri"/>
              </a:rPr>
              <a:t>, intégration du patrimoine immatériel, source d’avantage concurrentiel</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Enjeux </a:t>
            </a:r>
            <a:r>
              <a:rPr lang="fr-FR" sz="2800" dirty="0" smtClean="0">
                <a:solidFill>
                  <a:schemeClr val="accent5">
                    <a:lumMod val="75000"/>
                  </a:schemeClr>
                </a:solidFill>
                <a:latin typeface="Calibri"/>
              </a:rPr>
              <a:t>d’une direction de projet ou de programme</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Management des risques: financiers, économiques, juridiques, environnementaux, sociaux, politiques, acceptation, </a:t>
            </a:r>
            <a:r>
              <a:rPr lang="fr-FR" sz="2800" dirty="0" err="1" smtClean="0">
                <a:solidFill>
                  <a:schemeClr val="accent5">
                    <a:lumMod val="75000"/>
                  </a:schemeClr>
                </a:solidFill>
                <a:latin typeface="Calibri"/>
              </a:rPr>
              <a:t>etc</a:t>
            </a:r>
            <a:r>
              <a:rPr lang="fr-FR" sz="2800" dirty="0" smtClean="0">
                <a:solidFill>
                  <a:schemeClr val="accent5">
                    <a:lumMod val="75000"/>
                  </a:schemeClr>
                </a:solidFill>
                <a:latin typeface="Calibri"/>
              </a:rPr>
              <a:t> …</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Analyse financière</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Mise en œuvre &amp; faisabilité: planning, étapes et jalons, critères de performance</a:t>
            </a:r>
            <a:endParaRPr lang="fr-FR" sz="2800" dirty="0">
              <a:solidFill>
                <a:schemeClr val="accent5">
                  <a:lumMod val="75000"/>
                </a:schemeClr>
              </a:solidFill>
              <a:latin typeface="Calibri"/>
            </a:endParaRPr>
          </a:p>
        </p:txBody>
      </p:sp>
      <p:sp>
        <p:nvSpPr>
          <p:cNvPr id="8" name="TextBox 7"/>
          <p:cNvSpPr txBox="1"/>
          <p:nvPr/>
        </p:nvSpPr>
        <p:spPr>
          <a:xfrm>
            <a:off x="6694884" y="6518910"/>
            <a:ext cx="2296716" cy="307777"/>
          </a:xfrm>
          <a:prstGeom prst="rect">
            <a:avLst/>
          </a:prstGeom>
          <a:noFill/>
        </p:spPr>
        <p:txBody>
          <a:bodyPr wrap="square" rtlCol="0">
            <a:spAutoFit/>
          </a:bodyPr>
          <a:lstStyle/>
          <a:p>
            <a:pPr algn="r"/>
            <a:r>
              <a:rPr lang="fr-FR" sz="1400" dirty="0" smtClean="0"/>
              <a:t>© Femmes Ingénieurs</a:t>
            </a:r>
            <a:endParaRPr lang="en-US" sz="1400" dirty="0"/>
          </a:p>
        </p:txBody>
      </p:sp>
    </p:spTree>
    <p:extLst>
      <p:ext uri="{BB962C8B-B14F-4D97-AF65-F5344CB8AC3E}">
        <p14:creationId xmlns:p14="http://schemas.microsoft.com/office/powerpoint/2010/main" val="29242611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366713" y="784225"/>
            <a:ext cx="8440737" cy="838200"/>
          </a:xfrm>
        </p:spPr>
        <p:txBody>
          <a:bodyPr/>
          <a:lstStyle/>
          <a:p>
            <a:pPr eaLnBrk="1" hangingPunct="1"/>
            <a:r>
              <a:rPr lang="en-US" sz="6000" dirty="0" smtClean="0">
                <a:solidFill>
                  <a:schemeClr val="tx2">
                    <a:lumMod val="50000"/>
                  </a:schemeClr>
                </a:solidFill>
              </a:rPr>
              <a:t/>
            </a:r>
            <a:br>
              <a:rPr lang="en-US" sz="6000" dirty="0" smtClean="0">
                <a:solidFill>
                  <a:schemeClr val="tx2">
                    <a:lumMod val="50000"/>
                  </a:schemeClr>
                </a:solidFill>
              </a:rPr>
            </a:br>
            <a:r>
              <a:rPr lang="en-US" sz="6000" dirty="0" smtClean="0">
                <a:solidFill>
                  <a:schemeClr val="tx2">
                    <a:lumMod val="50000"/>
                  </a:schemeClr>
                </a:solidFill>
              </a:rPr>
              <a:t>Merci pour </a:t>
            </a:r>
            <a:r>
              <a:rPr lang="fr-FR" sz="6000" dirty="0" smtClean="0">
                <a:solidFill>
                  <a:schemeClr val="tx2">
                    <a:lumMod val="50000"/>
                  </a:schemeClr>
                </a:solidFill>
              </a:rPr>
              <a:t>votre</a:t>
            </a:r>
            <a:r>
              <a:rPr lang="en-US" sz="6000" dirty="0" smtClean="0">
                <a:solidFill>
                  <a:schemeClr val="tx2">
                    <a:lumMod val="50000"/>
                  </a:schemeClr>
                </a:solidFill>
              </a:rPr>
              <a:t> attention</a:t>
            </a:r>
            <a:br>
              <a:rPr lang="en-US" sz="6000" dirty="0" smtClean="0">
                <a:solidFill>
                  <a:schemeClr val="tx2">
                    <a:lumMod val="50000"/>
                  </a:schemeClr>
                </a:solidFill>
              </a:rPr>
            </a:br>
            <a:r>
              <a:rPr lang="en-US" sz="6000" dirty="0" smtClean="0">
                <a:solidFill>
                  <a:schemeClr val="tx2">
                    <a:lumMod val="50000"/>
                  </a:schemeClr>
                </a:solidFill>
              </a:rPr>
              <a:t>Questions ?</a:t>
            </a:r>
            <a:br>
              <a:rPr lang="en-US" sz="6000" dirty="0" smtClean="0">
                <a:solidFill>
                  <a:schemeClr val="tx2">
                    <a:lumMod val="50000"/>
                  </a:schemeClr>
                </a:solidFill>
              </a:rPr>
            </a:br>
            <a:r>
              <a:rPr lang="en-US" sz="2800" dirty="0" smtClean="0">
                <a:solidFill>
                  <a:schemeClr val="tx2">
                    <a:lumMod val="50000"/>
                  </a:schemeClr>
                </a:solidFill>
              </a:rPr>
              <a:t/>
            </a:r>
            <a:br>
              <a:rPr lang="en-US" sz="2800" dirty="0" smtClean="0">
                <a:solidFill>
                  <a:schemeClr val="tx2">
                    <a:lumMod val="50000"/>
                  </a:schemeClr>
                </a:solidFill>
              </a:rPr>
            </a:br>
            <a:endParaRPr lang="en-US" sz="6000" dirty="0" smtClean="0">
              <a:solidFill>
                <a:schemeClr val="tx2">
                  <a:lumMod val="50000"/>
                </a:schemeClr>
              </a:solidFill>
            </a:endParaRPr>
          </a:p>
        </p:txBody>
      </p:sp>
      <p:pic>
        <p:nvPicPr>
          <p:cNvPr id="3" name="Picture 2" descr="C:\Users\Marie-Hélène Therre\Documents\FI\KOM marketing présentation\fi.jpg"/>
          <p:cNvPicPr>
            <a:picLocks noChangeAspect="1" noChangeArrowheads="1"/>
          </p:cNvPicPr>
          <p:nvPr/>
        </p:nvPicPr>
        <p:blipFill>
          <a:blip r:embed="rId3" cstate="print"/>
          <a:srcRect/>
          <a:stretch>
            <a:fillRect/>
          </a:stretch>
        </p:blipFill>
        <p:spPr bwMode="auto">
          <a:xfrm>
            <a:off x="2841371" y="2425943"/>
            <a:ext cx="3887788" cy="1847850"/>
          </a:xfrm>
          <a:prstGeom prst="rect">
            <a:avLst/>
          </a:prstGeom>
          <a:noFill/>
          <a:ln w="9525">
            <a:noFill/>
            <a:miter lim="800000"/>
            <a:headEnd/>
            <a:tailEnd/>
          </a:ln>
        </p:spPr>
      </p:pic>
      <p:sp>
        <p:nvSpPr>
          <p:cNvPr id="4" name="Rectangle 6"/>
          <p:cNvSpPr txBox="1">
            <a:spLocks noChangeArrowheads="1"/>
          </p:cNvSpPr>
          <p:nvPr/>
        </p:nvSpPr>
        <p:spPr>
          <a:xfrm>
            <a:off x="1389888" y="4482326"/>
            <a:ext cx="6863334" cy="1499373"/>
          </a:xfrm>
          <a:prstGeom prst="rect">
            <a:avLst/>
          </a:prstGeom>
        </p:spPr>
        <p:txBody>
          <a:bodyPr/>
          <a:lstStyle/>
          <a:p>
            <a:pPr marL="342900" marR="0" lvl="0" indent="-342900" algn="ctr" defTabSz="914400" rtl="0" eaLnBrk="1" fontAlgn="base" latinLnBrk="0" hangingPunct="1">
              <a:lnSpc>
                <a:spcPct val="60000"/>
              </a:lnSpc>
              <a:spcBef>
                <a:spcPct val="50000"/>
              </a:spcBef>
              <a:spcAft>
                <a:spcPct val="0"/>
              </a:spcAft>
              <a:buClrTx/>
              <a:buSzTx/>
              <a:tabLst/>
              <a:defRPr/>
            </a:pPr>
            <a:r>
              <a:rPr kumimoji="0" lang="fr-FR" sz="2200" b="1" i="0" u="none" strike="noStrike" kern="1200" cap="none" spc="0" normalizeH="0" baseline="0" noProof="0" dirty="0" smtClean="0">
                <a:ln>
                  <a:noFill/>
                </a:ln>
                <a:solidFill>
                  <a:srgbClr val="000066"/>
                </a:solidFill>
                <a:effectLst/>
                <a:uLnTx/>
                <a:uFillTx/>
                <a:latin typeface="Tahoma" pitchFamily="34" charset="0"/>
                <a:ea typeface="ＭＳ Ｐゴシック" pitchFamily="34" charset="-128"/>
                <a:cs typeface="+mn-cs"/>
              </a:rPr>
              <a:t>www.femmes-ingenieurs.org</a:t>
            </a:r>
          </a:p>
          <a:p>
            <a:pPr marL="342900" marR="0" lvl="0" indent="-342900" algn="ctr" defTabSz="914400" rtl="0" eaLnBrk="1" fontAlgn="base" latinLnBrk="0" hangingPunct="1">
              <a:lnSpc>
                <a:spcPct val="60000"/>
              </a:lnSpc>
              <a:spcBef>
                <a:spcPct val="50000"/>
              </a:spcBef>
              <a:spcAft>
                <a:spcPct val="0"/>
              </a:spcAft>
              <a:buClrTx/>
              <a:buSzTx/>
              <a:tabLst/>
              <a:defRPr/>
            </a:pPr>
            <a:r>
              <a:rPr kumimoji="0" lang="fr-FR" sz="1900" b="0" i="0" u="none" strike="noStrike" kern="1200" cap="none" spc="0" normalizeH="0" baseline="0" noProof="0" dirty="0" smtClean="0">
                <a:ln>
                  <a:noFill/>
                </a:ln>
                <a:solidFill>
                  <a:srgbClr val="106F85"/>
                </a:solidFill>
                <a:effectLst/>
                <a:uLnTx/>
                <a:uFillTx/>
                <a:latin typeface="Tahoma" pitchFamily="34" charset="0"/>
                <a:ea typeface="ＭＳ Ｐゴシック" pitchFamily="34" charset="-128"/>
                <a:cs typeface="+mn-cs"/>
              </a:rPr>
              <a:t>  E-mail : </a:t>
            </a:r>
            <a:r>
              <a:rPr kumimoji="0" lang="fr-FR" sz="1900" b="0" i="0" u="none" strike="noStrike" kern="1200" cap="none" spc="0" normalizeH="0" baseline="0" noProof="0" dirty="0" smtClean="0">
                <a:ln>
                  <a:noFill/>
                </a:ln>
                <a:solidFill>
                  <a:srgbClr val="106F85"/>
                </a:solidFill>
                <a:effectLst/>
                <a:uLnTx/>
                <a:uFillTx/>
                <a:latin typeface="Tahoma" pitchFamily="34" charset="0"/>
                <a:ea typeface="ＭＳ Ｐゴシック" pitchFamily="34" charset="-128"/>
                <a:cs typeface="+mn-cs"/>
                <a:hlinkClick r:id="rId4"/>
              </a:rPr>
              <a:t>femmes_ingenieurs@yahoo.com</a:t>
            </a:r>
            <a:endParaRPr kumimoji="0" lang="fr-FR" sz="1900" b="0" i="0" u="none" strike="noStrike" kern="1200" cap="none" spc="0" normalizeH="0" baseline="0" noProof="0" dirty="0" smtClean="0">
              <a:ln>
                <a:noFill/>
              </a:ln>
              <a:solidFill>
                <a:srgbClr val="106F85"/>
              </a:solidFill>
              <a:effectLst/>
              <a:uLnTx/>
              <a:uFillTx/>
              <a:latin typeface="Tahoma" pitchFamily="34" charset="0"/>
              <a:ea typeface="ＭＳ Ｐゴシック" pitchFamily="34" charset="-128"/>
              <a:cs typeface="+mn-cs"/>
            </a:endParaRPr>
          </a:p>
          <a:p>
            <a:pPr marL="342900" marR="0" lvl="0" indent="-342900" algn="ctr" defTabSz="914400" rtl="0" eaLnBrk="1" fontAlgn="base" latinLnBrk="0" hangingPunct="1">
              <a:lnSpc>
                <a:spcPct val="60000"/>
              </a:lnSpc>
              <a:spcBef>
                <a:spcPct val="50000"/>
              </a:spcBef>
              <a:spcAft>
                <a:spcPct val="0"/>
              </a:spcAft>
              <a:buClrTx/>
              <a:buSzTx/>
              <a:tabLst/>
              <a:defRPr/>
            </a:pPr>
            <a:endParaRPr lang="fr-FR" sz="1900" dirty="0">
              <a:solidFill>
                <a:srgbClr val="106F85"/>
              </a:solidFill>
              <a:latin typeface="Tahoma" pitchFamily="34" charset="0"/>
              <a:ea typeface="ＭＳ Ｐゴシック" pitchFamily="34" charset="-128"/>
            </a:endParaRPr>
          </a:p>
          <a:p>
            <a:pPr marL="342900" marR="0" lvl="0" indent="-342900" algn="ctr" defTabSz="914400" rtl="0" eaLnBrk="1" fontAlgn="base" latinLnBrk="0" hangingPunct="1">
              <a:lnSpc>
                <a:spcPct val="60000"/>
              </a:lnSpc>
              <a:spcBef>
                <a:spcPct val="50000"/>
              </a:spcBef>
              <a:spcAft>
                <a:spcPct val="0"/>
              </a:spcAft>
              <a:buClrTx/>
              <a:buSzTx/>
              <a:tabLst/>
              <a:defRPr/>
            </a:pPr>
            <a:r>
              <a:rPr kumimoji="0" lang="fr-FR" sz="2400" b="0" i="0" u="none" strike="noStrike" kern="1200" cap="none" spc="0" normalizeH="0" baseline="0" noProof="0" dirty="0" smtClean="0">
                <a:ln>
                  <a:noFill/>
                </a:ln>
                <a:solidFill>
                  <a:srgbClr val="106F85"/>
                </a:solidFill>
                <a:effectLst/>
                <a:uLnTx/>
                <a:uFillTx/>
                <a:latin typeface="Tahoma" pitchFamily="34" charset="0"/>
                <a:ea typeface="ＭＳ Ｐゴシック" pitchFamily="34" charset="-128"/>
                <a:cs typeface="+mn-cs"/>
              </a:rPr>
              <a:t>aubertinaline@yahoo.fr</a:t>
            </a:r>
            <a:endParaRPr kumimoji="0" lang="fr-FR" b="0" i="0" u="none" strike="noStrike" kern="1200" cap="none" spc="0" normalizeH="0" baseline="0" noProof="0" dirty="0" smtClean="0">
              <a:ln>
                <a:noFill/>
              </a:ln>
              <a:solidFill>
                <a:schemeClr val="accent2"/>
              </a:solidFill>
              <a:effectLst/>
              <a:uLnTx/>
              <a:uFillTx/>
              <a:latin typeface="Tahoma" pitchFamily="34" charset="0"/>
              <a:ea typeface="ＭＳ Ｐゴシック" pitchFamily="34" charset="-128"/>
              <a:cs typeface="+mn-cs"/>
            </a:endParaRPr>
          </a:p>
        </p:txBody>
      </p:sp>
      <p:sp>
        <p:nvSpPr>
          <p:cNvPr id="2" name="Footer Placeholder 1"/>
          <p:cNvSpPr>
            <a:spLocks noGrp="1"/>
          </p:cNvSpPr>
          <p:nvPr>
            <p:ph type="ftr" sz="quarter" idx="11"/>
          </p:nvPr>
        </p:nvSpPr>
        <p:spPr/>
        <p:txBody>
          <a:bodyPr/>
          <a:lstStyle/>
          <a:p>
            <a:pPr>
              <a:defRPr/>
            </a:pPr>
            <a:r>
              <a:rPr lang="fr-FR" smtClean="0"/>
              <a:t>Femmes Ingénieurs</a:t>
            </a:r>
            <a:endParaRPr lang="fr-FR"/>
          </a:p>
        </p:txBody>
      </p:sp>
    </p:spTree>
    <p:extLst>
      <p:ext uri="{BB962C8B-B14F-4D97-AF65-F5344CB8AC3E}">
        <p14:creationId xmlns:p14="http://schemas.microsoft.com/office/powerpoint/2010/main" val="8225644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230854"/>
            <a:ext cx="86101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Comment la technique modifie la maintenance des équipements biomédicaux</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8" name="TextBox 7"/>
          <p:cNvSpPr txBox="1"/>
          <p:nvPr/>
        </p:nvSpPr>
        <p:spPr>
          <a:xfrm>
            <a:off x="6694884" y="5869632"/>
            <a:ext cx="2296716" cy="307777"/>
          </a:xfrm>
          <a:prstGeom prst="rect">
            <a:avLst/>
          </a:prstGeom>
          <a:noFill/>
        </p:spPr>
        <p:txBody>
          <a:bodyPr wrap="square" rtlCol="0">
            <a:spAutoFit/>
          </a:bodyPr>
          <a:lstStyle/>
          <a:p>
            <a:pPr algn="r"/>
            <a:r>
              <a:rPr lang="fr-FR" sz="1400" dirty="0" smtClean="0"/>
              <a:t>Source: GEHC Europe</a:t>
            </a:r>
            <a:endParaRPr lang="en-US" sz="1400" dirty="0"/>
          </a:p>
        </p:txBody>
      </p:sp>
      <p:grpSp>
        <p:nvGrpSpPr>
          <p:cNvPr id="7" name="Group 6"/>
          <p:cNvGrpSpPr/>
          <p:nvPr/>
        </p:nvGrpSpPr>
        <p:grpSpPr>
          <a:xfrm>
            <a:off x="417867" y="1290360"/>
            <a:ext cx="3735033" cy="2482910"/>
            <a:chOff x="5835936" y="982783"/>
            <a:chExt cx="5278240" cy="3545680"/>
          </a:xfrm>
        </p:grpSpPr>
        <p:pic>
          <p:nvPicPr>
            <p:cNvPr id="9" name="Picture 8"/>
            <p:cNvPicPr>
              <a:picLocks noChangeAspect="1" noChangeArrowheads="1"/>
            </p:cNvPicPr>
            <p:nvPr/>
          </p:nvPicPr>
          <p:blipFill rotWithShape="1">
            <a:blip r:embed="rId4">
              <a:extLst>
                <a:ext uri="{28A0092B-C50C-407E-A947-70E740481C1C}">
                  <a14:useLocalDpi xmlns:a14="http://schemas.microsoft.com/office/drawing/2010/main" val="0"/>
                </a:ext>
              </a:extLst>
            </a:blip>
            <a:srcRect l="-1" r="28821"/>
            <a:stretch/>
          </p:blipFill>
          <p:spPr bwMode="auto">
            <a:xfrm>
              <a:off x="5835936" y="982783"/>
              <a:ext cx="4563120" cy="3545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bwMode="auto">
            <a:xfrm>
              <a:off x="9385209" y="3260558"/>
              <a:ext cx="1034701" cy="1205147"/>
            </a:xfrm>
            <a:prstGeom prst="rect">
              <a:avLst/>
            </a:prstGeom>
            <a:solidFill>
              <a:srgbClr val="FFFFFF"/>
            </a:solidFill>
            <a:ln w="9525" cap="flat" cmpd="sng" algn="ctr">
              <a:solidFill>
                <a:srgbClr val="FFFFF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1E4191"/>
                </a:solidFill>
                <a:effectLst/>
                <a:uLnTx/>
                <a:uFillTx/>
              </a:endParaRPr>
            </a:p>
          </p:txBody>
        </p:sp>
        <p:sp>
          <p:nvSpPr>
            <p:cNvPr id="11" name="Shape 10"/>
            <p:cNvSpPr/>
            <p:nvPr/>
          </p:nvSpPr>
          <p:spPr>
            <a:xfrm rot="9000000">
              <a:off x="8995797" y="1847376"/>
              <a:ext cx="2118379" cy="1956535"/>
            </a:xfrm>
            <a:prstGeom prst="swooshArrow">
              <a:avLst>
                <a:gd name="adj1" fmla="val 26718"/>
                <a:gd name="adj2" fmla="val 31265"/>
              </a:avLst>
            </a:prstGeom>
            <a:gradFill>
              <a:gsLst>
                <a:gs pos="89000">
                  <a:srgbClr val="92D050"/>
                </a:gs>
                <a:gs pos="0">
                  <a:srgbClr val="1E4191"/>
                </a:gs>
                <a:gs pos="37000">
                  <a:srgbClr val="28B9F5"/>
                </a:gs>
              </a:gsLst>
              <a:lin ang="0" scaled="1"/>
            </a:gradFill>
            <a:ln w="25400" cap="flat" cmpd="sng" algn="ctr">
              <a:solidFill>
                <a:srgbClr val="FFFFFF">
                  <a:hueOff val="0"/>
                  <a:satOff val="0"/>
                  <a:lumOff val="0"/>
                  <a:alphaOff val="0"/>
                </a:srgbClr>
              </a:solidFill>
              <a:prstDash val="solid"/>
            </a:ln>
            <a:effectLst/>
          </p:spPr>
        </p:sp>
      </p:grpSp>
      <p:pic>
        <p:nvPicPr>
          <p:cNvPr id="20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32556"/>
          <a:stretch/>
        </p:blipFill>
        <p:spPr bwMode="auto">
          <a:xfrm>
            <a:off x="417866" y="4024964"/>
            <a:ext cx="4461401" cy="1404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00000" b="-2196"/>
          <a:stretch/>
        </p:blipFill>
        <p:spPr bwMode="auto">
          <a:xfrm>
            <a:off x="491034" y="5506733"/>
            <a:ext cx="446140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66750" y="4082114"/>
            <a:ext cx="952500" cy="261610"/>
          </a:xfrm>
          <a:prstGeom prst="rect">
            <a:avLst/>
          </a:prstGeom>
          <a:solidFill>
            <a:schemeClr val="bg1"/>
          </a:solidFill>
        </p:spPr>
        <p:txBody>
          <a:bodyPr wrap="square" rtlCol="0">
            <a:spAutoFit/>
          </a:bodyPr>
          <a:lstStyle/>
          <a:p>
            <a:r>
              <a:rPr lang="fr-FR" sz="1100" dirty="0" err="1" smtClean="0">
                <a:solidFill>
                  <a:srgbClr val="002060"/>
                </a:solidFill>
              </a:rPr>
              <a:t>Tx</a:t>
            </a:r>
            <a:r>
              <a:rPr lang="fr-FR" sz="1100" dirty="0" smtClean="0">
                <a:solidFill>
                  <a:srgbClr val="002060"/>
                </a:solidFill>
              </a:rPr>
              <a:t> de panne</a:t>
            </a:r>
            <a:endParaRPr lang="en-US" sz="1100" dirty="0">
              <a:solidFill>
                <a:srgbClr val="002060"/>
              </a:solidFill>
            </a:endParaRPr>
          </a:p>
        </p:txBody>
      </p:sp>
      <p:sp>
        <p:nvSpPr>
          <p:cNvPr id="15" name="TextBox 14"/>
          <p:cNvSpPr txBox="1"/>
          <p:nvPr/>
        </p:nvSpPr>
        <p:spPr>
          <a:xfrm>
            <a:off x="2190749" y="4082114"/>
            <a:ext cx="1398962" cy="253916"/>
          </a:xfrm>
          <a:prstGeom prst="rect">
            <a:avLst/>
          </a:prstGeom>
          <a:solidFill>
            <a:schemeClr val="bg1"/>
          </a:solidFill>
        </p:spPr>
        <p:txBody>
          <a:bodyPr wrap="square" rtlCol="0">
            <a:spAutoFit/>
          </a:bodyPr>
          <a:lstStyle/>
          <a:p>
            <a:r>
              <a:rPr lang="fr-FR" sz="1050" dirty="0" smtClean="0">
                <a:solidFill>
                  <a:srgbClr val="002060"/>
                </a:solidFill>
              </a:rPr>
              <a:t>Tps de dépannage</a:t>
            </a:r>
            <a:endParaRPr lang="en-US" sz="1050" dirty="0">
              <a:solidFill>
                <a:srgbClr val="002060"/>
              </a:solidFill>
            </a:endParaRPr>
          </a:p>
        </p:txBody>
      </p:sp>
      <p:sp>
        <p:nvSpPr>
          <p:cNvPr id="16" name="TextBox 15"/>
          <p:cNvSpPr txBox="1"/>
          <p:nvPr/>
        </p:nvSpPr>
        <p:spPr>
          <a:xfrm>
            <a:off x="3652056" y="4068478"/>
            <a:ext cx="1148543" cy="430887"/>
          </a:xfrm>
          <a:prstGeom prst="rect">
            <a:avLst/>
          </a:prstGeom>
          <a:solidFill>
            <a:schemeClr val="bg1"/>
          </a:solidFill>
        </p:spPr>
        <p:txBody>
          <a:bodyPr wrap="square" rtlCol="0">
            <a:spAutoFit/>
          </a:bodyPr>
          <a:lstStyle/>
          <a:p>
            <a:r>
              <a:rPr lang="fr-FR" sz="1050" dirty="0">
                <a:solidFill>
                  <a:srgbClr val="002060"/>
                </a:solidFill>
              </a:rPr>
              <a:t>I</a:t>
            </a:r>
            <a:r>
              <a:rPr lang="fr-FR" sz="1050" dirty="0" smtClean="0">
                <a:solidFill>
                  <a:srgbClr val="002060"/>
                </a:solidFill>
              </a:rPr>
              <a:t>ndisponibilité imprévue</a:t>
            </a:r>
            <a:endParaRPr lang="en-US" sz="1050" dirty="0">
              <a:solidFill>
                <a:srgbClr val="002060"/>
              </a:solidFill>
            </a:endParaRPr>
          </a:p>
        </p:txBody>
      </p:sp>
      <p:sp>
        <p:nvSpPr>
          <p:cNvPr id="3" name="TextBox 2"/>
          <p:cNvSpPr txBox="1"/>
          <p:nvPr/>
        </p:nvSpPr>
        <p:spPr>
          <a:xfrm>
            <a:off x="5661771" y="2938030"/>
            <a:ext cx="2951162" cy="461665"/>
          </a:xfrm>
          <a:prstGeom prst="rect">
            <a:avLst/>
          </a:prstGeom>
          <a:noFill/>
        </p:spPr>
        <p:txBody>
          <a:bodyPr wrap="square" rtlCol="0">
            <a:spAutoFit/>
          </a:bodyPr>
          <a:lstStyle/>
          <a:p>
            <a:pPr algn="ctr"/>
            <a:r>
              <a:rPr lang="fr-FR" sz="1200" i="1" dirty="0" smtClean="0">
                <a:solidFill>
                  <a:srgbClr val="002060"/>
                </a:solidFill>
              </a:rPr>
              <a:t>Utilisation analytique des données collectées sur les équipements</a:t>
            </a:r>
            <a:endParaRPr lang="en-US" sz="1200" i="1" dirty="0">
              <a:solidFill>
                <a:srgbClr val="002060"/>
              </a:solidFill>
            </a:endParaRPr>
          </a:p>
        </p:txBody>
      </p:sp>
      <p:pic>
        <p:nvPicPr>
          <p:cNvPr id="1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24366" y="1218675"/>
            <a:ext cx="1465006" cy="1580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9" name="Group 18"/>
          <p:cNvGrpSpPr/>
          <p:nvPr/>
        </p:nvGrpSpPr>
        <p:grpSpPr>
          <a:xfrm>
            <a:off x="7137965" y="1423633"/>
            <a:ext cx="1396435" cy="1123263"/>
            <a:chOff x="6432689" y="3436731"/>
            <a:chExt cx="2088596" cy="1865738"/>
          </a:xfrm>
        </p:grpSpPr>
        <p:pic>
          <p:nvPicPr>
            <p:cNvPr id="20"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011692">
              <a:off x="6432689" y="3436731"/>
              <a:ext cx="1690186" cy="883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577315">
              <a:off x="6962583" y="3781586"/>
              <a:ext cx="1558702" cy="872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83429">
              <a:off x="6683363" y="4401473"/>
              <a:ext cx="1474029" cy="900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3" name="TextBox 22"/>
          <p:cNvSpPr txBox="1"/>
          <p:nvPr/>
        </p:nvSpPr>
        <p:spPr>
          <a:xfrm>
            <a:off x="1610052" y="5638800"/>
            <a:ext cx="2951162" cy="461665"/>
          </a:xfrm>
          <a:prstGeom prst="rect">
            <a:avLst/>
          </a:prstGeom>
          <a:noFill/>
        </p:spPr>
        <p:txBody>
          <a:bodyPr wrap="square" rtlCol="0">
            <a:spAutoFit/>
          </a:bodyPr>
          <a:lstStyle/>
          <a:p>
            <a:pPr algn="ctr"/>
            <a:r>
              <a:rPr lang="fr-FR" sz="1200" i="1" dirty="0" smtClean="0">
                <a:solidFill>
                  <a:srgbClr val="002060"/>
                </a:solidFill>
              </a:rPr>
              <a:t>Impact de la maintenance proactive</a:t>
            </a:r>
          </a:p>
          <a:p>
            <a:pPr algn="ctr"/>
            <a:r>
              <a:rPr lang="fr-FR" sz="1200" i="1" dirty="0" smtClean="0">
                <a:solidFill>
                  <a:srgbClr val="002060"/>
                </a:solidFill>
              </a:rPr>
              <a:t>(sur les scanners GE )</a:t>
            </a:r>
            <a:endParaRPr lang="en-US" sz="1200" i="1" dirty="0">
              <a:solidFill>
                <a:srgbClr val="002060"/>
              </a:solidFill>
            </a:endParaRPr>
          </a:p>
        </p:txBody>
      </p:sp>
      <p:sp>
        <p:nvSpPr>
          <p:cNvPr id="24" name="Rectangle 8"/>
          <p:cNvSpPr>
            <a:spLocks noChangeArrowheads="1"/>
          </p:cNvSpPr>
          <p:nvPr/>
        </p:nvSpPr>
        <p:spPr bwMode="auto">
          <a:xfrm>
            <a:off x="5424366" y="4041291"/>
            <a:ext cx="350901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1" eaLnBrk="1" fontAlgn="auto" hangingPunct="1">
              <a:spcBef>
                <a:spcPts val="0"/>
              </a:spcBef>
              <a:spcAft>
                <a:spcPts val="0"/>
              </a:spcAft>
              <a:buClr>
                <a:schemeClr val="accent6">
                  <a:lumMod val="75000"/>
                </a:schemeClr>
              </a:buClr>
              <a:defRPr/>
            </a:pPr>
            <a:r>
              <a:rPr lang="fr-FR" sz="1800" dirty="0" smtClean="0">
                <a:solidFill>
                  <a:schemeClr val="accent5">
                    <a:lumMod val="75000"/>
                  </a:schemeClr>
                </a:solidFill>
                <a:latin typeface="Calibri"/>
              </a:rPr>
              <a:t>Enjeux de ces changements :</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1800" dirty="0" smtClean="0">
                <a:solidFill>
                  <a:schemeClr val="accent5">
                    <a:lumMod val="75000"/>
                  </a:schemeClr>
                </a:solidFill>
                <a:latin typeface="Calibri"/>
              </a:rPr>
              <a:t>Systèmes d’information</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1800" dirty="0" smtClean="0">
                <a:solidFill>
                  <a:schemeClr val="accent5">
                    <a:lumMod val="75000"/>
                  </a:schemeClr>
                </a:solidFill>
                <a:latin typeface="Calibri"/>
              </a:rPr>
              <a:t>RH</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1800" dirty="0" smtClean="0">
                <a:solidFill>
                  <a:schemeClr val="accent5">
                    <a:lumMod val="75000"/>
                  </a:schemeClr>
                </a:solidFill>
                <a:latin typeface="Calibri"/>
              </a:rPr>
              <a:t>Logistiques</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1800" dirty="0" smtClean="0">
                <a:solidFill>
                  <a:schemeClr val="accent5">
                    <a:lumMod val="75000"/>
                  </a:schemeClr>
                </a:solidFill>
                <a:latin typeface="Calibri"/>
              </a:rPr>
              <a:t>Organisation &amp; </a:t>
            </a:r>
            <a:r>
              <a:rPr lang="fr-FR" sz="1800" dirty="0" err="1" smtClean="0">
                <a:solidFill>
                  <a:schemeClr val="accent5">
                    <a:lumMod val="75000"/>
                  </a:schemeClr>
                </a:solidFill>
                <a:latin typeface="Calibri"/>
              </a:rPr>
              <a:t>process</a:t>
            </a:r>
            <a:endParaRPr lang="fr-FR" sz="1800" dirty="0" smtClean="0">
              <a:solidFill>
                <a:schemeClr val="accent5">
                  <a:lumMod val="75000"/>
                </a:schemeClr>
              </a:solidFill>
              <a:latin typeface="Calibri"/>
            </a:endParaRP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1800" dirty="0" smtClean="0">
                <a:solidFill>
                  <a:schemeClr val="accent5">
                    <a:lumMod val="75000"/>
                  </a:schemeClr>
                </a:solidFill>
                <a:latin typeface="Calibri"/>
              </a:rPr>
              <a:t>Juridiques</a:t>
            </a:r>
          </a:p>
        </p:txBody>
      </p:sp>
    </p:spTree>
    <p:extLst>
      <p:ext uri="{BB962C8B-B14F-4D97-AF65-F5344CB8AC3E}">
        <p14:creationId xmlns:p14="http://schemas.microsoft.com/office/powerpoint/2010/main" val="11485727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49802" y="230854"/>
            <a:ext cx="86101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fontAlgn="auto" hangingPunct="1">
              <a:spcBef>
                <a:spcPts val="0"/>
              </a:spcBef>
              <a:spcAft>
                <a:spcPts val="0"/>
              </a:spcAft>
            </a:pPr>
            <a:r>
              <a:rPr lang="fr-FR" dirty="0" smtClean="0">
                <a:solidFill>
                  <a:srgbClr val="FF6600"/>
                </a:solidFill>
                <a:latin typeface="Tahoma" pitchFamily="34" charset="0"/>
              </a:rPr>
              <a:t>Compétences/Aptitudes à vérifier</a:t>
            </a:r>
            <a:endParaRPr lang="fr-FR" dirty="0">
              <a:solidFill>
                <a:srgbClr val="FF6600"/>
              </a:solidFill>
              <a:latin typeface="Tahoma" pitchFamily="34" charset="0"/>
            </a:endParaRPr>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62600"/>
            <a:ext cx="914082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4"/>
          <p:cNvSpPr txBox="1">
            <a:spLocks noChangeArrowheads="1"/>
          </p:cNvSpPr>
          <p:nvPr/>
        </p:nvSpPr>
        <p:spPr bwMode="auto">
          <a:xfrm>
            <a:off x="8534400" y="6415088"/>
            <a:ext cx="569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endParaRPr lang="fr-FR" sz="1800">
              <a:solidFill>
                <a:prstClr val="black"/>
              </a:solidFill>
              <a:latin typeface="Calibri" pitchFamily="34" charset="0"/>
            </a:endParaRPr>
          </a:p>
        </p:txBody>
      </p:sp>
      <p:sp>
        <p:nvSpPr>
          <p:cNvPr id="18439" name="Rectangle 8"/>
          <p:cNvSpPr>
            <a:spLocks noChangeArrowheads="1"/>
          </p:cNvSpPr>
          <p:nvPr/>
        </p:nvSpPr>
        <p:spPr bwMode="auto">
          <a:xfrm>
            <a:off x="149802" y="1229538"/>
            <a:ext cx="861015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Complexification ? Rigueur scientifique vs intuition</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Règles de gouvernance</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dirty="0" smtClean="0">
                <a:solidFill>
                  <a:schemeClr val="accent5">
                    <a:lumMod val="75000"/>
                  </a:schemeClr>
                </a:solidFill>
                <a:latin typeface="Calibri"/>
              </a:rPr>
              <a:t>Posture diplomate ?</a:t>
            </a:r>
          </a:p>
          <a:p>
            <a:pPr marL="914400" lvl="1" indent="-457200" eaLnBrk="1" fontAlgn="auto" hangingPunct="1">
              <a:spcBef>
                <a:spcPts val="0"/>
              </a:spcBef>
              <a:spcAft>
                <a:spcPts val="0"/>
              </a:spcAft>
              <a:buClr>
                <a:schemeClr val="accent6">
                  <a:lumMod val="75000"/>
                </a:schemeClr>
              </a:buClr>
              <a:buFont typeface="Arial" panose="020B0604020202020204" pitchFamily="34" charset="0"/>
              <a:buChar char="•"/>
              <a:defRPr/>
            </a:pPr>
            <a:r>
              <a:rPr lang="fr-FR" sz="2800" smtClean="0">
                <a:solidFill>
                  <a:schemeClr val="accent5">
                    <a:lumMod val="75000"/>
                  </a:schemeClr>
                </a:solidFill>
                <a:latin typeface="Calibri"/>
              </a:rPr>
              <a:t>Trop d’ingénieurs</a:t>
            </a:r>
            <a:endParaRPr lang="fr-FR" sz="2800" dirty="0" smtClean="0">
              <a:solidFill>
                <a:schemeClr val="accent5">
                  <a:lumMod val="75000"/>
                </a:schemeClr>
              </a:solidFill>
              <a:latin typeface="Calibri"/>
            </a:endParaRPr>
          </a:p>
        </p:txBody>
      </p:sp>
      <p:sp>
        <p:nvSpPr>
          <p:cNvPr id="8" name="TextBox 7"/>
          <p:cNvSpPr txBox="1"/>
          <p:nvPr/>
        </p:nvSpPr>
        <p:spPr>
          <a:xfrm>
            <a:off x="6694884" y="6518910"/>
            <a:ext cx="2296716" cy="307777"/>
          </a:xfrm>
          <a:prstGeom prst="rect">
            <a:avLst/>
          </a:prstGeom>
          <a:noFill/>
        </p:spPr>
        <p:txBody>
          <a:bodyPr wrap="square" rtlCol="0">
            <a:spAutoFit/>
          </a:bodyPr>
          <a:lstStyle/>
          <a:p>
            <a:pPr algn="r"/>
            <a:r>
              <a:rPr lang="fr-FR" sz="1400" dirty="0" smtClean="0"/>
              <a:t>© Femmes Ingénieurs</a:t>
            </a:r>
            <a:endParaRPr lang="en-US" sz="1400" dirty="0"/>
          </a:p>
        </p:txBody>
      </p:sp>
    </p:spTree>
    <p:extLst>
      <p:ext uri="{BB962C8B-B14F-4D97-AF65-F5344CB8AC3E}">
        <p14:creationId xmlns:p14="http://schemas.microsoft.com/office/powerpoint/2010/main" val="1140660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GE Colour Palette">
      <a:dk1>
        <a:srgbClr val="1E4191"/>
      </a:dk1>
      <a:lt1>
        <a:srgbClr val="FFFFFF"/>
      </a:lt1>
      <a:dk2>
        <a:srgbClr val="FF6600"/>
      </a:dk2>
      <a:lt2>
        <a:srgbClr val="EE3324"/>
      </a:lt2>
      <a:accent1>
        <a:srgbClr val="711371"/>
      </a:accent1>
      <a:accent2>
        <a:srgbClr val="28B9F5"/>
      </a:accent2>
      <a:accent3>
        <a:srgbClr val="00AA50"/>
      </a:accent3>
      <a:accent4>
        <a:srgbClr val="CD0078"/>
      </a:accent4>
      <a:accent5>
        <a:srgbClr val="76B900"/>
      </a:accent5>
      <a:accent6>
        <a:srgbClr val="EBD70A"/>
      </a:accent6>
      <a:hlink>
        <a:srgbClr val="EE3324"/>
      </a:hlink>
      <a:folHlink>
        <a:srgbClr val="EE3324"/>
      </a:folHlink>
    </a:clrScheme>
    <a:fontScheme name="GE Fonts">
      <a:majorFont>
        <a:latin typeface="GE Inspira Pitch"/>
        <a:ea typeface=""/>
        <a:cs typeface=""/>
      </a:majorFont>
      <a:minorFont>
        <a:latin typeface="GE Inspira Pitc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4880"/>
      </a:dk2>
      <a:lt2>
        <a:srgbClr val="CECECE"/>
      </a:lt2>
      <a:accent1>
        <a:srgbClr val="004880"/>
      </a:accent1>
      <a:accent2>
        <a:srgbClr val="B3D7E8"/>
      </a:accent2>
      <a:accent3>
        <a:srgbClr val="FFFFFF"/>
      </a:accent3>
      <a:accent4>
        <a:srgbClr val="000000"/>
      </a:accent4>
      <a:accent5>
        <a:srgbClr val="AAB1C0"/>
      </a:accent5>
      <a:accent6>
        <a:srgbClr val="A2C3D2"/>
      </a:accent6>
      <a:hlink>
        <a:srgbClr val="094CAD"/>
      </a:hlink>
      <a:folHlink>
        <a:srgbClr val="4393C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4880"/>
      </a:dk2>
      <a:lt2>
        <a:srgbClr val="CECECE"/>
      </a:lt2>
      <a:accent1>
        <a:srgbClr val="004880"/>
      </a:accent1>
      <a:accent2>
        <a:srgbClr val="B3D7E8"/>
      </a:accent2>
      <a:accent3>
        <a:srgbClr val="FFFFFF"/>
      </a:accent3>
      <a:accent4>
        <a:srgbClr val="000000"/>
      </a:accent4>
      <a:accent5>
        <a:srgbClr val="AAB1C0"/>
      </a:accent5>
      <a:accent6>
        <a:srgbClr val="A2C3D2"/>
      </a:accent6>
      <a:hlink>
        <a:srgbClr val="094CAD"/>
      </a:hlink>
      <a:folHlink>
        <a:srgbClr val="4393C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2201</TotalTime>
  <Words>2182</Words>
  <Application>Microsoft Office PowerPoint</Application>
  <PresentationFormat>On-screen Show (4:3)</PresentationFormat>
  <Paragraphs>261</Paragraphs>
  <Slides>24</Slides>
  <Notes>24</Notes>
  <HiddenSlides>2</HiddenSlides>
  <MMClips>0</MMClips>
  <ScaleCrop>false</ScaleCrop>
  <HeadingPairs>
    <vt:vector size="4" baseType="variant">
      <vt:variant>
        <vt:lpstr>Theme</vt:lpstr>
      </vt:variant>
      <vt:variant>
        <vt:i4>3</vt:i4>
      </vt:variant>
      <vt:variant>
        <vt:lpstr>Slide Titles</vt:lpstr>
      </vt:variant>
      <vt:variant>
        <vt:i4>24</vt:i4>
      </vt:variant>
    </vt:vector>
  </HeadingPairs>
  <TitlesOfParts>
    <vt:vector size="27" baseType="lpstr">
      <vt:lpstr>blank</vt:lpstr>
      <vt:lpstr>Office Theme</vt:lpstr>
      <vt:lpstr>1_Office Theme</vt:lpstr>
      <vt:lpstr>Aline AUBERTIN Présidente de Femmes Ingénieurs Vice-Présidente du Cercle InterElles aubertinaline@yahoo.fr   </vt:lpstr>
      <vt:lpstr>   </vt:lpstr>
      <vt:lpstr>La double mission de FI</vt:lpstr>
      <vt:lpstr>L’apport des scientifiques et des ingénieurs dans les Conseils d’Administration Le management performant des entreprises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Merci pour votre attention Questions ?  </vt:lpstr>
      <vt:lpstr>PowerPoint Presentation</vt:lpstr>
      <vt:lpstr>PowerPoint Presentation</vt:lpstr>
    </vt:vector>
  </TitlesOfParts>
  <Company>GE</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Office 2010 PowerPoint template</dc:title>
  <dc:creator>Aubertin, Aline (GE Healthcare)</dc:creator>
  <cp:keywords>September 22, 2004 – Version 1.1</cp:keywords>
  <dc:description>General Electric Company 2004</dc:description>
  <cp:lastModifiedBy>Aubertin, Aline (GE Healthcare)</cp:lastModifiedBy>
  <cp:revision>137</cp:revision>
  <cp:lastPrinted>2014-07-30T07:46:23Z</cp:lastPrinted>
  <dcterms:created xsi:type="dcterms:W3CDTF">2013-02-17T20:52:16Z</dcterms:created>
  <dcterms:modified xsi:type="dcterms:W3CDTF">2014-09-10T20:52:10Z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lette">
    <vt:lpwstr>GE Template</vt:lpwstr>
  </property>
  <property fmtid="{D5CDD505-2E9C-101B-9397-08002B2CF9AE}" pid="3" name="WizKit Template Type">
    <vt:lpwstr>Onscreen</vt:lpwstr>
  </property>
  <property fmtid="{D5CDD505-2E9C-101B-9397-08002B2CF9AE}" pid="4" name="WizKit Template Version">
    <vt:i4>4</vt:i4>
  </property>
  <property fmtid="{D5CDD505-2E9C-101B-9397-08002B2CF9AE}" pid="5" name="TB4 template version">
    <vt:r8>4</vt:r8>
  </property>
  <property fmtid="{D5CDD505-2E9C-101B-9397-08002B2CF9AE}" pid="6" name="TB4 template type">
    <vt:lpwstr>onscreen</vt:lpwstr>
  </property>
</Properties>
</file>