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colors1.xml" ContentType="application/vnd.ms-office.chartcolorstyle+xml"/>
  <Override PartName="/ppt/charts/style1.xml" ContentType="application/vnd.ms-office.chartstyle+xml"/>
  <Override PartName="/ppt/charts/colors2.xml" ContentType="application/vnd.ms-office.chartcolorstyle+xml"/>
  <Override PartName="/ppt/charts/style2.xml" ContentType="application/vnd.ms-office.chartstyle+xml"/>
  <Override PartName="/ppt/charts/colors3.xml" ContentType="application/vnd.ms-office.chartcolorstyle+xml"/>
  <Override PartName="/ppt/charts/style3.xml" ContentType="application/vnd.ms-office.chartstyle+xml"/>
  <Override PartName="/ppt/charts/colors4.xml" ContentType="application/vnd.ms-office.chartcolorstyle+xml"/>
  <Override PartName="/ppt/charts/style4.xml" ContentType="application/vnd.ms-office.chartstyle+xml"/>
  <Override PartName="/ppt/charts/colors5.xml" ContentType="application/vnd.ms-office.chartcolorstyle+xml"/>
  <Override PartName="/ppt/charts/style5.xml" ContentType="application/vnd.ms-office.chartstyle+xml"/>
  <Override PartName="/ppt/charts/colors6.xml" ContentType="application/vnd.ms-office.chartcolorstyle+xml"/>
  <Override PartName="/ppt/charts/style6.xml" ContentType="application/vnd.ms-office.chartstyle+xml"/>
  <Override PartName="/ppt/charts/colors7.xml" ContentType="application/vnd.ms-office.chartcolorstyle+xml"/>
  <Override PartName="/ppt/charts/style7.xml" ContentType="application/vnd.ms-office.chartstyle+xml"/>
  <Override PartName="/ppt/charts/colors8.xml" ContentType="application/vnd.ms-office.chartcolorstyle+xml"/>
  <Override PartName="/ppt/charts/style8.xml" ContentType="application/vnd.ms-office.chartstyle+xml"/>
  <Override PartName="/ppt/charts/colors9.xml" ContentType="application/vnd.ms-office.chartcolorstyle+xml"/>
  <Override PartName="/ppt/charts/style9.xml" ContentType="application/vnd.ms-office.chart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307" r:id="rId2"/>
    <p:sldId id="326" r:id="rId3"/>
    <p:sldId id="339" r:id="rId4"/>
    <p:sldId id="338" r:id="rId5"/>
    <p:sldId id="329" r:id="rId6"/>
    <p:sldId id="330" r:id="rId7"/>
    <p:sldId id="331" r:id="rId8"/>
    <p:sldId id="328" r:id="rId9"/>
    <p:sldId id="323" r:id="rId10"/>
    <p:sldId id="314" r:id="rId11"/>
    <p:sldId id="327" r:id="rId12"/>
    <p:sldId id="332" r:id="rId13"/>
    <p:sldId id="315" r:id="rId14"/>
    <p:sldId id="333" r:id="rId15"/>
    <p:sldId id="335" r:id="rId16"/>
    <p:sldId id="334" r:id="rId17"/>
    <p:sldId id="291" r:id="rId18"/>
    <p:sldId id="325" r:id="rId19"/>
    <p:sldId id="287" r:id="rId20"/>
    <p:sldId id="309" r:id="rId21"/>
    <p:sldId id="310" r:id="rId22"/>
    <p:sldId id="311" r:id="rId23"/>
    <p:sldId id="336" r:id="rId24"/>
  </p:sldIdLst>
  <p:sldSz cx="9144000" cy="6858000" type="screen4x3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OUAISS Karima" initials="BK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B050"/>
    <a:srgbClr val="859A1A"/>
    <a:srgbClr val="A6C121"/>
    <a:srgbClr val="C5DF4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434" autoAdjust="0"/>
  </p:normalViewPr>
  <p:slideViewPr>
    <p:cSldViewPr>
      <p:cViewPr varScale="1">
        <p:scale>
          <a:sx n="88" d="100"/>
          <a:sy n="88" d="100"/>
        </p:scale>
        <p:origin x="-978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3" Type="http://schemas.microsoft.com/office/2011/relationships/chartStyle" Target="style2.xml"/><Relationship Id="rId2" Type="http://schemas.microsoft.com/office/2011/relationships/chartColorStyle" Target="colors2.xml"/><Relationship Id="rId1" Type="http://schemas.openxmlformats.org/officeDocument/2006/relationships/oleObject" Target="file:///C:\Users\kbouaiss\Desktop\Article%20Viviane%20et%20Agn&#232;s\Graphiques.xlsx" TargetMode="External"/></Relationships>
</file>

<file path=ppt/charts/_rels/chart3.xml.rels><?xml version="1.0" encoding="UTF-8" standalone="yes"?>
<Relationships xmlns="http://schemas.openxmlformats.org/package/2006/relationships"><Relationship Id="rId3" Type="http://schemas.microsoft.com/office/2011/relationships/chartStyle" Target="style3.xml"/><Relationship Id="rId2" Type="http://schemas.microsoft.com/office/2011/relationships/chartColorStyle" Target="colors3.xml"/><Relationship Id="rId1" Type="http://schemas.openxmlformats.org/officeDocument/2006/relationships/oleObject" Target="file:///C:\Users\kbouaiss\Desktop\Article%20Viviane%20et%20Agn&#232;s\Graphiques.xlsx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microsoft.com/office/2011/relationships/chartStyle" Target="style4.xml"/><Relationship Id="rId2" Type="http://schemas.microsoft.com/office/2011/relationships/chartColorStyle" Target="colors4.xml"/><Relationship Id="rId1" Type="http://schemas.openxmlformats.org/officeDocument/2006/relationships/oleObject" Target="file:///C:\Users\kbouaiss\Desktop\Article%20Viviane%20et%20Agn&#232;s\Graphiques.xlsx" TargetMode="External"/></Relationships>
</file>

<file path=ppt/charts/_rels/chart5.xml.rels><?xml version="1.0" encoding="UTF-8" standalone="yes"?>
<Relationships xmlns="http://schemas.openxmlformats.org/package/2006/relationships"><Relationship Id="rId3" Type="http://schemas.microsoft.com/office/2011/relationships/chartStyle" Target="style5.xml"/><Relationship Id="rId2" Type="http://schemas.microsoft.com/office/2011/relationships/chartColorStyle" Target="colors5.xml"/><Relationship Id="rId1" Type="http://schemas.openxmlformats.org/officeDocument/2006/relationships/package" Target="../embeddings/Microsoft_Excel_Worksheet2.xlsx"/></Relationships>
</file>

<file path=ppt/charts/_rels/chart6.xml.rels><?xml version="1.0" encoding="UTF-8" standalone="yes"?>
<Relationships xmlns="http://schemas.openxmlformats.org/package/2006/relationships"><Relationship Id="rId3" Type="http://schemas.microsoft.com/office/2011/relationships/chartStyle" Target="style6.xml"/><Relationship Id="rId2" Type="http://schemas.microsoft.com/office/2011/relationships/chartColorStyle" Target="colors6.xml"/><Relationship Id="rId1" Type="http://schemas.openxmlformats.org/officeDocument/2006/relationships/oleObject" Target="file:///C:\Users\kbouaiss\Desktop\Article%20Viviane%20et%20Agn&#232;s\Graphiques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microsoft.com/office/2011/relationships/chartStyle" Target="style7.xml"/><Relationship Id="rId2" Type="http://schemas.microsoft.com/office/2011/relationships/chartColorStyle" Target="colors7.xml"/><Relationship Id="rId1" Type="http://schemas.openxmlformats.org/officeDocument/2006/relationships/oleObject" Target="file:///C:\Users\kbouaiss\Desktop\Article%20Viviane%20et%20Agn&#232;s\Graphiques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microsoft.com/office/2011/relationships/chartStyle" Target="style8.xml"/><Relationship Id="rId2" Type="http://schemas.microsoft.com/office/2011/relationships/chartColorStyle" Target="colors8.xml"/><Relationship Id="rId1" Type="http://schemas.openxmlformats.org/officeDocument/2006/relationships/package" Target="../embeddings/Microsoft_Excel_Worksheet3.xlsx"/></Relationships>
</file>

<file path=ppt/charts/_rels/chart9.xml.rels><?xml version="1.0" encoding="UTF-8" standalone="yes"?>
<Relationships xmlns="http://schemas.openxmlformats.org/package/2006/relationships"><Relationship Id="rId3" Type="http://schemas.microsoft.com/office/2011/relationships/chartStyle" Target="style9.xml"/><Relationship Id="rId2" Type="http://schemas.microsoft.com/office/2011/relationships/chartColorStyle" Target="colors9.xml"/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00" b="1" i="0" u="none" strike="noStrike" kern="1200" cap="all" spc="150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 dirty="0" err="1" smtClean="0">
                <a:solidFill>
                  <a:schemeClr val="tx2"/>
                </a:solidFill>
              </a:rPr>
              <a:t>Présence</a:t>
            </a:r>
            <a:r>
              <a:rPr lang="en-US" cap="none" dirty="0" smtClean="0">
                <a:solidFill>
                  <a:schemeClr val="tx2"/>
                </a:solidFill>
              </a:rPr>
              <a:t> </a:t>
            </a:r>
            <a:r>
              <a:rPr lang="en-US" cap="none" dirty="0" err="1" smtClean="0">
                <a:solidFill>
                  <a:schemeClr val="tx2"/>
                </a:solidFill>
              </a:rPr>
              <a:t>moyenne</a:t>
            </a:r>
            <a:r>
              <a:rPr lang="en-US" cap="none" baseline="0" dirty="0" smtClean="0">
                <a:solidFill>
                  <a:schemeClr val="tx2"/>
                </a:solidFill>
              </a:rPr>
              <a:t> des femmes </a:t>
            </a:r>
            <a:r>
              <a:rPr lang="en-US" cap="none" baseline="0" dirty="0" err="1" smtClean="0">
                <a:solidFill>
                  <a:schemeClr val="tx2"/>
                </a:solidFill>
              </a:rPr>
              <a:t>dans</a:t>
            </a:r>
            <a:r>
              <a:rPr lang="en-US" cap="none" baseline="0" dirty="0" smtClean="0">
                <a:solidFill>
                  <a:schemeClr val="tx2"/>
                </a:solidFill>
              </a:rPr>
              <a:t> les CA </a:t>
            </a:r>
            <a:r>
              <a:rPr lang="en-US" cap="none" baseline="0" dirty="0" err="1" smtClean="0">
                <a:solidFill>
                  <a:schemeClr val="tx2"/>
                </a:solidFill>
              </a:rPr>
              <a:t>européens</a:t>
            </a:r>
            <a:endParaRPr lang="en-US" cap="none" dirty="0">
              <a:solidFill>
                <a:schemeClr val="tx2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'EU - European Commission'!$B$1</c:f>
              <c:strCache>
                <c:ptCount val="1"/>
                <c:pt idx="0">
                  <c:v>taux</c:v>
                </c:pt>
              </c:strCache>
            </c:strRef>
          </c:tx>
          <c:spPr>
            <a:pattFill prst="narHorz">
              <a:fgClr>
                <a:schemeClr val="accent1"/>
              </a:fgClr>
              <a:bgClr>
                <a:schemeClr val="accent1">
                  <a:lumMod val="20000"/>
                  <a:lumOff val="80000"/>
                </a:schemeClr>
              </a:bgClr>
            </a:pattFill>
            <a:ln>
              <a:noFill/>
            </a:ln>
            <a:effectLst>
              <a:innerShdw blurRad="114300">
                <a:schemeClr val="accent1"/>
              </a:inn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'EU - European Commission'!$A$2:$A$11</c:f>
              <c:numCache>
                <c:formatCode>General</c:formatCode>
                <c:ptCount val="10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</c:numCache>
            </c:numRef>
          </c:cat>
          <c:val>
            <c:numRef>
              <c:f>'EU - European Commission'!$B$2:$B$11</c:f>
              <c:numCache>
                <c:formatCode>0%</c:formatCode>
                <c:ptCount val="10"/>
                <c:pt idx="0" formatCode="0.00%">
                  <c:v>8.5000000000000006E-2</c:v>
                </c:pt>
                <c:pt idx="1">
                  <c:v>0.09</c:v>
                </c:pt>
                <c:pt idx="2" formatCode="0.00%">
                  <c:v>9.8000000000000004E-2</c:v>
                </c:pt>
                <c:pt idx="3" formatCode="0.00%">
                  <c:v>9.7000000000000003E-2</c:v>
                </c:pt>
                <c:pt idx="4" formatCode="0.00%">
                  <c:v>0.10299999999999999</c:v>
                </c:pt>
                <c:pt idx="5" formatCode="0.00%">
                  <c:v>0.107</c:v>
                </c:pt>
                <c:pt idx="6" formatCode="0.00%">
                  <c:v>0.109</c:v>
                </c:pt>
                <c:pt idx="7" formatCode="0.00%">
                  <c:v>0.11799999999999999</c:v>
                </c:pt>
                <c:pt idx="8" formatCode="0.00%">
                  <c:v>0.13600000000000001</c:v>
                </c:pt>
                <c:pt idx="9" formatCode="0.00%">
                  <c:v>0.13700000000000001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64"/>
        <c:overlap val="-22"/>
        <c:axId val="14292864"/>
        <c:axId val="14320384"/>
      </c:barChart>
      <c:catAx>
        <c:axId val="1429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320384"/>
        <c:crosses val="autoZero"/>
        <c:auto val="1"/>
        <c:lblAlgn val="ctr"/>
        <c:lblOffset val="100"/>
        <c:noMultiLvlLbl val="0"/>
      </c:catAx>
      <c:valAx>
        <c:axId val="14320384"/>
        <c:scaling>
          <c:orientation val="minMax"/>
        </c:scaling>
        <c:delete val="0"/>
        <c:axPos val="l"/>
        <c:numFmt formatCode="0.0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429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 dirty="0" err="1" smtClean="0">
                <a:solidFill>
                  <a:schemeClr val="tx2"/>
                </a:solidFill>
              </a:rPr>
              <a:t>Présence</a:t>
            </a:r>
            <a:r>
              <a:rPr lang="en-US" cap="none" dirty="0" smtClean="0">
                <a:solidFill>
                  <a:schemeClr val="tx2"/>
                </a:solidFill>
              </a:rPr>
              <a:t> des femmes </a:t>
            </a:r>
            <a:r>
              <a:rPr lang="en-US" cap="none" dirty="0" err="1" smtClean="0">
                <a:solidFill>
                  <a:schemeClr val="tx2"/>
                </a:solidFill>
              </a:rPr>
              <a:t>dans</a:t>
            </a:r>
            <a:r>
              <a:rPr lang="en-US" cap="none" dirty="0" smtClean="0">
                <a:solidFill>
                  <a:schemeClr val="tx2"/>
                </a:solidFill>
              </a:rPr>
              <a:t> les CA </a:t>
            </a:r>
            <a:r>
              <a:rPr lang="en-US" cap="none" dirty="0" err="1" smtClean="0">
                <a:solidFill>
                  <a:schemeClr val="tx2"/>
                </a:solidFill>
              </a:rPr>
              <a:t>en</a:t>
            </a:r>
            <a:r>
              <a:rPr lang="en-US" cap="none" dirty="0" smtClean="0">
                <a:solidFill>
                  <a:schemeClr val="tx2"/>
                </a:solidFill>
              </a:rPr>
              <a:t> 2011</a:t>
            </a:r>
            <a:endParaRPr lang="en-US" cap="none" dirty="0">
              <a:solidFill>
                <a:schemeClr val="tx2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ALL!$E$1</c:f>
              <c:strCache>
                <c:ptCount val="1"/>
                <c:pt idx="0">
                  <c:v>% Femmes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64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ALL!$D$2:$D$21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South Africa</c:v>
                </c:pt>
                <c:pt idx="5">
                  <c:v>Denmark</c:v>
                </c:pt>
                <c:pt idx="6">
                  <c:v>Israel</c:v>
                </c:pt>
                <c:pt idx="7">
                  <c:v>Australie</c:v>
                </c:pt>
                <c:pt idx="8">
                  <c:v>New Zealand</c:v>
                </c:pt>
                <c:pt idx="9">
                  <c:v>Netherlands</c:v>
                </c:pt>
                <c:pt idx="10">
                  <c:v>Canada</c:v>
                </c:pt>
                <c:pt idx="11">
                  <c:v>Poland</c:v>
                </c:pt>
                <c:pt idx="12">
                  <c:v>Germany</c:v>
                </c:pt>
                <c:pt idx="13">
                  <c:v>United States</c:v>
                </c:pt>
                <c:pt idx="14">
                  <c:v>Philippines</c:v>
                </c:pt>
                <c:pt idx="15">
                  <c:v>Turkey</c:v>
                </c:pt>
                <c:pt idx="16">
                  <c:v>Thailand</c:v>
                </c:pt>
                <c:pt idx="17">
                  <c:v>Austria</c:v>
                </c:pt>
                <c:pt idx="18">
                  <c:v>United Kingdom</c:v>
                </c:pt>
                <c:pt idx="19">
                  <c:v>Spain</c:v>
                </c:pt>
              </c:strCache>
            </c:strRef>
          </c:cat>
          <c:val>
            <c:numRef>
              <c:f>ALL!$E$2:$E$21</c:f>
              <c:numCache>
                <c:formatCode>0.0%</c:formatCode>
                <c:ptCount val="20"/>
                <c:pt idx="0">
                  <c:v>0.36299999999999999</c:v>
                </c:pt>
                <c:pt idx="1">
                  <c:v>0.26400000000000001</c:v>
                </c:pt>
                <c:pt idx="2">
                  <c:v>0.26400000000000001</c:v>
                </c:pt>
                <c:pt idx="3">
                  <c:v>0.22500000000000001</c:v>
                </c:pt>
                <c:pt idx="4">
                  <c:v>0.17399999999999999</c:v>
                </c:pt>
                <c:pt idx="5">
                  <c:v>0.156</c:v>
                </c:pt>
                <c:pt idx="6">
                  <c:v>0.14199999999999999</c:v>
                </c:pt>
                <c:pt idx="7">
                  <c:v>0.13800000000000001</c:v>
                </c:pt>
                <c:pt idx="8">
                  <c:v>0.13700000000000001</c:v>
                </c:pt>
                <c:pt idx="9">
                  <c:v>0.13100000000000001</c:v>
                </c:pt>
                <c:pt idx="10">
                  <c:v>0.13100000000000001</c:v>
                </c:pt>
                <c:pt idx="11">
                  <c:v>0.13</c:v>
                </c:pt>
                <c:pt idx="12">
                  <c:v>0.129</c:v>
                </c:pt>
                <c:pt idx="13">
                  <c:v>0.126</c:v>
                </c:pt>
                <c:pt idx="14">
                  <c:v>0.122</c:v>
                </c:pt>
                <c:pt idx="15">
                  <c:v>0.112</c:v>
                </c:pt>
                <c:pt idx="16">
                  <c:v>0.108</c:v>
                </c:pt>
                <c:pt idx="17">
                  <c:v>0.108</c:v>
                </c:pt>
                <c:pt idx="18">
                  <c:v>0.107</c:v>
                </c:pt>
                <c:pt idx="19">
                  <c:v>0.10199999999999999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81973632"/>
        <c:axId val="84748928"/>
      </c:barChart>
      <c:catAx>
        <c:axId val="8197363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64" b="0" i="0" u="none" strike="noStrike" kern="1200" cap="all" spc="120" normalizeH="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4748928"/>
        <c:crosses val="autoZero"/>
        <c:auto val="1"/>
        <c:lblAlgn val="ctr"/>
        <c:lblOffset val="100"/>
        <c:noMultiLvlLbl val="0"/>
      </c:catAx>
      <c:valAx>
        <c:axId val="84748928"/>
        <c:scaling>
          <c:orientation val="minMax"/>
        </c:scaling>
        <c:delete val="1"/>
        <c:axPos val="l"/>
        <c:numFmt formatCode="0.0%" sourceLinked="1"/>
        <c:majorTickMark val="none"/>
        <c:minorTickMark val="none"/>
        <c:tickLblPos val="nextTo"/>
        <c:crossAx val="8197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Feuil2!$B$1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Feuil2!$A$2:$A$13</c:f>
              <c:strCache>
                <c:ptCount val="12"/>
                <c:pt idx="0">
                  <c:v>Norway - OMX Helsinki 25</c:v>
                </c:pt>
                <c:pt idx="1">
                  <c:v>Finland - OBX</c:v>
                </c:pt>
                <c:pt idx="2">
                  <c:v>Sweden - OMX Stockholm 30</c:v>
                </c:pt>
                <c:pt idx="3">
                  <c:v>France - CAC 40</c:v>
                </c:pt>
                <c:pt idx="4">
                  <c:v>Netherlands - AEX</c:v>
                </c:pt>
                <c:pt idx="5">
                  <c:v>Denmark - OMX Copenhagen 20</c:v>
                </c:pt>
                <c:pt idx="6">
                  <c:v>Germany - DAX30</c:v>
                </c:pt>
                <c:pt idx="7">
                  <c:v>United Kingdom - FTSE 100</c:v>
                </c:pt>
                <c:pt idx="8">
                  <c:v>Poland - WIG20</c:v>
                </c:pt>
                <c:pt idx="9">
                  <c:v>Turkey - XU050</c:v>
                </c:pt>
                <c:pt idx="10">
                  <c:v>Austria - ATX</c:v>
                </c:pt>
                <c:pt idx="11">
                  <c:v>Spain - IBEX35</c:v>
                </c:pt>
              </c:strCache>
            </c:strRef>
          </c:cat>
          <c:val>
            <c:numRef>
              <c:f>Feuil2!$B$2:$B$13</c:f>
              <c:numCache>
                <c:formatCode>0%</c:formatCode>
                <c:ptCount val="12"/>
                <c:pt idx="0">
                  <c:v>0.42</c:v>
                </c:pt>
                <c:pt idx="1">
                  <c:v>0.27</c:v>
                </c:pt>
                <c:pt idx="2">
                  <c:v>0.25</c:v>
                </c:pt>
                <c:pt idx="3">
                  <c:v>0.22</c:v>
                </c:pt>
                <c:pt idx="4">
                  <c:v>0.19</c:v>
                </c:pt>
                <c:pt idx="5">
                  <c:v>0.16</c:v>
                </c:pt>
                <c:pt idx="6">
                  <c:v>0.16</c:v>
                </c:pt>
                <c:pt idx="7">
                  <c:v>0.16</c:v>
                </c:pt>
                <c:pt idx="8">
                  <c:v>0.12</c:v>
                </c:pt>
                <c:pt idx="9">
                  <c:v>0.11</c:v>
                </c:pt>
                <c:pt idx="10">
                  <c:v>0.11</c:v>
                </c:pt>
                <c:pt idx="11">
                  <c:v>0.11</c:v>
                </c:pt>
              </c:numCache>
            </c:numRef>
          </c:val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267"/>
        <c:overlap val="-43"/>
        <c:axId val="86211968"/>
        <c:axId val="86252160"/>
      </c:barChart>
      <c:catAx>
        <c:axId val="862119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6252160"/>
        <c:crosses val="autoZero"/>
        <c:auto val="1"/>
        <c:lblAlgn val="ctr"/>
        <c:lblOffset val="100"/>
        <c:noMultiLvlLbl val="0"/>
      </c:catAx>
      <c:valAx>
        <c:axId val="862521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6211968"/>
        <c:crosses val="autoZero"/>
        <c:crossBetween val="between"/>
        <c:majorUnit val="0.1"/>
      </c:val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367284926556124E-2"/>
          <c:y val="0.12837411069551943"/>
          <c:w val="0.9165584165861913"/>
          <c:h val="0.6117797610965036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ALL!$L$1</c:f>
              <c:strCache>
                <c:ptCount val="1"/>
                <c:pt idx="0">
                  <c:v>2005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hade val="51000"/>
                    <a:satMod val="130000"/>
                  </a:schemeClr>
                </a:gs>
                <a:gs pos="80000">
                  <a:schemeClr val="accent1">
                    <a:shade val="93000"/>
                    <a:satMod val="130000"/>
                  </a:schemeClr>
                </a:gs>
                <a:gs pos="100000">
                  <a:schemeClr val="accent1">
                    <a:shade val="94000"/>
                    <a:satMod val="135000"/>
                  </a:schemeClr>
                </a:gs>
              </a:gsLst>
              <a:lin ang="16200000" scaled="0"/>
            </a:gra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elete val="1"/>
          </c:dLbls>
          <c:cat>
            <c:strRef>
              <c:f>ALL!$K$2:$K$21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South Africa</c:v>
                </c:pt>
                <c:pt idx="5">
                  <c:v>Denmark</c:v>
                </c:pt>
                <c:pt idx="6">
                  <c:v>Israel</c:v>
                </c:pt>
                <c:pt idx="7">
                  <c:v>Australie</c:v>
                </c:pt>
                <c:pt idx="8">
                  <c:v>New Zealand</c:v>
                </c:pt>
                <c:pt idx="9">
                  <c:v>Netherlands</c:v>
                </c:pt>
                <c:pt idx="10">
                  <c:v>Canada</c:v>
                </c:pt>
                <c:pt idx="11">
                  <c:v>Poland</c:v>
                </c:pt>
                <c:pt idx="12">
                  <c:v>Germany</c:v>
                </c:pt>
                <c:pt idx="13">
                  <c:v>United States</c:v>
                </c:pt>
                <c:pt idx="14">
                  <c:v>Philippines</c:v>
                </c:pt>
                <c:pt idx="15">
                  <c:v>Turkey</c:v>
                </c:pt>
                <c:pt idx="16">
                  <c:v>Thailand</c:v>
                </c:pt>
                <c:pt idx="17">
                  <c:v>Austria</c:v>
                </c:pt>
                <c:pt idx="18">
                  <c:v>United Kingdom</c:v>
                </c:pt>
                <c:pt idx="19">
                  <c:v>Spain</c:v>
                </c:pt>
              </c:strCache>
            </c:strRef>
          </c:cat>
          <c:val>
            <c:numRef>
              <c:f>ALL!$L$2:$L$21</c:f>
              <c:numCache>
                <c:formatCode>0%</c:formatCode>
                <c:ptCount val="20"/>
                <c:pt idx="0">
                  <c:v>0.8</c:v>
                </c:pt>
                <c:pt idx="1">
                  <c:v>0.8</c:v>
                </c:pt>
                <c:pt idx="2">
                  <c:v>0.97</c:v>
                </c:pt>
                <c:pt idx="3">
                  <c:v>0.47799999999999998</c:v>
                </c:pt>
                <c:pt idx="4">
                  <c:v>0.86</c:v>
                </c:pt>
                <c:pt idx="5">
                  <c:v>0.5</c:v>
                </c:pt>
                <c:pt idx="6">
                  <c:v>1</c:v>
                </c:pt>
                <c:pt idx="7">
                  <c:v>0.60899999999999999</c:v>
                </c:pt>
                <c:pt idx="8">
                  <c:v>0.8</c:v>
                </c:pt>
                <c:pt idx="9">
                  <c:v>0.54200000000000004</c:v>
                </c:pt>
                <c:pt idx="10">
                  <c:v>0.56399999999999995</c:v>
                </c:pt>
                <c:pt idx="11">
                  <c:v>0.25</c:v>
                </c:pt>
                <c:pt idx="12">
                  <c:v>0.34</c:v>
                </c:pt>
                <c:pt idx="13">
                  <c:v>0.73</c:v>
                </c:pt>
                <c:pt idx="14">
                  <c:v>0.58799999999999997</c:v>
                </c:pt>
                <c:pt idx="15">
                  <c:v>0.3</c:v>
                </c:pt>
                <c:pt idx="16">
                  <c:v>0.44400000000000001</c:v>
                </c:pt>
                <c:pt idx="17">
                  <c:v>0.25</c:v>
                </c:pt>
                <c:pt idx="18">
                  <c:v>0.623</c:v>
                </c:pt>
                <c:pt idx="19">
                  <c:v>0.222</c:v>
                </c:pt>
              </c:numCache>
            </c:numRef>
          </c:val>
        </c:ser>
        <c:ser>
          <c:idx val="1"/>
          <c:order val="1"/>
          <c:tx>
            <c:strRef>
              <c:f>ALL!$M$1</c:f>
              <c:strCache>
                <c:ptCount val="1"/>
                <c:pt idx="0">
                  <c:v>2011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3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40000" dist="23000" dir="5400000" rotWithShape="0">
                  <a:srgbClr val="000000">
                    <a:alpha val="35000"/>
                  </a:srgbClr>
                </a:outerShdw>
              </a:effectLst>
            </c:spPr>
          </c:dPt>
          <c:dLbls>
            <c:dLbl>
              <c:idx val="3"/>
              <c:layout/>
              <c:tx>
                <c:rich>
                  <a:bodyPr/>
                  <a:lstStyle/>
                  <a:p>
                    <a:fld id="{31209399-C0A7-4BBB-8EA8-B01A3E854622}" type="VALUE">
                      <a:rPr lang="en-US">
                        <a:solidFill>
                          <a:schemeClr val="tx2"/>
                        </a:solidFill>
                      </a:rPr>
                      <a:pPr/>
                      <a:t>[VALEUR]</a:t>
                    </a:fld>
                    <a:endParaRPr lang="fr-FR"/>
                  </a:p>
                </c:rich>
              </c:tx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rgbClr val="00B05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ALL!$K$2:$K$21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France</c:v>
                </c:pt>
                <c:pt idx="4">
                  <c:v>South Africa</c:v>
                </c:pt>
                <c:pt idx="5">
                  <c:v>Denmark</c:v>
                </c:pt>
                <c:pt idx="6">
                  <c:v>Israel</c:v>
                </c:pt>
                <c:pt idx="7">
                  <c:v>Australie</c:v>
                </c:pt>
                <c:pt idx="8">
                  <c:v>New Zealand</c:v>
                </c:pt>
                <c:pt idx="9">
                  <c:v>Netherlands</c:v>
                </c:pt>
                <c:pt idx="10">
                  <c:v>Canada</c:v>
                </c:pt>
                <c:pt idx="11">
                  <c:v>Poland</c:v>
                </c:pt>
                <c:pt idx="12">
                  <c:v>Germany</c:v>
                </c:pt>
                <c:pt idx="13">
                  <c:v>United States</c:v>
                </c:pt>
                <c:pt idx="14">
                  <c:v>Philippines</c:v>
                </c:pt>
                <c:pt idx="15">
                  <c:v>Turkey</c:v>
                </c:pt>
                <c:pt idx="16">
                  <c:v>Thailand</c:v>
                </c:pt>
                <c:pt idx="17">
                  <c:v>Austria</c:v>
                </c:pt>
                <c:pt idx="18">
                  <c:v>United Kingdom</c:v>
                </c:pt>
                <c:pt idx="19">
                  <c:v>Spain</c:v>
                </c:pt>
              </c:strCache>
            </c:strRef>
          </c:cat>
          <c:val>
            <c:numRef>
              <c:f>ALL!$M$2:$M$21</c:f>
              <c:numCache>
                <c:formatCode>0%</c:formatCode>
                <c:ptCount val="20"/>
                <c:pt idx="0">
                  <c:v>0.9</c:v>
                </c:pt>
                <c:pt idx="1">
                  <c:v>1</c:v>
                </c:pt>
                <c:pt idx="2">
                  <c:v>1</c:v>
                </c:pt>
                <c:pt idx="3">
                  <c:v>0.97099999999999997</c:v>
                </c:pt>
                <c:pt idx="4">
                  <c:v>0.95899999999999996</c:v>
                </c:pt>
                <c:pt idx="5">
                  <c:v>0.91700000000000004</c:v>
                </c:pt>
                <c:pt idx="6">
                  <c:v>1</c:v>
                </c:pt>
                <c:pt idx="7">
                  <c:v>0.88200000000000001</c:v>
                </c:pt>
                <c:pt idx="8">
                  <c:v>1</c:v>
                </c:pt>
                <c:pt idx="9">
                  <c:v>0.79200000000000004</c:v>
                </c:pt>
                <c:pt idx="10">
                  <c:v>0.755</c:v>
                </c:pt>
                <c:pt idx="11">
                  <c:v>0.6</c:v>
                </c:pt>
                <c:pt idx="12">
                  <c:v>0.86</c:v>
                </c:pt>
                <c:pt idx="13">
                  <c:v>0.85699999999999998</c:v>
                </c:pt>
                <c:pt idx="14">
                  <c:v>0.38900000000000001</c:v>
                </c:pt>
                <c:pt idx="15">
                  <c:v>0.5</c:v>
                </c:pt>
                <c:pt idx="16">
                  <c:v>0.8</c:v>
                </c:pt>
                <c:pt idx="17">
                  <c:v>0.5</c:v>
                </c:pt>
                <c:pt idx="18">
                  <c:v>0.84899999999999998</c:v>
                </c:pt>
                <c:pt idx="19">
                  <c:v>0.88900000000000001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86276736"/>
        <c:axId val="86297600"/>
      </c:barChart>
      <c:catAx>
        <c:axId val="86276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6297600"/>
        <c:crosses val="autoZero"/>
        <c:auto val="1"/>
        <c:lblAlgn val="ctr"/>
        <c:lblOffset val="100"/>
        <c:noMultiLvlLbl val="0"/>
      </c:catAx>
      <c:valAx>
        <c:axId val="8629760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6276736"/>
        <c:crosses val="autoZero"/>
        <c:crossBetween val="between"/>
        <c:majorUnit val="0.25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Feuil3!$G$1</c:f>
              <c:strCache>
                <c:ptCount val="1"/>
                <c:pt idx="0">
                  <c:v>%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Feuil3!$F$2:$F$21</c:f>
              <c:strCache>
                <c:ptCount val="20"/>
                <c:pt idx="0">
                  <c:v>United States</c:v>
                </c:pt>
                <c:pt idx="1">
                  <c:v>United Kingdom</c:v>
                </c:pt>
                <c:pt idx="2">
                  <c:v>Australie</c:v>
                </c:pt>
                <c:pt idx="3">
                  <c:v>Chine</c:v>
                </c:pt>
                <c:pt idx="4">
                  <c:v>South Korea</c:v>
                </c:pt>
                <c:pt idx="5">
                  <c:v>Norway</c:v>
                </c:pt>
                <c:pt idx="6">
                  <c:v>South Africa</c:v>
                </c:pt>
                <c:pt idx="7">
                  <c:v>Canada</c:v>
                </c:pt>
                <c:pt idx="8">
                  <c:v>France</c:v>
                </c:pt>
                <c:pt idx="9">
                  <c:v>Poland</c:v>
                </c:pt>
                <c:pt idx="10">
                  <c:v>Turkey</c:v>
                </c:pt>
                <c:pt idx="11">
                  <c:v>Italy</c:v>
                </c:pt>
                <c:pt idx="12">
                  <c:v>Brazil</c:v>
                </c:pt>
                <c:pt idx="13">
                  <c:v>Belgium</c:v>
                </c:pt>
                <c:pt idx="14">
                  <c:v>Switzerland</c:v>
                </c:pt>
                <c:pt idx="15">
                  <c:v>Finland</c:v>
                </c:pt>
                <c:pt idx="16">
                  <c:v>Singapore</c:v>
                </c:pt>
                <c:pt idx="17">
                  <c:v>Philippines</c:v>
                </c:pt>
                <c:pt idx="18">
                  <c:v>Egypt</c:v>
                </c:pt>
                <c:pt idx="19">
                  <c:v>India</c:v>
                </c:pt>
              </c:strCache>
            </c:strRef>
          </c:cat>
          <c:val>
            <c:numRef>
              <c:f>Feuil3!$G$2:$G$21</c:f>
              <c:numCache>
                <c:formatCode>0%</c:formatCode>
                <c:ptCount val="20"/>
                <c:pt idx="0">
                  <c:v>0.02</c:v>
                </c:pt>
                <c:pt idx="1">
                  <c:v>2.5000000000000001E-2</c:v>
                </c:pt>
                <c:pt idx="2">
                  <c:v>0.03</c:v>
                </c:pt>
                <c:pt idx="3">
                  <c:v>3.6999999999999998E-2</c:v>
                </c:pt>
                <c:pt idx="4">
                  <c:v>3.3000000000000002E-2</c:v>
                </c:pt>
                <c:pt idx="5">
                  <c:v>0.107</c:v>
                </c:pt>
                <c:pt idx="6">
                  <c:v>6.5000000000000002E-2</c:v>
                </c:pt>
                <c:pt idx="7">
                  <c:v>2.1999999999999999E-2</c:v>
                </c:pt>
                <c:pt idx="8">
                  <c:v>0.02</c:v>
                </c:pt>
                <c:pt idx="9">
                  <c:v>0.125</c:v>
                </c:pt>
                <c:pt idx="10">
                  <c:v>0.111</c:v>
                </c:pt>
                <c:pt idx="11">
                  <c:v>3.5999999999999997E-2</c:v>
                </c:pt>
                <c:pt idx="12">
                  <c:v>2.5999999999999999E-2</c:v>
                </c:pt>
                <c:pt idx="13">
                  <c:v>4.2000000000000003E-2</c:v>
                </c:pt>
                <c:pt idx="14">
                  <c:v>1.7999999999999999E-2</c:v>
                </c:pt>
                <c:pt idx="15">
                  <c:v>3.5999999999999997E-2</c:v>
                </c:pt>
                <c:pt idx="16">
                  <c:v>1.9E-2</c:v>
                </c:pt>
                <c:pt idx="17">
                  <c:v>7.6999999999999999E-2</c:v>
                </c:pt>
                <c:pt idx="18">
                  <c:v>0.125</c:v>
                </c:pt>
                <c:pt idx="19">
                  <c:v>1.6E-2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86314368"/>
        <c:axId val="86350464"/>
      </c:barChart>
      <c:catAx>
        <c:axId val="8631436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6350464"/>
        <c:crosses val="autoZero"/>
        <c:auto val="1"/>
        <c:lblAlgn val="ctr"/>
        <c:lblOffset val="100"/>
        <c:noMultiLvlLbl val="0"/>
      </c:catAx>
      <c:valAx>
        <c:axId val="8635046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863143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cap="none" dirty="0" err="1" smtClean="0">
                <a:solidFill>
                  <a:schemeClr val="tx2">
                    <a:lumMod val="50000"/>
                  </a:schemeClr>
                </a:solidFill>
              </a:rPr>
              <a:t>Nombre</a:t>
            </a:r>
            <a:r>
              <a:rPr lang="en-US" cap="none" dirty="0" smtClean="0">
                <a:solidFill>
                  <a:schemeClr val="tx2">
                    <a:lumMod val="50000"/>
                  </a:schemeClr>
                </a:solidFill>
              </a:rPr>
              <a:t> de </a:t>
            </a:r>
            <a:r>
              <a:rPr lang="en-US" cap="none" dirty="0" err="1" smtClean="0">
                <a:solidFill>
                  <a:schemeClr val="tx2">
                    <a:lumMod val="50000"/>
                  </a:schemeClr>
                </a:solidFill>
              </a:rPr>
              <a:t>présidentes</a:t>
            </a:r>
            <a:r>
              <a:rPr lang="en-US" cap="none" dirty="0" smtClean="0">
                <a:solidFill>
                  <a:schemeClr val="tx2">
                    <a:lumMod val="50000"/>
                  </a:schemeClr>
                </a:solidFill>
              </a:rPr>
              <a:t> de CA</a:t>
            </a:r>
            <a:endParaRPr lang="en-US" cap="none" dirty="0">
              <a:solidFill>
                <a:schemeClr val="tx2">
                  <a:lumMod val="50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Feuil3!$I$1</c:f>
              <c:strCache>
                <c:ptCount val="1"/>
                <c:pt idx="0">
                  <c:v>Présidente de CA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8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5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Feuil3!$H$2:$H$21</c:f>
              <c:strCache>
                <c:ptCount val="20"/>
                <c:pt idx="0">
                  <c:v>United States</c:v>
                </c:pt>
                <c:pt idx="1">
                  <c:v>United Kingdom</c:v>
                </c:pt>
                <c:pt idx="2">
                  <c:v>Australie</c:v>
                </c:pt>
                <c:pt idx="3">
                  <c:v>Chine</c:v>
                </c:pt>
                <c:pt idx="4">
                  <c:v>South Korea</c:v>
                </c:pt>
                <c:pt idx="5">
                  <c:v>Norway</c:v>
                </c:pt>
                <c:pt idx="6">
                  <c:v>South Africa</c:v>
                </c:pt>
                <c:pt idx="7">
                  <c:v>Canada</c:v>
                </c:pt>
                <c:pt idx="8">
                  <c:v>France</c:v>
                </c:pt>
                <c:pt idx="9">
                  <c:v>Poland</c:v>
                </c:pt>
                <c:pt idx="10">
                  <c:v>Turkey</c:v>
                </c:pt>
                <c:pt idx="11">
                  <c:v>Italy</c:v>
                </c:pt>
                <c:pt idx="12">
                  <c:v>Brazil</c:v>
                </c:pt>
                <c:pt idx="13">
                  <c:v>Belgium</c:v>
                </c:pt>
                <c:pt idx="14">
                  <c:v>Switzerland</c:v>
                </c:pt>
                <c:pt idx="15">
                  <c:v>Finland</c:v>
                </c:pt>
                <c:pt idx="16">
                  <c:v>Singapore</c:v>
                </c:pt>
                <c:pt idx="17">
                  <c:v>Philippines</c:v>
                </c:pt>
                <c:pt idx="18">
                  <c:v>Egypt</c:v>
                </c:pt>
                <c:pt idx="19">
                  <c:v>India</c:v>
                </c:pt>
              </c:strCache>
            </c:strRef>
          </c:cat>
          <c:val>
            <c:numRef>
              <c:f>Feuil3!$I$2:$I$21</c:f>
              <c:numCache>
                <c:formatCode>0</c:formatCode>
                <c:ptCount val="20"/>
                <c:pt idx="0">
                  <c:v>15.44</c:v>
                </c:pt>
                <c:pt idx="1">
                  <c:v>9.9750000000000014</c:v>
                </c:pt>
                <c:pt idx="2">
                  <c:v>5.91</c:v>
                </c:pt>
                <c:pt idx="3">
                  <c:v>3.996</c:v>
                </c:pt>
                <c:pt idx="4">
                  <c:v>3.036</c:v>
                </c:pt>
                <c:pt idx="5">
                  <c:v>2.996</c:v>
                </c:pt>
                <c:pt idx="6">
                  <c:v>2.99</c:v>
                </c:pt>
                <c:pt idx="7">
                  <c:v>2.948</c:v>
                </c:pt>
                <c:pt idx="8">
                  <c:v>2.02</c:v>
                </c:pt>
                <c:pt idx="9">
                  <c:v>2</c:v>
                </c:pt>
                <c:pt idx="10">
                  <c:v>1.998</c:v>
                </c:pt>
                <c:pt idx="11">
                  <c:v>1.9799999999999998</c:v>
                </c:pt>
                <c:pt idx="12">
                  <c:v>1.976</c:v>
                </c:pt>
                <c:pt idx="13">
                  <c:v>1.008</c:v>
                </c:pt>
                <c:pt idx="14">
                  <c:v>1.008</c:v>
                </c:pt>
                <c:pt idx="15">
                  <c:v>1.008</c:v>
                </c:pt>
                <c:pt idx="16">
                  <c:v>1.0069999999999999</c:v>
                </c:pt>
                <c:pt idx="17">
                  <c:v>1.0009999999999999</c:v>
                </c:pt>
                <c:pt idx="18">
                  <c:v>1</c:v>
                </c:pt>
                <c:pt idx="19">
                  <c:v>0.99199999999999999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3021312"/>
        <c:axId val="93024640"/>
      </c:barChart>
      <c:catAx>
        <c:axId val="9302131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3024640"/>
        <c:crosses val="autoZero"/>
        <c:auto val="1"/>
        <c:lblAlgn val="ctr"/>
        <c:lblOffset val="100"/>
        <c:noMultiLvlLbl val="0"/>
      </c:catAx>
      <c:valAx>
        <c:axId val="93024640"/>
        <c:scaling>
          <c:orientation val="minMax"/>
        </c:scaling>
        <c:delete val="1"/>
        <c:axPos val="l"/>
        <c:numFmt formatCode="0" sourceLinked="1"/>
        <c:majorTickMark val="none"/>
        <c:minorTickMark val="none"/>
        <c:tickLblPos val="nextTo"/>
        <c:crossAx val="930213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Feuil3!$I$1</c:f>
              <c:strCache>
                <c:ptCount val="1"/>
                <c:pt idx="0">
                  <c:v>Audit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7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Feuil3!$H$2:$H$21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Sweden</c:v>
                </c:pt>
                <c:pt idx="3">
                  <c:v>South Africa</c:v>
                </c:pt>
                <c:pt idx="4">
                  <c:v>Poland</c:v>
                </c:pt>
                <c:pt idx="5">
                  <c:v>Thailand</c:v>
                </c:pt>
                <c:pt idx="6">
                  <c:v>New Zealand</c:v>
                </c:pt>
                <c:pt idx="7">
                  <c:v>France</c:v>
                </c:pt>
                <c:pt idx="8">
                  <c:v>Australie</c:v>
                </c:pt>
                <c:pt idx="9">
                  <c:v>United States</c:v>
                </c:pt>
                <c:pt idx="10">
                  <c:v>Spain</c:v>
                </c:pt>
                <c:pt idx="11">
                  <c:v>Israel</c:v>
                </c:pt>
                <c:pt idx="12">
                  <c:v>Canada</c:v>
                </c:pt>
                <c:pt idx="13">
                  <c:v>United Kingdom</c:v>
                </c:pt>
                <c:pt idx="14">
                  <c:v>Netherlands</c:v>
                </c:pt>
                <c:pt idx="15">
                  <c:v>Colombia</c:v>
                </c:pt>
                <c:pt idx="16">
                  <c:v>Denmark</c:v>
                </c:pt>
                <c:pt idx="17">
                  <c:v>Ireland</c:v>
                </c:pt>
                <c:pt idx="18">
                  <c:v>Greece</c:v>
                </c:pt>
                <c:pt idx="19">
                  <c:v>Philippines</c:v>
                </c:pt>
              </c:strCache>
            </c:strRef>
          </c:cat>
          <c:val>
            <c:numRef>
              <c:f>Feuil3!$I$2:$I$21</c:f>
              <c:numCache>
                <c:formatCode>0%</c:formatCode>
                <c:ptCount val="20"/>
                <c:pt idx="0">
                  <c:v>0.40300000000000002</c:v>
                </c:pt>
                <c:pt idx="1">
                  <c:v>0.307</c:v>
                </c:pt>
                <c:pt idx="2">
                  <c:v>0.27900000000000003</c:v>
                </c:pt>
                <c:pt idx="3">
                  <c:v>0.23599999999999999</c:v>
                </c:pt>
                <c:pt idx="4">
                  <c:v>0.16200000000000001</c:v>
                </c:pt>
                <c:pt idx="5">
                  <c:v>0.158</c:v>
                </c:pt>
                <c:pt idx="6">
                  <c:v>0.154</c:v>
                </c:pt>
                <c:pt idx="7">
                  <c:v>0.151</c:v>
                </c:pt>
                <c:pt idx="8">
                  <c:v>0.14000000000000001</c:v>
                </c:pt>
                <c:pt idx="9">
                  <c:v>0.13900000000000001</c:v>
                </c:pt>
                <c:pt idx="10">
                  <c:v>0.13900000000000001</c:v>
                </c:pt>
                <c:pt idx="11">
                  <c:v>0.13500000000000001</c:v>
                </c:pt>
                <c:pt idx="12">
                  <c:v>0.13200000000000001</c:v>
                </c:pt>
                <c:pt idx="13">
                  <c:v>0.13200000000000001</c:v>
                </c:pt>
                <c:pt idx="14">
                  <c:v>0.12</c:v>
                </c:pt>
                <c:pt idx="15">
                  <c:v>0.11799999999999999</c:v>
                </c:pt>
                <c:pt idx="16">
                  <c:v>0.11</c:v>
                </c:pt>
                <c:pt idx="17">
                  <c:v>0.108</c:v>
                </c:pt>
                <c:pt idx="18">
                  <c:v>8.6999999999999994E-2</c:v>
                </c:pt>
                <c:pt idx="19">
                  <c:v>8.3000000000000004E-2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3041408"/>
        <c:axId val="93671424"/>
      </c:barChart>
      <c:catAx>
        <c:axId val="930414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3671424"/>
        <c:crosses val="autoZero"/>
        <c:auto val="1"/>
        <c:lblAlgn val="ctr"/>
        <c:lblOffset val="100"/>
        <c:noMultiLvlLbl val="0"/>
      </c:catAx>
      <c:valAx>
        <c:axId val="9367142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30414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Feuil4!$B$1</c:f>
              <c:strCache>
                <c:ptCount val="1"/>
                <c:pt idx="0">
                  <c:v>Rémunération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Feuil4!$A$2:$A$21</c:f>
              <c:strCache>
                <c:ptCount val="20"/>
                <c:pt idx="0">
                  <c:v>Norway</c:v>
                </c:pt>
                <c:pt idx="1">
                  <c:v>Finland</c:v>
                </c:pt>
                <c:pt idx="2">
                  <c:v>New Zealand</c:v>
                </c:pt>
                <c:pt idx="3">
                  <c:v>Sweden</c:v>
                </c:pt>
                <c:pt idx="4">
                  <c:v>Poland</c:v>
                </c:pt>
                <c:pt idx="5">
                  <c:v>South Africa</c:v>
                </c:pt>
                <c:pt idx="6">
                  <c:v>Canada</c:v>
                </c:pt>
                <c:pt idx="7">
                  <c:v>Netherlands</c:v>
                </c:pt>
                <c:pt idx="8">
                  <c:v>Philippines</c:v>
                </c:pt>
                <c:pt idx="9">
                  <c:v>United States</c:v>
                </c:pt>
                <c:pt idx="10">
                  <c:v>Australie</c:v>
                </c:pt>
                <c:pt idx="11">
                  <c:v>United Kingdom</c:v>
                </c:pt>
                <c:pt idx="12">
                  <c:v>Spain</c:v>
                </c:pt>
                <c:pt idx="13">
                  <c:v>Taiwan</c:v>
                </c:pt>
                <c:pt idx="14">
                  <c:v>France</c:v>
                </c:pt>
                <c:pt idx="15">
                  <c:v>Israel</c:v>
                </c:pt>
                <c:pt idx="16">
                  <c:v>Czech Republic</c:v>
                </c:pt>
                <c:pt idx="17">
                  <c:v>Belgium</c:v>
                </c:pt>
                <c:pt idx="18">
                  <c:v>Denmark</c:v>
                </c:pt>
                <c:pt idx="19">
                  <c:v>Hong Kong</c:v>
                </c:pt>
              </c:strCache>
            </c:strRef>
          </c:cat>
          <c:val>
            <c:numRef>
              <c:f>Feuil4!$B$2:$B$21</c:f>
              <c:numCache>
                <c:formatCode>0%</c:formatCode>
                <c:ptCount val="20"/>
                <c:pt idx="0">
                  <c:v>0.42</c:v>
                </c:pt>
                <c:pt idx="1">
                  <c:v>0.22</c:v>
                </c:pt>
                <c:pt idx="2">
                  <c:v>0.2</c:v>
                </c:pt>
                <c:pt idx="3">
                  <c:v>0.18</c:v>
                </c:pt>
                <c:pt idx="4">
                  <c:v>0.17899999999999999</c:v>
                </c:pt>
                <c:pt idx="5">
                  <c:v>0.16700000000000001</c:v>
                </c:pt>
                <c:pt idx="6">
                  <c:v>0.16600000000000001</c:v>
                </c:pt>
                <c:pt idx="7">
                  <c:v>0.16500000000000001</c:v>
                </c:pt>
                <c:pt idx="8">
                  <c:v>0.14299999999999999</c:v>
                </c:pt>
                <c:pt idx="9">
                  <c:v>0.13</c:v>
                </c:pt>
                <c:pt idx="10">
                  <c:v>0.127</c:v>
                </c:pt>
                <c:pt idx="11">
                  <c:v>0.126</c:v>
                </c:pt>
                <c:pt idx="12">
                  <c:v>0.11799999999999999</c:v>
                </c:pt>
                <c:pt idx="13">
                  <c:v>0.111</c:v>
                </c:pt>
                <c:pt idx="14">
                  <c:v>0.10199999999999999</c:v>
                </c:pt>
                <c:pt idx="15">
                  <c:v>0.10199999999999999</c:v>
                </c:pt>
                <c:pt idx="16">
                  <c:v>9.0999999999999998E-2</c:v>
                </c:pt>
                <c:pt idx="17">
                  <c:v>8.8000000000000009E-2</c:v>
                </c:pt>
                <c:pt idx="18">
                  <c:v>8.6999999999999994E-2</c:v>
                </c:pt>
                <c:pt idx="19">
                  <c:v>7.6999999999999999E-2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93682304"/>
        <c:axId val="93702016"/>
      </c:barChart>
      <c:catAx>
        <c:axId val="9368230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93702016"/>
        <c:crosses val="autoZero"/>
        <c:auto val="1"/>
        <c:lblAlgn val="ctr"/>
        <c:lblOffset val="100"/>
        <c:noMultiLvlLbl val="0"/>
      </c:catAx>
      <c:valAx>
        <c:axId val="9370201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936823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cap="all" spc="120" normalizeH="0" baseline="0">
              <a:solidFill>
                <a:schemeClr val="tx2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Feuil3!$K$1</c:f>
              <c:strCache>
                <c:ptCount val="1"/>
                <c:pt idx="0">
                  <c:v>Governance/Nomination 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Pt>
            <c:idx val="14"/>
            <c:invertIfNegative val="0"/>
            <c:bubble3D val="0"/>
            <c:spPr>
              <a:solidFill>
                <a:srgbClr val="FFFF00"/>
              </a:solidFill>
              <a:ln>
                <a:noFill/>
              </a:ln>
              <a:effectLst/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000" b="0" i="0" u="none" strike="noStrike" kern="1200" baseline="0">
                    <a:solidFill>
                      <a:schemeClr val="tx2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Feuil3!$J$2:$J$21</c:f>
              <c:strCache>
                <c:ptCount val="20"/>
                <c:pt idx="0">
                  <c:v>Poland</c:v>
                </c:pt>
                <c:pt idx="1">
                  <c:v>Norway</c:v>
                </c:pt>
                <c:pt idx="2">
                  <c:v>Israel</c:v>
                </c:pt>
                <c:pt idx="3">
                  <c:v>New Zealand</c:v>
                </c:pt>
                <c:pt idx="4">
                  <c:v>Denmark</c:v>
                </c:pt>
                <c:pt idx="5">
                  <c:v>South Africa</c:v>
                </c:pt>
                <c:pt idx="6">
                  <c:v>Finland</c:v>
                </c:pt>
                <c:pt idx="7">
                  <c:v>United States</c:v>
                </c:pt>
                <c:pt idx="8">
                  <c:v>Australie</c:v>
                </c:pt>
                <c:pt idx="9">
                  <c:v>Egypt</c:v>
                </c:pt>
                <c:pt idx="10">
                  <c:v>Canada</c:v>
                </c:pt>
                <c:pt idx="11">
                  <c:v>Netherlands</c:v>
                </c:pt>
                <c:pt idx="12">
                  <c:v>Spain</c:v>
                </c:pt>
                <c:pt idx="13">
                  <c:v>United Kingdom</c:v>
                </c:pt>
                <c:pt idx="14">
                  <c:v>France</c:v>
                </c:pt>
                <c:pt idx="15">
                  <c:v>Turkey</c:v>
                </c:pt>
                <c:pt idx="16">
                  <c:v>Czech Republic</c:v>
                </c:pt>
                <c:pt idx="17">
                  <c:v>Sweden</c:v>
                </c:pt>
                <c:pt idx="18">
                  <c:v>Philippines</c:v>
                </c:pt>
                <c:pt idx="19">
                  <c:v>Ireland</c:v>
                </c:pt>
              </c:strCache>
            </c:strRef>
          </c:cat>
          <c:val>
            <c:numRef>
              <c:f>Feuil3!$K$2:$K$21</c:f>
              <c:numCache>
                <c:formatCode>0%</c:formatCode>
                <c:ptCount val="20"/>
                <c:pt idx="0">
                  <c:v>0.33300000000000002</c:v>
                </c:pt>
                <c:pt idx="1">
                  <c:v>0.3</c:v>
                </c:pt>
                <c:pt idx="2">
                  <c:v>0.2</c:v>
                </c:pt>
                <c:pt idx="3">
                  <c:v>0.19400000000000001</c:v>
                </c:pt>
                <c:pt idx="4">
                  <c:v>0.17599999999999999</c:v>
                </c:pt>
                <c:pt idx="5">
                  <c:v>0.159</c:v>
                </c:pt>
                <c:pt idx="6">
                  <c:v>0.155</c:v>
                </c:pt>
                <c:pt idx="7">
                  <c:v>0.14299999999999999</c:v>
                </c:pt>
                <c:pt idx="8">
                  <c:v>0.13700000000000001</c:v>
                </c:pt>
                <c:pt idx="9">
                  <c:v>0.125</c:v>
                </c:pt>
                <c:pt idx="10">
                  <c:v>0.121</c:v>
                </c:pt>
                <c:pt idx="11">
                  <c:v>0.11700000000000001</c:v>
                </c:pt>
                <c:pt idx="12">
                  <c:v>0.113</c:v>
                </c:pt>
                <c:pt idx="13">
                  <c:v>0.112</c:v>
                </c:pt>
                <c:pt idx="14">
                  <c:v>9.8000000000000004E-2</c:v>
                </c:pt>
                <c:pt idx="15">
                  <c:v>9.0999999999999998E-2</c:v>
                </c:pt>
                <c:pt idx="16">
                  <c:v>9.0999999999999998E-2</c:v>
                </c:pt>
                <c:pt idx="17">
                  <c:v>8.8999999999999996E-2</c:v>
                </c:pt>
                <c:pt idx="18">
                  <c:v>8.8999999999999996E-2</c:v>
                </c:pt>
                <c:pt idx="19">
                  <c:v>8.6999999999999994E-2</c:v>
                </c:pt>
              </c:numCache>
            </c:numRef>
          </c:val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444"/>
        <c:overlap val="-90"/>
        <c:axId val="40510208"/>
        <c:axId val="40525184"/>
      </c:barChart>
      <c:catAx>
        <c:axId val="4051020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cap="all" spc="120" normalizeH="0" baseline="0">
                <a:solidFill>
                  <a:schemeClr val="tx2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525184"/>
        <c:crosses val="autoZero"/>
        <c:auto val="1"/>
        <c:lblAlgn val="ctr"/>
        <c:lblOffset val="100"/>
        <c:noMultiLvlLbl val="0"/>
      </c:catAx>
      <c:valAx>
        <c:axId val="40525184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4051020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3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9050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>
      <cs:styleClr val="auto"/>
    </cs:effectRef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pattFill prst="narHorz">
        <a:fgClr>
          <a:schemeClr val="phClr"/>
        </a:fgClr>
        <a:bgClr>
          <a:schemeClr val="phClr">
            <a:lumMod val="20000"/>
            <a:lumOff val="80000"/>
          </a:schemeClr>
        </a:bgClr>
      </a:pattFill>
      <a:effectLst>
        <a:innerShdw blurRad="114300">
          <a:schemeClr val="phClr"/>
        </a:inn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50000"/>
            <a:lumOff val="50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>
        <a:solidFill>
          <a:schemeClr val="tx1">
            <a:lumMod val="15000"/>
            <a:lumOff val="85000"/>
          </a:schemeClr>
        </a:solidFill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50000"/>
        <a:lumOff val="50000"/>
      </a:schemeClr>
    </cs:fontRef>
    <cs:defRPr sz="1800" b="1" kern="1200" cap="all" spc="15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50000"/>
            <a:lumOff val="50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64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1064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064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8">
  <cs:axisTitle>
    <cs:lnRef idx="0"/>
    <cs:fillRef idx="0"/>
    <cs:effectRef idx="0"/>
    <cs:fontRef idx="minor">
      <a:schemeClr val="dk1">
        <a:lumMod val="65000"/>
        <a:lumOff val="3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8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1600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0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50000"/>
        <a:lumOff val="50000"/>
      </a:schemeClr>
    </cs:fontRef>
    <cs:defRPr sz="800" b="0" i="0" u="none" strike="noStrike" kern="1200" baseline="0"/>
    <cs:bodyPr rot="-5400000" spcFirstLastPara="1" vertOverflow="clip" horzOverflow="clip" vert="horz" wrap="square" lIns="38100" tIns="19050" rIns="38100" bIns="19050" anchor="ctr" anchorCtr="1">
      <a:spAutoFit/>
    </cs:bodyPr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AB70A-CB6E-4099-A103-29360863D7E5}" type="datetimeFigureOut">
              <a:rPr lang="fr-FR" smtClean="0"/>
              <a:t>16/09/2014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AEF6AC-CAD5-4939-B640-2ECC8F691415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958337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EF6AC-CAD5-4939-B640-2ECC8F691415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542227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AEF6AC-CAD5-4939-B640-2ECC8F691415}" type="slidenum">
              <a:rPr lang="fr-FR" smtClean="0"/>
              <a:t>23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239716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age-gard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3068960"/>
            <a:ext cx="7772400" cy="1470025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4247376"/>
            <a:ext cx="6400800" cy="478904"/>
          </a:xfrm>
        </p:spPr>
        <p:txBody>
          <a:bodyPr>
            <a:normAutofit/>
          </a:bodyPr>
          <a:lstStyle>
            <a:lvl1pPr marL="0" indent="0" algn="ctr">
              <a:buNone/>
              <a:defRPr sz="1800" b="1">
                <a:solidFill>
                  <a:srgbClr val="C5DF41"/>
                </a:solidFill>
                <a:latin typeface="Arial" pitchFamily="34" charset="0"/>
                <a:cs typeface="Arial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3779912" y="6483683"/>
            <a:ext cx="5328592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35808" y="81184"/>
            <a:ext cx="6488720" cy="1143000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 hasCustomPrompt="1"/>
          </p:nvPr>
        </p:nvSpPr>
        <p:spPr>
          <a:xfrm>
            <a:off x="611560" y="2636912"/>
            <a:ext cx="8064896" cy="1252736"/>
          </a:xfrm>
        </p:spPr>
        <p:txBody>
          <a:bodyPr>
            <a:normAutofit/>
          </a:bodyPr>
          <a:lstStyle>
            <a:lvl1pPr>
              <a:buNone/>
              <a:defRPr sz="1200">
                <a:latin typeface="Arial" pitchFamily="34" charset="0"/>
                <a:cs typeface="Arial" pitchFamily="34" charset="0"/>
              </a:defRPr>
            </a:lvl1pPr>
            <a:lvl2pPr>
              <a:defRPr sz="1200">
                <a:latin typeface="Arial" pitchFamily="34" charset="0"/>
                <a:cs typeface="Arial" pitchFamily="34" charset="0"/>
              </a:defRPr>
            </a:lvl2pPr>
            <a:lvl3pPr>
              <a:defRPr sz="1200">
                <a:latin typeface="Arial" pitchFamily="34" charset="0"/>
                <a:cs typeface="Arial" pitchFamily="34" charset="0"/>
              </a:defRPr>
            </a:lvl3pPr>
            <a:lvl4pPr>
              <a:defRPr sz="1200">
                <a:latin typeface="Arial" pitchFamily="34" charset="0"/>
                <a:cs typeface="Arial" pitchFamily="34" charset="0"/>
              </a:defRPr>
            </a:lvl4pPr>
            <a:lvl5pPr>
              <a:defRPr sz="12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Texte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2835808" y="6480572"/>
            <a:ext cx="6272696" cy="365125"/>
          </a:xfrm>
        </p:spPr>
        <p:txBody>
          <a:bodyPr/>
          <a:lstStyle>
            <a:lvl1pPr>
              <a:defRPr sz="1200"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9" name="Espace réservé du texte 8"/>
          <p:cNvSpPr>
            <a:spLocks noGrp="1"/>
          </p:cNvSpPr>
          <p:nvPr>
            <p:ph type="body" sz="quarter" idx="13" hasCustomPrompt="1"/>
          </p:nvPr>
        </p:nvSpPr>
        <p:spPr>
          <a:xfrm>
            <a:off x="611188" y="1628775"/>
            <a:ext cx="8065268" cy="432073"/>
          </a:xfrm>
        </p:spPr>
        <p:txBody>
          <a:bodyPr>
            <a:noAutofit/>
          </a:bodyPr>
          <a:lstStyle>
            <a:lvl1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1pPr>
            <a:lvl2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2pPr>
            <a:lvl3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3pPr>
            <a:lvl4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4pPr>
            <a:lvl5pPr>
              <a:buNone/>
              <a:defRPr sz="1800">
                <a:solidFill>
                  <a:schemeClr val="tx2"/>
                </a:solidFill>
                <a:latin typeface="Arial Black" pitchFamily="34" charset="0"/>
              </a:defRPr>
            </a:lvl5pPr>
          </a:lstStyle>
          <a:p>
            <a:pPr lvl="0"/>
            <a:r>
              <a:rPr lang="fr-FR" dirty="0" smtClean="0"/>
              <a:t>Titre 1</a:t>
            </a:r>
            <a:endParaRPr lang="fr-FR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sz="quarter" idx="14" hasCustomPrompt="1"/>
          </p:nvPr>
        </p:nvSpPr>
        <p:spPr>
          <a:xfrm>
            <a:off x="611560" y="2132856"/>
            <a:ext cx="8064896" cy="432048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600">
                <a:solidFill>
                  <a:srgbClr val="A6C121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dirty="0" smtClean="0"/>
              <a:t>Titre 2</a:t>
            </a:r>
            <a:endParaRPr lang="fr-FR" dirty="0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sz="quarter" idx="15"/>
          </p:nvPr>
        </p:nvSpPr>
        <p:spPr>
          <a:xfrm>
            <a:off x="611560" y="4006130"/>
            <a:ext cx="8064896" cy="1295078"/>
          </a:xfrm>
        </p:spPr>
        <p:txBody>
          <a:bodyPr>
            <a:no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15" name="Espace réservé du texte 14"/>
          <p:cNvSpPr>
            <a:spLocks noGrp="1"/>
          </p:cNvSpPr>
          <p:nvPr>
            <p:ph type="body" sz="quarter" idx="16" hasCustomPrompt="1"/>
          </p:nvPr>
        </p:nvSpPr>
        <p:spPr>
          <a:xfrm>
            <a:off x="2842914" y="908720"/>
            <a:ext cx="4897438" cy="287337"/>
          </a:xfrm>
        </p:spPr>
        <p:txBody>
          <a:bodyPr>
            <a:noAutofit/>
          </a:bodyPr>
          <a:lstStyle>
            <a:lvl1pPr>
              <a:buNone/>
              <a:defRPr sz="16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dirty="0" smtClean="0"/>
              <a:t>Sous-titre de la page</a:t>
            </a:r>
            <a:endParaRPr lang="fr-FR" dirty="0"/>
          </a:p>
        </p:txBody>
      </p:sp>
      <p:sp>
        <p:nvSpPr>
          <p:cNvPr id="19" name="Espace réservé du texte 18"/>
          <p:cNvSpPr>
            <a:spLocks noGrp="1"/>
          </p:cNvSpPr>
          <p:nvPr>
            <p:ph type="body" sz="quarter" idx="17" hasCustomPrompt="1"/>
          </p:nvPr>
        </p:nvSpPr>
        <p:spPr>
          <a:xfrm>
            <a:off x="36512" y="6480572"/>
            <a:ext cx="4535488" cy="404812"/>
          </a:xfrm>
        </p:spPr>
        <p:txBody>
          <a:bodyPr anchor="ctr">
            <a:normAutofit/>
          </a:bodyPr>
          <a:lstStyle>
            <a:lvl1pPr>
              <a:buNone/>
              <a:defRPr sz="1200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 dirty="0" smtClean="0"/>
              <a:t>Rappel du titre de la présentation</a:t>
            </a:r>
            <a:endParaRPr lang="fr-F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34664" y="328358"/>
            <a:ext cx="8229600" cy="634082"/>
          </a:xfrm>
        </p:spPr>
        <p:txBody>
          <a:bodyPr>
            <a:normAutofit/>
          </a:bodyPr>
          <a:lstStyle>
            <a:lvl1pPr algn="l">
              <a:defRPr sz="2400">
                <a:solidFill>
                  <a:srgbClr val="C5DF41"/>
                </a:solidFill>
                <a:latin typeface="Arial Black" pitchFamily="34" charset="0"/>
                <a:cs typeface="Arial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3851920" y="6492827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7" name="Espace réservé du texte 6"/>
          <p:cNvSpPr>
            <a:spLocks noGrp="1"/>
          </p:cNvSpPr>
          <p:nvPr>
            <p:ph type="body" sz="quarter" idx="13" hasCustomPrompt="1"/>
          </p:nvPr>
        </p:nvSpPr>
        <p:spPr>
          <a:xfrm>
            <a:off x="2843808" y="439897"/>
            <a:ext cx="6300192" cy="576263"/>
          </a:xfrm>
        </p:spPr>
        <p:txBody>
          <a:bodyPr>
            <a:normAutofit/>
          </a:bodyPr>
          <a:lstStyle>
            <a:lvl1pPr algn="l">
              <a:buNone/>
              <a:defRPr sz="2400" b="1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p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1402854"/>
            <a:ext cx="3008313" cy="1162050"/>
          </a:xfrm>
        </p:spPr>
        <p:txBody>
          <a:bodyPr anchor="b">
            <a:normAutofit/>
          </a:bodyPr>
          <a:lstStyle>
            <a:lvl1pPr algn="l">
              <a:defRPr sz="1800" b="1">
                <a:solidFill>
                  <a:schemeClr val="tx2"/>
                </a:solidFill>
                <a:latin typeface="Arial Black" pitchFamily="34" charset="0"/>
              </a:defRPr>
            </a:lvl1pPr>
          </a:lstStyle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1412776"/>
            <a:ext cx="5111750" cy="4713387"/>
          </a:xfrm>
        </p:spPr>
        <p:txBody>
          <a:bodyPr>
            <a:normAutofit/>
          </a:bodyPr>
          <a:lstStyle>
            <a:lvl1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1pPr>
            <a:lvl2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2pPr>
            <a:lvl3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3pPr>
            <a:lvl4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4pPr>
            <a:lvl5pPr>
              <a:defRPr sz="1200" b="1">
                <a:solidFill>
                  <a:schemeClr val="tx2"/>
                </a:solidFill>
                <a:latin typeface="Arial" pitchFamily="34" charset="0"/>
                <a:cs typeface="Arial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2636912"/>
            <a:ext cx="3008313" cy="3489251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latin typeface="Arial" pitchFamily="34" charset="0"/>
                <a:cs typeface="Arial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3995936" y="6489912"/>
            <a:ext cx="5112568" cy="365125"/>
          </a:xfrm>
        </p:spPr>
        <p:txBody>
          <a:bodyPr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</a:p>
        </p:txBody>
      </p:sp>
      <p:sp>
        <p:nvSpPr>
          <p:cNvPr id="10" name="Espace réservé du texte 9"/>
          <p:cNvSpPr>
            <a:spLocks noGrp="1"/>
          </p:cNvSpPr>
          <p:nvPr>
            <p:ph type="body" sz="quarter" idx="13" hasCustomPrompt="1"/>
          </p:nvPr>
        </p:nvSpPr>
        <p:spPr>
          <a:xfrm>
            <a:off x="2843758" y="432096"/>
            <a:ext cx="6300242" cy="431800"/>
          </a:xfrm>
        </p:spPr>
        <p:txBody>
          <a:bodyPr>
            <a:noAutofit/>
          </a:bodyPr>
          <a:lstStyle>
            <a:lvl1pPr>
              <a:buNone/>
              <a:defRPr sz="2400" b="0">
                <a:solidFill>
                  <a:srgbClr val="C5DF41"/>
                </a:solidFill>
                <a:latin typeface="Arial Black" pitchFamily="34" charset="0"/>
              </a:defRPr>
            </a:lvl1pPr>
          </a:lstStyle>
          <a:p>
            <a:pPr lvl="0"/>
            <a:r>
              <a:rPr lang="fr-FR" dirty="0" smtClean="0"/>
              <a:t>Cliquez ici pour ajouter un titre</a:t>
            </a:r>
            <a:endParaRPr lang="fr-F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076056" y="6356350"/>
            <a:ext cx="36107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000">
                <a:solidFill>
                  <a:schemeClr val="tx2"/>
                </a:solidFill>
              </a:defRPr>
            </a:lvl1pPr>
          </a:lstStyle>
          <a:p>
            <a:r>
              <a:rPr lang="fr-FR" dirty="0" smtClean="0">
                <a:latin typeface="Arial" pitchFamily="34" charset="0"/>
                <a:cs typeface="Arial" pitchFamily="34" charset="0"/>
              </a:rPr>
              <a:t>Espace réservée aux mentions telles que auteur et date</a:t>
            </a:r>
            <a:endParaRPr lang="fr-F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5" r:id="rId4"/>
    <p:sldLayoutId id="2147483656" r:id="rId5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://www.federation-femmes-administrateurs.com/" TargetMode="Externa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11" Type="http://schemas.openxmlformats.org/officeDocument/2006/relationships/image" Target="../media/image15.jpeg"/><Relationship Id="rId5" Type="http://schemas.openxmlformats.org/officeDocument/2006/relationships/image" Target="../media/image9.png"/><Relationship Id="rId10" Type="http://schemas.openxmlformats.org/officeDocument/2006/relationships/image" Target="../media/image14.jpg"/><Relationship Id="rId4" Type="http://schemas.openxmlformats.org/officeDocument/2006/relationships/image" Target="../media/image8.png"/><Relationship Id="rId9" Type="http://schemas.openxmlformats.org/officeDocument/2006/relationships/image" Target="../media/image13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774360" y="2932162"/>
            <a:ext cx="7772400" cy="1470025"/>
          </a:xfrm>
        </p:spPr>
        <p:txBody>
          <a:bodyPr>
            <a:noAutofit/>
          </a:bodyPr>
          <a:lstStyle/>
          <a:p>
            <a:r>
              <a:rPr lang="fr-FR" sz="2000" dirty="0"/>
              <a:t>P</a:t>
            </a:r>
            <a:r>
              <a:rPr lang="fr-FR" sz="2000" dirty="0" smtClean="0"/>
              <a:t>résence des femmes dans les conseils d’administration et Performance des entreprises :  Comparaison internationale, question française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6" y="1622309"/>
            <a:ext cx="2697169" cy="6931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80"/>
            <a:ext cx="648072" cy="9145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1189696" cy="892272"/>
          </a:xfrm>
          <a:prstGeom prst="rect">
            <a:avLst/>
          </a:prstGeom>
        </p:spPr>
      </p:pic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08504" cy="2520280"/>
          </a:xfrm>
        </p:spPr>
        <p:txBody>
          <a:bodyPr>
            <a:normAutofit/>
          </a:bodyPr>
          <a:lstStyle/>
          <a:p>
            <a:r>
              <a:rPr lang="en-US" dirty="0" err="1" smtClean="0"/>
              <a:t>Agnès</a:t>
            </a:r>
            <a:r>
              <a:rPr lang="en-US" dirty="0" smtClean="0"/>
              <a:t> BRICARD </a:t>
            </a:r>
          </a:p>
          <a:p>
            <a:r>
              <a:rPr lang="en-US" sz="1600" dirty="0" err="1"/>
              <a:t>Présidente</a:t>
            </a:r>
            <a:r>
              <a:rPr lang="en-US" sz="1600" dirty="0"/>
              <a:t> de la </a:t>
            </a:r>
            <a:r>
              <a:rPr lang="en-US" sz="1600" dirty="0" err="1"/>
              <a:t>Fédération</a:t>
            </a:r>
            <a:r>
              <a:rPr lang="en-US" sz="1600" dirty="0"/>
              <a:t> des femmes </a:t>
            </a:r>
            <a:r>
              <a:rPr lang="en-US" sz="1600" dirty="0" err="1" smtClean="0"/>
              <a:t>administrateurs</a:t>
            </a:r>
            <a:r>
              <a:rPr lang="en-US" sz="1600" dirty="0" smtClean="0"/>
              <a:t> (2012-2014)</a:t>
            </a:r>
          </a:p>
          <a:p>
            <a:r>
              <a:rPr lang="en-US" sz="1600" dirty="0" smtClean="0"/>
              <a:t>1ère femme Présidente du Conseil Supérieur </a:t>
            </a:r>
            <a:r>
              <a:rPr lang="en-US" sz="1600" dirty="0" smtClean="0"/>
              <a:t>de </a:t>
            </a:r>
            <a:r>
              <a:rPr lang="en-US" sz="1600" dirty="0" err="1" smtClean="0"/>
              <a:t>l’Ordre</a:t>
            </a:r>
            <a:r>
              <a:rPr lang="en-US" sz="1600" dirty="0" smtClean="0"/>
              <a:t> des </a:t>
            </a:r>
            <a:r>
              <a:rPr lang="en-US" sz="1600" dirty="0" smtClean="0"/>
              <a:t>Experts Comptables (2011-2012)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Agnes.bricard@orange.fr 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En </a:t>
            </a:r>
            <a:r>
              <a:rPr lang="en-US" sz="1300" i="1" dirty="0" err="1" smtClean="0">
                <a:solidFill>
                  <a:schemeClr val="bg1"/>
                </a:solidFill>
              </a:rPr>
              <a:t>partenariat</a:t>
            </a:r>
            <a:r>
              <a:rPr lang="en-US" sz="1300" i="1" dirty="0" smtClean="0">
                <a:solidFill>
                  <a:schemeClr val="bg1"/>
                </a:solidFill>
              </a:rPr>
              <a:t> avec Karima BOUAISS</a:t>
            </a: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IAE de Poitiers – </a:t>
            </a:r>
            <a:r>
              <a:rPr lang="en-US" sz="1300" i="1" dirty="0" err="1" smtClean="0">
                <a:solidFill>
                  <a:schemeClr val="bg1"/>
                </a:solidFill>
              </a:rPr>
              <a:t>Laboratoire</a:t>
            </a:r>
            <a:r>
              <a:rPr lang="en-US" sz="1300" i="1" dirty="0" smtClean="0">
                <a:solidFill>
                  <a:schemeClr val="bg1"/>
                </a:solidFill>
              </a:rPr>
              <a:t> CEREGE</a:t>
            </a:r>
            <a:endParaRPr lang="en-US" sz="1300" i="1" dirty="0">
              <a:solidFill>
                <a:schemeClr val="bg1"/>
              </a:solidFill>
            </a:endParaRP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395536" y="5496872"/>
            <a:ext cx="8348464" cy="10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rgbClr val="C5DF4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1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4320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Plan de la </a:t>
            </a:r>
            <a:r>
              <a:rPr lang="en-US" sz="2000" dirty="0" err="1" smtClean="0"/>
              <a:t>présentation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1403648" y="962440"/>
            <a:ext cx="7931224" cy="5112568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2000" dirty="0" smtClean="0">
                <a:hlinkClick r:id="rId2"/>
              </a:rPr>
              <a:t>www.federation-femmes-administrateurs.com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/>
              <a:t>Objectifs de la </a:t>
            </a:r>
            <a:r>
              <a:rPr lang="fr-FR" sz="2000" dirty="0" smtClean="0"/>
              <a:t>FFA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Pertinence de la problématique de la mixité </a:t>
            </a:r>
            <a:r>
              <a:rPr lang="fr-FR" sz="2000" dirty="0" smtClean="0"/>
              <a:t>des </a:t>
            </a:r>
            <a:r>
              <a:rPr lang="fr-FR" sz="2000" dirty="0"/>
              <a:t>conseils </a:t>
            </a:r>
            <a:r>
              <a:rPr lang="fr-FR" sz="2000" dirty="0" smtClean="0"/>
              <a:t>d’administration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Une volonté </a:t>
            </a:r>
            <a:r>
              <a:rPr lang="fr-FR" sz="2000" dirty="0" smtClean="0"/>
              <a:t>législative…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… un processus en </a:t>
            </a:r>
            <a:r>
              <a:rPr lang="fr-FR" sz="2000" dirty="0" smtClean="0"/>
              <a:t>marche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Une </a:t>
            </a:r>
            <a:r>
              <a:rPr lang="fr-FR" sz="2000" dirty="0" smtClean="0"/>
              <a:t>féminisation croissante </a:t>
            </a:r>
            <a:r>
              <a:rPr lang="fr-FR" sz="2000" dirty="0"/>
              <a:t>des </a:t>
            </a:r>
            <a:r>
              <a:rPr lang="fr-FR" sz="2000" dirty="0" smtClean="0"/>
              <a:t>CA en Europe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Palmarès des 20 meilleurs élèves 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/>
              <a:t>Palmarès des grandes </a:t>
            </a:r>
            <a:r>
              <a:rPr lang="fr-FR" sz="2000" dirty="0" smtClean="0"/>
              <a:t>capitalisations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Au moins une femme dans les CA</a:t>
            </a:r>
            <a:r>
              <a:rPr lang="fr-FR" sz="2000" dirty="0" smtClean="0"/>
              <a:t>…</a:t>
            </a:r>
            <a:endParaRPr lang="fr-FR" sz="2000" dirty="0" smtClean="0"/>
          </a:p>
        </p:txBody>
      </p:sp>
      <p:sp>
        <p:nvSpPr>
          <p:cNvPr id="5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50838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Plan de la </a:t>
            </a:r>
            <a:r>
              <a:rPr lang="en-US" dirty="0" err="1" smtClean="0"/>
              <a:t>présentation</a:t>
            </a:r>
            <a:r>
              <a:rPr lang="en-US" dirty="0" smtClean="0"/>
              <a:t> (2)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5240" cy="434908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fr-FR" sz="2000" dirty="0"/>
              <a:t>Présidence des conseils d’administration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Présence dans les comités </a:t>
            </a:r>
          </a:p>
          <a:p>
            <a:pPr>
              <a:lnSpc>
                <a:spcPct val="150000"/>
              </a:lnSpc>
            </a:pPr>
            <a:r>
              <a:rPr lang="fr-FR" sz="2000" dirty="0"/>
              <a:t>Complémentarité des courants de recherche</a:t>
            </a:r>
          </a:p>
          <a:p>
            <a:pPr>
              <a:lnSpc>
                <a:spcPct val="150000"/>
              </a:lnSpc>
            </a:pPr>
            <a:r>
              <a:rPr lang="en-US" sz="2000" dirty="0"/>
              <a:t>Un </a:t>
            </a:r>
            <a:r>
              <a:rPr lang="en-US" sz="2000" dirty="0" err="1"/>
              <a:t>effet</a:t>
            </a:r>
            <a:r>
              <a:rPr lang="en-US" sz="2000" dirty="0"/>
              <a:t> </a:t>
            </a:r>
            <a:r>
              <a:rPr lang="en-US" sz="2000" dirty="0" err="1"/>
              <a:t>positif</a:t>
            </a:r>
            <a:r>
              <a:rPr lang="en-US" sz="2000" dirty="0"/>
              <a:t> </a:t>
            </a:r>
            <a:r>
              <a:rPr lang="en-US" sz="2000" dirty="0" err="1"/>
              <a:t>sur</a:t>
            </a:r>
            <a:r>
              <a:rPr lang="en-US" sz="2000" dirty="0"/>
              <a:t> la </a:t>
            </a:r>
            <a:r>
              <a:rPr lang="en-US" sz="2000" dirty="0" smtClean="0"/>
              <a:t>performance</a:t>
            </a:r>
            <a:endParaRPr lang="fr-FR" sz="2000" dirty="0" smtClean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réaction du marché favorable 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performance financière plus élevée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Des niveaux d’endettement plus faibles</a:t>
            </a:r>
            <a:endParaRPr lang="fr-FR" sz="2000" dirty="0"/>
          </a:p>
          <a:p>
            <a:pPr>
              <a:lnSpc>
                <a:spcPct val="150000"/>
              </a:lnSpc>
            </a:pPr>
            <a:r>
              <a:rPr lang="fr-FR" sz="2000" dirty="0" smtClean="0"/>
              <a:t>Une croissance des profits plus élevée</a:t>
            </a:r>
            <a:endParaRPr lang="fr-FR" sz="2000" dirty="0"/>
          </a:p>
          <a:p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  <a:endParaRPr lang="fr-FR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3264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/>
              <a:t>www.federation-femmes-administrateurs.com</a:t>
            </a:r>
            <a:endParaRPr lang="fr-FR" sz="18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7355160" cy="4525963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fr-FR" sz="2000" dirty="0">
                <a:solidFill>
                  <a:srgbClr val="1F497D"/>
                </a:solidFill>
              </a:rPr>
              <a:t>Création en Juillet 2012 suite </a:t>
            </a:r>
            <a:r>
              <a:rPr lang="fr-FR" sz="2000" dirty="0" smtClean="0">
                <a:solidFill>
                  <a:srgbClr val="1F497D"/>
                </a:solidFill>
              </a:rPr>
              <a:t>aux deux </a:t>
            </a:r>
            <a:r>
              <a:rPr lang="fr-FR" sz="2000" dirty="0">
                <a:solidFill>
                  <a:srgbClr val="1F497D"/>
                </a:solidFill>
              </a:rPr>
              <a:t>lois: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</a:rPr>
              <a:t>Zimmerman – Copé en 2011</a:t>
            </a:r>
          </a:p>
          <a:p>
            <a:pPr marL="800100" lvl="1" indent="-342900">
              <a:lnSpc>
                <a:spcPct val="150000"/>
              </a:lnSpc>
              <a:buFont typeface="Arial" pitchFamily="34" charset="0"/>
              <a:buChar char="•"/>
            </a:pPr>
            <a:r>
              <a:rPr lang="fr-FR" sz="2000" dirty="0">
                <a:solidFill>
                  <a:srgbClr val="1F497D"/>
                </a:solidFill>
              </a:rPr>
              <a:t>Sauvadet en 2012</a:t>
            </a:r>
          </a:p>
          <a:p>
            <a:endParaRPr lang="fr-FR" dirty="0" smtClean="0"/>
          </a:p>
          <a:p>
            <a:endParaRPr lang="fr-FR" sz="1800" dirty="0"/>
          </a:p>
          <a:p>
            <a:r>
              <a:rPr lang="fr-FR" sz="2000" dirty="0" smtClean="0"/>
              <a:t>10 associations:</a:t>
            </a:r>
          </a:p>
          <a:p>
            <a:pPr marL="0" indent="0">
              <a:buNone/>
            </a:pPr>
            <a:r>
              <a:rPr lang="fr-FR" sz="2000" dirty="0" smtClean="0"/>
              <a:t>                       * 5 membres fondateurs </a:t>
            </a:r>
          </a:p>
          <a:p>
            <a:pPr marL="0" indent="0">
              <a:buNone/>
            </a:pPr>
            <a:r>
              <a:rPr lang="fr-FR" sz="2000" dirty="0" smtClean="0"/>
              <a:t>                       * 5 membres observateurs </a:t>
            </a:r>
            <a:endParaRPr lang="fr-FR" sz="2000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FR" i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Colloque Fédération Femmes Administrateurs – 6 mars 2014 – Assemblée Nationale</a:t>
            </a:r>
            <a:endParaRPr lang="fr-FR" i="1" dirty="0" smtClean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39559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smtClean="0"/>
              <a:t>www.federation-femmes-administrateurs.com</a:t>
            </a:r>
            <a:endParaRPr lang="en-US" sz="18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5274377"/>
            <a:ext cx="1400175" cy="81915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47618" y="1687232"/>
            <a:ext cx="1747046" cy="75958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666" y="3997752"/>
            <a:ext cx="2524125" cy="1085850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3968" y="4047649"/>
            <a:ext cx="1035953" cy="1035953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5922" y="2626090"/>
            <a:ext cx="1524000" cy="723900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558" y="2520490"/>
            <a:ext cx="2068060" cy="1047119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78" y="3892977"/>
            <a:ext cx="1371600" cy="1295400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1853209"/>
            <a:ext cx="2189214" cy="495671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6728" y="5395821"/>
            <a:ext cx="2219327" cy="576263"/>
          </a:xfrm>
          <a:prstGeom prst="rect">
            <a:avLst/>
          </a:prstGeom>
        </p:spPr>
      </p:pic>
      <p:sp>
        <p:nvSpPr>
          <p:cNvPr id="1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image00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9922" y="1549401"/>
            <a:ext cx="870156" cy="9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532549" y="1381814"/>
            <a:ext cx="300835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Membres fondateurs </a:t>
            </a:r>
            <a:endParaRPr lang="fr-F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ZoneTexte 10"/>
          <p:cNvSpPr txBox="1"/>
          <p:nvPr/>
        </p:nvSpPr>
        <p:spPr>
          <a:xfrm>
            <a:off x="467543" y="3501008"/>
            <a:ext cx="3240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fr-FR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Membres </a:t>
            </a:r>
            <a:r>
              <a:rPr lang="fr-FR" sz="2000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observateurs</a:t>
            </a:r>
            <a:endParaRPr lang="fr-FR" sz="2000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827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Objectifs</a:t>
            </a:r>
            <a:r>
              <a:rPr lang="en-US" sz="2000" dirty="0" smtClean="0"/>
              <a:t> de la FFA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268760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Favoriser la mixité publique / privée (Loi Sauvadet et Zimmerman-Copé)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/>
              <a:t>Regroupement des réseaux féminins sur une même thématique: la recherche de postes d’administratrices en mettant en valeur leur compétences variées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Professionnalisation du statut d’administrateurs 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Partenariat avec les organismes de formation présentant des formations </a:t>
            </a:r>
            <a:r>
              <a:rPr lang="fr-FR" sz="1600" dirty="0" err="1" smtClean="0"/>
              <a:t>certifiantes</a:t>
            </a:r>
            <a:r>
              <a:rPr lang="fr-FR" sz="1600" dirty="0" smtClean="0"/>
              <a:t> : l’IFA- Sciences Po et </a:t>
            </a:r>
            <a:r>
              <a:rPr lang="fr-FR" sz="1600" dirty="0" err="1" smtClean="0"/>
              <a:t>Woman</a:t>
            </a:r>
            <a:r>
              <a:rPr lang="fr-FR" sz="1600" dirty="0" smtClean="0"/>
              <a:t> Be </a:t>
            </a:r>
            <a:r>
              <a:rPr lang="fr-FR" sz="1600" dirty="0" err="1" smtClean="0"/>
              <a:t>Ready</a:t>
            </a:r>
            <a:r>
              <a:rPr lang="fr-FR" sz="1600" dirty="0" smtClean="0"/>
              <a:t> de l’ESSEC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Rendre les candidates plus visibles: Organisation d’un fichier de femmes administratrices pour ne plus entendre « Où sont les femmes compétentes? »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Communications sur le statut de femmes administrateurs et leur contribution à une meilleure performance dans les conseils d’administration</a:t>
            </a:r>
          </a:p>
          <a:p>
            <a:pPr>
              <a:lnSpc>
                <a:spcPct val="150000"/>
              </a:lnSpc>
              <a:buFont typeface="+mj-lt"/>
              <a:buAutoNum type="arabicPeriod"/>
            </a:pPr>
            <a:r>
              <a:rPr lang="fr-FR" sz="1600" dirty="0" smtClean="0"/>
              <a:t>Stratégie d’influence en Europe avec le levier de capital humain</a:t>
            </a:r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4747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2000" dirty="0"/>
              <a:t>Pertinence de la problématique de la mixité </a:t>
            </a:r>
            <a:r>
              <a:rPr lang="fr-FR" sz="2000" dirty="0" smtClean="0"/>
              <a:t/>
            </a:r>
            <a:br>
              <a:rPr lang="fr-FR" sz="2000" dirty="0" smtClean="0"/>
            </a:br>
            <a:r>
              <a:rPr lang="fr-FR" sz="2000" dirty="0" smtClean="0"/>
              <a:t>des </a:t>
            </a:r>
            <a:r>
              <a:rPr lang="fr-FR" sz="2000" dirty="0"/>
              <a:t>conseils d’administration</a:t>
            </a:r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268760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Remise en cause des mécanismes de gouvernance dans les années 2000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Mise en place de lois (</a:t>
            </a:r>
            <a:r>
              <a:rPr lang="fr-FR" sz="1600" dirty="0" err="1" smtClean="0"/>
              <a:t>Sarbanes</a:t>
            </a:r>
            <a:r>
              <a:rPr lang="fr-FR" sz="1600" dirty="0" smtClean="0"/>
              <a:t> Oxley, LSF)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Mise en place de codes (AFEP-MEDEF) et de guides de bonne gouvernance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Importance de la RSE et de la diversité – parité  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Importance de la problématique de l’éthique dans les affaires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Plus grande diversité dans les conseils d’administration</a:t>
            </a:r>
          </a:p>
          <a:p>
            <a:pPr lvl="1">
              <a:lnSpc>
                <a:spcPct val="150000"/>
              </a:lnSpc>
            </a:pPr>
            <a:r>
              <a:rPr lang="fr-FR" sz="1600" dirty="0" smtClean="0"/>
              <a:t>Plus d’indépendants, plus de diversité, plus de femmes…</a:t>
            </a:r>
          </a:p>
          <a:p>
            <a:pPr lvl="1">
              <a:lnSpc>
                <a:spcPct val="150000"/>
              </a:lnSpc>
              <a:buFont typeface="Symbol" panose="05050102010706020507" pitchFamily="18" charset="2"/>
              <a:buChar char="Þ"/>
            </a:pPr>
            <a:r>
              <a:rPr lang="fr-FR" sz="1600" dirty="0" smtClean="0"/>
              <a:t>Diversité et mixité contribuent à la création de valeur dans les entreprises privées et publiques</a:t>
            </a:r>
          </a:p>
          <a:p>
            <a:pPr lvl="4">
              <a:lnSpc>
                <a:spcPct val="150000"/>
              </a:lnSpc>
              <a:buFont typeface="Symbol" panose="05050102010706020507" pitchFamily="18" charset="2"/>
              <a:buChar char="Þ"/>
            </a:pPr>
            <a:r>
              <a:rPr lang="fr-FR" sz="1600" dirty="0" smtClean="0"/>
              <a:t>Comment? 	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fr-FR" sz="1600" dirty="0" smtClean="0"/>
          </a:p>
          <a:p>
            <a:pPr>
              <a:lnSpc>
                <a:spcPct val="150000"/>
              </a:lnSpc>
            </a:pPr>
            <a:endParaRPr lang="fr-FR" sz="1600" dirty="0" smtClean="0"/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1899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Une</a:t>
            </a:r>
            <a:r>
              <a:rPr lang="en-US" dirty="0" smtClean="0"/>
              <a:t> </a:t>
            </a:r>
            <a:r>
              <a:rPr lang="en-US" dirty="0" err="1" smtClean="0"/>
              <a:t>volonté</a:t>
            </a:r>
            <a:r>
              <a:rPr lang="en-US" dirty="0" smtClean="0"/>
              <a:t> </a:t>
            </a:r>
            <a:r>
              <a:rPr lang="en-US" dirty="0" err="1" smtClean="0"/>
              <a:t>législative</a:t>
            </a:r>
            <a:r>
              <a:rPr lang="en-US" dirty="0" smtClean="0"/>
              <a:t>…</a:t>
            </a:r>
            <a:endParaRPr lang="en-US" dirty="0"/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014357905"/>
              </p:ext>
            </p:extLst>
          </p:nvPr>
        </p:nvGraphicFramePr>
        <p:xfrm>
          <a:off x="570384" y="1412776"/>
          <a:ext cx="8250091" cy="4629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23943"/>
                <a:gridCol w="2449559"/>
                <a:gridCol w="1240282"/>
                <a:gridCol w="1080120"/>
                <a:gridCol w="1656187"/>
              </a:tblGrid>
              <a:tr h="72008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Date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Pays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Quota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Entrée en</a:t>
                      </a:r>
                      <a:r>
                        <a:rPr lang="fr-FR" sz="1600" baseline="0" dirty="0" smtClean="0"/>
                        <a:t> vigueur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Femmes</a:t>
                      </a:r>
                      <a:r>
                        <a:rPr lang="fr-FR" sz="1600" baseline="0" dirty="0" smtClean="0"/>
                        <a:t> dans les CA en 2011</a:t>
                      </a:r>
                      <a:endParaRPr lang="fr-FR" sz="1600" dirty="0"/>
                    </a:p>
                  </a:txBody>
                  <a:tcPr/>
                </a:tc>
              </a:tr>
              <a:tr h="57006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1986 amendée en 2010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Finlande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1995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26,4%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2000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Grèce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33%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7,3%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2002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Norvège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2008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36,3%</a:t>
                      </a:r>
                      <a:endParaRPr lang="fr-FR" sz="1600" dirty="0"/>
                    </a:p>
                  </a:txBody>
                  <a:tcPr/>
                </a:tc>
              </a:tr>
              <a:tr h="57006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2007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Espagne</a:t>
                      </a:r>
                    </a:p>
                    <a:p>
                      <a:r>
                        <a:rPr lang="fr-FR" sz="1600" dirty="0" smtClean="0"/>
                        <a:t>Danemark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40%</a:t>
                      </a:r>
                    </a:p>
                    <a:p>
                      <a:r>
                        <a:rPr lang="fr-FR" sz="1600" dirty="0" smtClean="0"/>
                        <a:t>50%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2015</a:t>
                      </a:r>
                    </a:p>
                    <a:p>
                      <a:r>
                        <a:rPr lang="fr-FR" sz="1600" dirty="0" smtClean="0"/>
                        <a:t>-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10,2%</a:t>
                      </a:r>
                    </a:p>
                    <a:p>
                      <a:pPr algn="r"/>
                      <a:r>
                        <a:rPr lang="fr-FR" sz="1600" dirty="0" smtClean="0"/>
                        <a:t>15,6%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2009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Etats-Unis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12,6%</a:t>
                      </a:r>
                      <a:endParaRPr lang="fr-FR" sz="1600" dirty="0"/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2010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Allemagne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30%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2018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12,9%</a:t>
                      </a:r>
                      <a:endParaRPr lang="fr-FR" sz="1600" dirty="0"/>
                    </a:p>
                  </a:txBody>
                  <a:tcPr/>
                </a:tc>
              </a:tr>
              <a:tr h="129014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2011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Autriche</a:t>
                      </a:r>
                    </a:p>
                    <a:p>
                      <a:r>
                        <a:rPr lang="fr-FR" sz="1600" dirty="0" smtClean="0"/>
                        <a:t>Belgique</a:t>
                      </a:r>
                    </a:p>
                    <a:p>
                      <a:r>
                        <a:rPr lang="fr-FR" sz="1600" dirty="0" smtClean="0"/>
                        <a:t>Italie </a:t>
                      </a:r>
                    </a:p>
                    <a:p>
                      <a:r>
                        <a:rPr lang="fr-FR" sz="1600" dirty="0" smtClean="0"/>
                        <a:t>Pays-Bas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600" b="1" dirty="0" smtClean="0"/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35%</a:t>
                      </a:r>
                    </a:p>
                    <a:p>
                      <a:r>
                        <a:rPr lang="fr-FR" sz="1600" dirty="0" smtClean="0"/>
                        <a:t>33%</a:t>
                      </a:r>
                    </a:p>
                    <a:p>
                      <a:r>
                        <a:rPr lang="fr-FR" sz="1600" dirty="0" smtClean="0"/>
                        <a:t>33%</a:t>
                      </a:r>
                    </a:p>
                    <a:p>
                      <a:r>
                        <a:rPr lang="fr-FR" sz="1600" dirty="0" smtClean="0"/>
                        <a:t>30%</a:t>
                      </a:r>
                    </a:p>
                    <a:p>
                      <a:r>
                        <a:rPr lang="fr-FR" sz="1600" b="1" dirty="0" smtClean="0"/>
                        <a:t>40%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2018</a:t>
                      </a:r>
                    </a:p>
                    <a:p>
                      <a:r>
                        <a:rPr lang="fr-FR" sz="1600" dirty="0" smtClean="0"/>
                        <a:t>2019</a:t>
                      </a:r>
                    </a:p>
                    <a:p>
                      <a:r>
                        <a:rPr lang="fr-FR" sz="1600" dirty="0" smtClean="0"/>
                        <a:t>2015</a:t>
                      </a:r>
                    </a:p>
                    <a:p>
                      <a:r>
                        <a:rPr lang="fr-FR" sz="1600" dirty="0" smtClean="0"/>
                        <a:t>2016</a:t>
                      </a:r>
                    </a:p>
                    <a:p>
                      <a:r>
                        <a:rPr lang="fr-FR" sz="1600" b="1" dirty="0" smtClean="0"/>
                        <a:t>2017</a:t>
                      </a:r>
                      <a:endParaRPr lang="fr-FR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10,8%</a:t>
                      </a:r>
                    </a:p>
                    <a:p>
                      <a:pPr algn="r"/>
                      <a:r>
                        <a:rPr lang="fr-FR" sz="1600" dirty="0" smtClean="0"/>
                        <a:t>9,4%</a:t>
                      </a:r>
                    </a:p>
                    <a:p>
                      <a:pPr algn="r"/>
                      <a:r>
                        <a:rPr lang="fr-FR" sz="1600" dirty="0" smtClean="0"/>
                        <a:t>4,5%</a:t>
                      </a:r>
                    </a:p>
                    <a:p>
                      <a:pPr algn="r"/>
                      <a:r>
                        <a:rPr lang="fr-FR" sz="1600" dirty="0" smtClean="0"/>
                        <a:t>13,1%</a:t>
                      </a:r>
                    </a:p>
                    <a:p>
                      <a:pPr algn="r"/>
                      <a:r>
                        <a:rPr lang="fr-FR" sz="1600" dirty="0" smtClean="0"/>
                        <a:t>22,5%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7370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… un </a:t>
            </a:r>
            <a:r>
              <a:rPr lang="en-US" dirty="0" err="1" smtClean="0"/>
              <a:t>processus</a:t>
            </a:r>
            <a:r>
              <a:rPr lang="en-US" dirty="0" smtClean="0"/>
              <a:t> </a:t>
            </a:r>
            <a:r>
              <a:rPr lang="en-US" dirty="0" err="1" smtClean="0"/>
              <a:t>en</a:t>
            </a:r>
            <a:r>
              <a:rPr lang="en-US" dirty="0" smtClean="0"/>
              <a:t> </a:t>
            </a:r>
            <a:r>
              <a:rPr lang="en-US" dirty="0" err="1" smtClean="0"/>
              <a:t>marche</a:t>
            </a:r>
            <a:endParaRPr lang="en-US" dirty="0"/>
          </a:p>
        </p:txBody>
      </p:sp>
      <p:graphicFrame>
        <p:nvGraphicFramePr>
          <p:cNvPr id="3" name="Espace réservé du contenu 2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421331277"/>
              </p:ext>
            </p:extLst>
          </p:nvPr>
        </p:nvGraphicFramePr>
        <p:xfrm>
          <a:off x="462373" y="1268760"/>
          <a:ext cx="8142075" cy="47656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1315"/>
                <a:gridCol w="5256584"/>
                <a:gridCol w="1584176"/>
              </a:tblGrid>
              <a:tr h="242441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Pays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Recommandation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Femmes dans les CA en 2011</a:t>
                      </a:r>
                      <a:endParaRPr lang="fr-FR" sz="1600" dirty="0"/>
                    </a:p>
                  </a:txBody>
                  <a:tcPr/>
                </a:tc>
              </a:tr>
              <a:tr h="83780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Australie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err="1" smtClean="0"/>
                        <a:t>Australian</a:t>
                      </a:r>
                      <a:r>
                        <a:rPr lang="fr-FR" sz="1600" dirty="0" smtClean="0"/>
                        <a:t> Securities Exchange recommande la communication du nombre de femmes dans les employés, les cadres</a:t>
                      </a:r>
                      <a:r>
                        <a:rPr lang="fr-FR" sz="1600" baseline="0" dirty="0" smtClean="0"/>
                        <a:t> et les conseils d’administration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13,8%</a:t>
                      </a:r>
                      <a:endParaRPr lang="fr-FR" sz="1600" dirty="0"/>
                    </a:p>
                  </a:txBody>
                  <a:tcPr/>
                </a:tc>
              </a:tr>
              <a:tr h="627117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Grande-Bretagne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Gouvernement</a:t>
                      </a:r>
                      <a:r>
                        <a:rPr lang="fr-FR" sz="1600" baseline="0" dirty="0" smtClean="0"/>
                        <a:t> demande aux entreprises du FTSE 100 avoir au moins 25% de femmes dans leur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10,7%</a:t>
                      </a:r>
                      <a:endParaRPr lang="fr-FR" sz="1600" dirty="0"/>
                    </a:p>
                  </a:txBody>
                  <a:tcPr/>
                </a:tc>
              </a:tr>
              <a:tr h="37019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Suède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Code « </a:t>
                      </a:r>
                      <a:r>
                        <a:rPr lang="fr-FR" sz="1600" dirty="0" err="1" smtClean="0"/>
                        <a:t>comply</a:t>
                      </a:r>
                      <a:r>
                        <a:rPr lang="fr-FR" sz="1600" dirty="0" smtClean="0"/>
                        <a:t> or </a:t>
                      </a:r>
                      <a:r>
                        <a:rPr lang="fr-FR" sz="1600" dirty="0" err="1" smtClean="0"/>
                        <a:t>explain</a:t>
                      </a:r>
                      <a:r>
                        <a:rPr lang="fr-FR" sz="1600" dirty="0" smtClean="0"/>
                        <a:t> » insiste à la parité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26,4%</a:t>
                      </a:r>
                      <a:endParaRPr lang="fr-FR" sz="1600" dirty="0"/>
                    </a:p>
                  </a:txBody>
                  <a:tcPr/>
                </a:tc>
              </a:tr>
              <a:tr h="37019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Canada</a:t>
                      </a:r>
                      <a:r>
                        <a:rPr lang="fr-FR" sz="1600" baseline="0" dirty="0" smtClean="0"/>
                        <a:t> 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Budget 2012 incite</a:t>
                      </a:r>
                      <a:r>
                        <a:rPr lang="fr-FR" sz="1600" baseline="0" dirty="0" smtClean="0"/>
                        <a:t> à la promotion des femmes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13,1%</a:t>
                      </a:r>
                      <a:endParaRPr lang="fr-FR" sz="1600" dirty="0"/>
                    </a:p>
                  </a:txBody>
                  <a:tcPr/>
                </a:tc>
              </a:tr>
              <a:tr h="52606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Inde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Ministre chargé</a:t>
                      </a:r>
                      <a:r>
                        <a:rPr lang="fr-FR" sz="1600" baseline="0" dirty="0" smtClean="0"/>
                        <a:t> des entreprises propose qu’au moins 1 femme siège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5,2%</a:t>
                      </a:r>
                      <a:endParaRPr lang="fr-FR" sz="1600" dirty="0"/>
                    </a:p>
                  </a:txBody>
                  <a:tcPr/>
                </a:tc>
              </a:tr>
              <a:tr h="526062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Pologne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Code de gouvernance des entreprises recommande un équilibre des genres</a:t>
                      </a:r>
                      <a:r>
                        <a:rPr lang="fr-FR" sz="1600" baseline="0" dirty="0" smtClean="0"/>
                        <a:t> dans les CA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13%</a:t>
                      </a:r>
                      <a:endParaRPr lang="fr-FR" sz="1600" dirty="0"/>
                    </a:p>
                  </a:txBody>
                  <a:tcPr/>
                </a:tc>
              </a:tr>
              <a:tr h="681933"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Afrique du</a:t>
                      </a:r>
                      <a:r>
                        <a:rPr lang="fr-FR" sz="1600" baseline="0" dirty="0" smtClean="0"/>
                        <a:t> Sud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600" dirty="0" smtClean="0"/>
                        <a:t>Des politiques de « Black </a:t>
                      </a:r>
                      <a:r>
                        <a:rPr lang="fr-FR" sz="1600" dirty="0" err="1" smtClean="0"/>
                        <a:t>Economic</a:t>
                      </a:r>
                      <a:r>
                        <a:rPr lang="fr-FR" sz="1600" dirty="0" smtClean="0"/>
                        <a:t> </a:t>
                      </a:r>
                      <a:r>
                        <a:rPr lang="fr-FR" sz="1600" dirty="0" err="1" smtClean="0"/>
                        <a:t>Empowerment</a:t>
                      </a:r>
                      <a:r>
                        <a:rPr lang="fr-FR" sz="1600" dirty="0" smtClean="0"/>
                        <a:t> » encourage une plus grande diversité raciale au profit des femmes</a:t>
                      </a:r>
                      <a:endParaRPr lang="fr-FR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fr-FR" sz="1600" dirty="0" smtClean="0"/>
                        <a:t>17,4%</a:t>
                      </a:r>
                      <a:endParaRPr lang="fr-FR" sz="16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6227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1800" dirty="0"/>
              <a:t>Une féminisation croissante des CA en </a:t>
            </a:r>
            <a:r>
              <a:rPr lang="fr-FR" sz="1800" dirty="0" smtClean="0"/>
              <a:t>Europe</a:t>
            </a:r>
            <a:endParaRPr lang="en-US" sz="1800" dirty="0"/>
          </a:p>
        </p:txBody>
      </p:sp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3197095"/>
              </p:ext>
            </p:extLst>
          </p:nvPr>
        </p:nvGraphicFramePr>
        <p:xfrm>
          <a:off x="467544" y="1700808"/>
          <a:ext cx="8496944" cy="37444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796136" y="5589240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tx2"/>
                </a:solidFill>
              </a:rPr>
              <a:t>Commission Européenne – Janvier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10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9462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834664" y="328358"/>
            <a:ext cx="6309336" cy="724378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Palmarès</a:t>
            </a:r>
            <a:r>
              <a:rPr lang="en-US" dirty="0" smtClean="0"/>
              <a:t> des 20 </a:t>
            </a:r>
            <a:r>
              <a:rPr lang="en-US" dirty="0" err="1" smtClean="0"/>
              <a:t>meilleurs</a:t>
            </a:r>
            <a:r>
              <a:rPr lang="en-US" dirty="0" smtClean="0"/>
              <a:t> </a:t>
            </a:r>
            <a:r>
              <a:rPr lang="en-US" dirty="0" err="1" smtClean="0"/>
              <a:t>élèves</a:t>
            </a:r>
            <a:r>
              <a:rPr lang="en-US" dirty="0" smtClean="0"/>
              <a:t> </a:t>
            </a:r>
            <a:endParaRPr lang="en-US" dirty="0"/>
          </a:p>
        </p:txBody>
      </p:sp>
      <p:graphicFrame>
        <p:nvGraphicFramePr>
          <p:cNvPr id="6" name="Graphique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2222765"/>
              </p:ext>
            </p:extLst>
          </p:nvPr>
        </p:nvGraphicFramePr>
        <p:xfrm>
          <a:off x="683568" y="1628800"/>
          <a:ext cx="820891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5804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>
          <a:xfrm>
            <a:off x="2834664" y="328358"/>
            <a:ext cx="6309336" cy="724378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Palmarès</a:t>
            </a:r>
            <a:r>
              <a:rPr lang="en-US" dirty="0" smtClean="0"/>
              <a:t> des </a:t>
            </a:r>
            <a:r>
              <a:rPr lang="en-US" dirty="0" err="1" smtClean="0"/>
              <a:t>grandes</a:t>
            </a:r>
            <a:r>
              <a:rPr lang="en-US" dirty="0" smtClean="0"/>
              <a:t> </a:t>
            </a:r>
            <a:r>
              <a:rPr lang="en-US" dirty="0" err="1" smtClean="0"/>
              <a:t>capitalisations</a:t>
            </a:r>
            <a:endParaRPr lang="en-US" dirty="0"/>
          </a:p>
        </p:txBody>
      </p:sp>
      <p:sp>
        <p:nvSpPr>
          <p:cNvPr id="9" name="ZoneTexte 8"/>
          <p:cNvSpPr txBox="1"/>
          <p:nvPr/>
        </p:nvSpPr>
        <p:spPr>
          <a:xfrm>
            <a:off x="6006300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200" i="1" dirty="0" smtClean="0">
                <a:solidFill>
                  <a:schemeClr val="tx2"/>
                </a:solidFill>
              </a:rPr>
              <a:t>Commission Européenne – Janvier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09727137"/>
              </p:ext>
            </p:extLst>
          </p:nvPr>
        </p:nvGraphicFramePr>
        <p:xfrm>
          <a:off x="539552" y="1484784"/>
          <a:ext cx="8136904" cy="41044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1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91331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Au </a:t>
            </a:r>
            <a:r>
              <a:rPr lang="en-US" dirty="0" err="1" smtClean="0"/>
              <a:t>moins</a:t>
            </a:r>
            <a:r>
              <a:rPr lang="en-US" dirty="0" smtClean="0"/>
              <a:t> </a:t>
            </a:r>
            <a:r>
              <a:rPr lang="en-US" dirty="0" err="1" smtClean="0"/>
              <a:t>une</a:t>
            </a:r>
            <a:r>
              <a:rPr lang="en-US" dirty="0" smtClean="0"/>
              <a:t> femme </a:t>
            </a:r>
            <a:r>
              <a:rPr lang="en-US" dirty="0" err="1" smtClean="0"/>
              <a:t>dans</a:t>
            </a:r>
            <a:r>
              <a:rPr lang="en-US" dirty="0" smtClean="0"/>
              <a:t> les CA…</a:t>
            </a:r>
            <a:endParaRPr lang="en-US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770876"/>
              </p:ext>
            </p:extLst>
          </p:nvPr>
        </p:nvGraphicFramePr>
        <p:xfrm>
          <a:off x="323528" y="1484784"/>
          <a:ext cx="8424936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6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9894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Présidence</a:t>
            </a:r>
            <a:r>
              <a:rPr lang="en-US" sz="2000" dirty="0" smtClean="0"/>
              <a:t> des </a:t>
            </a:r>
            <a:r>
              <a:rPr lang="en-US" sz="2000" dirty="0" err="1" smtClean="0"/>
              <a:t>conseils</a:t>
            </a:r>
            <a:r>
              <a:rPr lang="en-US" sz="2000" dirty="0" smtClean="0"/>
              <a:t> </a:t>
            </a:r>
            <a:r>
              <a:rPr lang="en-US" sz="2000" dirty="0" err="1" smtClean="0"/>
              <a:t>d’administration</a:t>
            </a:r>
            <a:endParaRPr lang="en-US" sz="2000" dirty="0"/>
          </a:p>
        </p:txBody>
      </p:sp>
      <p:graphicFrame>
        <p:nvGraphicFramePr>
          <p:cNvPr id="4" name="Graphique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9761508"/>
              </p:ext>
            </p:extLst>
          </p:nvPr>
        </p:nvGraphicFramePr>
        <p:xfrm>
          <a:off x="683568" y="3933056"/>
          <a:ext cx="7920880" cy="2307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Graphique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97716177"/>
              </p:ext>
            </p:extLst>
          </p:nvPr>
        </p:nvGraphicFramePr>
        <p:xfrm>
          <a:off x="683568" y="1124744"/>
          <a:ext cx="7776864" cy="25922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518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Présence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les </a:t>
            </a:r>
            <a:r>
              <a:rPr lang="en-US" sz="2000" dirty="0" err="1" smtClean="0"/>
              <a:t>comités</a:t>
            </a:r>
            <a:r>
              <a:rPr lang="en-US" sz="2000" dirty="0" smtClean="0"/>
              <a:t> (1)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0" name="Graphique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95277"/>
              </p:ext>
            </p:extLst>
          </p:nvPr>
        </p:nvGraphicFramePr>
        <p:xfrm>
          <a:off x="548664" y="1124744"/>
          <a:ext cx="8199800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Graphique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3883469"/>
              </p:ext>
            </p:extLst>
          </p:nvPr>
        </p:nvGraphicFramePr>
        <p:xfrm>
          <a:off x="323528" y="3627095"/>
          <a:ext cx="8424936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0876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err="1" smtClean="0"/>
              <a:t>Présence</a:t>
            </a:r>
            <a:r>
              <a:rPr lang="en-US" sz="2000" dirty="0" smtClean="0"/>
              <a:t> </a:t>
            </a:r>
            <a:r>
              <a:rPr lang="en-US" sz="2000" dirty="0" err="1" smtClean="0"/>
              <a:t>dans</a:t>
            </a:r>
            <a:r>
              <a:rPr lang="en-US" sz="2000" dirty="0" smtClean="0"/>
              <a:t> les </a:t>
            </a:r>
            <a:r>
              <a:rPr lang="en-US" sz="2000" dirty="0" err="1" smtClean="0"/>
              <a:t>comités</a:t>
            </a:r>
            <a:r>
              <a:rPr lang="en-US" sz="2000" dirty="0" smtClean="0"/>
              <a:t> (2)</a:t>
            </a:r>
            <a:endParaRPr lang="en-US" sz="2000" dirty="0"/>
          </a:p>
        </p:txBody>
      </p:sp>
      <p:sp>
        <p:nvSpPr>
          <p:cNvPr id="6" name="ZoneTexte 5"/>
          <p:cNvSpPr txBox="1"/>
          <p:nvPr/>
        </p:nvSpPr>
        <p:spPr>
          <a:xfrm>
            <a:off x="6012160" y="6093296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GMI Ratings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graphicFrame>
        <p:nvGraphicFramePr>
          <p:cNvPr id="11" name="Graphique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21546884"/>
              </p:ext>
            </p:extLst>
          </p:nvPr>
        </p:nvGraphicFramePr>
        <p:xfrm>
          <a:off x="647564" y="2348880"/>
          <a:ext cx="7848872" cy="252717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481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1800" dirty="0" err="1" smtClean="0"/>
              <a:t>Complémentarité</a:t>
            </a:r>
            <a:r>
              <a:rPr lang="en-US" sz="1800" dirty="0" smtClean="0"/>
              <a:t> des courants de </a:t>
            </a:r>
            <a:r>
              <a:rPr lang="en-US" sz="1800" dirty="0" err="1" smtClean="0"/>
              <a:t>recherche</a:t>
            </a:r>
            <a:endParaRPr lang="en-US" sz="18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340768"/>
            <a:ext cx="4038600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800" u="sng" dirty="0" smtClean="0"/>
              <a:t>Réservoir de compétences pour l’entreprise</a:t>
            </a:r>
          </a:p>
          <a:p>
            <a:pPr lvl="1">
              <a:lnSpc>
                <a:spcPct val="150000"/>
              </a:lnSpc>
            </a:pPr>
            <a:r>
              <a:rPr lang="fr-FR" sz="1500" dirty="0"/>
              <a:t>A</a:t>
            </a:r>
            <a:r>
              <a:rPr lang="fr-FR" sz="1500" dirty="0" smtClean="0"/>
              <a:t>mélioration de la prise </a:t>
            </a:r>
            <a:r>
              <a:rPr lang="fr-FR" sz="1500" dirty="0"/>
              <a:t>de décision </a:t>
            </a:r>
            <a:endParaRPr lang="fr-FR" sz="1500" dirty="0" smtClean="0"/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créativité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connaissances 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de compétences </a:t>
            </a:r>
          </a:p>
          <a:p>
            <a:pPr lvl="2">
              <a:lnSpc>
                <a:spcPct val="150000"/>
              </a:lnSpc>
            </a:pPr>
            <a:r>
              <a:rPr lang="fr-FR" sz="1500" dirty="0" smtClean="0"/>
              <a:t>+ d’expériences complémentaires au sein du CA</a:t>
            </a:r>
          </a:p>
          <a:p>
            <a:pPr lvl="1">
              <a:lnSpc>
                <a:spcPct val="150000"/>
              </a:lnSpc>
            </a:pPr>
            <a:r>
              <a:rPr lang="fr-FR" sz="1500" dirty="0"/>
              <a:t>M</a:t>
            </a:r>
            <a:r>
              <a:rPr lang="fr-FR" sz="1500" dirty="0" smtClean="0"/>
              <a:t>eilleure </a:t>
            </a:r>
            <a:r>
              <a:rPr lang="fr-FR" sz="1500" dirty="0"/>
              <a:t>utilisation des talents </a:t>
            </a:r>
          </a:p>
          <a:p>
            <a:pPr lvl="2">
              <a:lnSpc>
                <a:spcPct val="150000"/>
              </a:lnSpc>
            </a:pPr>
            <a:r>
              <a:rPr lang="fr-FR" sz="1500" dirty="0"/>
              <a:t>Diplômées de prestigieuses </a:t>
            </a:r>
            <a:r>
              <a:rPr lang="fr-FR" sz="1500" dirty="0" smtClean="0"/>
              <a:t>écoles et institutions</a:t>
            </a:r>
            <a:endParaRPr lang="fr-FR" sz="1500" dirty="0"/>
          </a:p>
        </p:txBody>
      </p:sp>
      <p:sp>
        <p:nvSpPr>
          <p:cNvPr id="6" name="Espace réservé du contenu 5"/>
          <p:cNvSpPr>
            <a:spLocks noGrp="1"/>
          </p:cNvSpPr>
          <p:nvPr>
            <p:ph sz="half" idx="2"/>
          </p:nvPr>
        </p:nvSpPr>
        <p:spPr>
          <a:xfrm>
            <a:off x="4788024" y="1340768"/>
            <a:ext cx="4038600" cy="4752528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50000"/>
              </a:lnSpc>
            </a:pPr>
            <a:r>
              <a:rPr lang="fr-FR" sz="2600" u="sng" dirty="0" smtClean="0"/>
              <a:t>Contribution à un meilleur fonctionnement des instances de gouvernance</a:t>
            </a:r>
            <a:endParaRPr lang="fr-FR" sz="2600" u="sng" dirty="0"/>
          </a:p>
          <a:p>
            <a:pPr lvl="1">
              <a:lnSpc>
                <a:spcPct val="150000"/>
              </a:lnSpc>
            </a:pPr>
            <a:r>
              <a:rPr lang="fr-FR" sz="2200" dirty="0"/>
              <a:t>A</a:t>
            </a:r>
            <a:r>
              <a:rPr lang="fr-FR" sz="2200" dirty="0" smtClean="0"/>
              <a:t>mélioration </a:t>
            </a:r>
            <a:r>
              <a:rPr lang="fr-FR" sz="2200" dirty="0"/>
              <a:t>de la gouvernance et de l’éthique</a:t>
            </a:r>
          </a:p>
          <a:p>
            <a:pPr lvl="2">
              <a:lnSpc>
                <a:spcPct val="150000"/>
              </a:lnSpc>
            </a:pPr>
            <a:r>
              <a:rPr lang="fr-FR" sz="2200" dirty="0"/>
              <a:t>Indépendance des femmes administrateurs</a:t>
            </a:r>
          </a:p>
          <a:p>
            <a:pPr lvl="2">
              <a:lnSpc>
                <a:spcPct val="150000"/>
              </a:lnSpc>
            </a:pPr>
            <a:r>
              <a:rPr lang="fr-FR" sz="2200" dirty="0" smtClean="0"/>
              <a:t>Présence des femme = Signal </a:t>
            </a:r>
            <a:r>
              <a:rPr lang="fr-FR" sz="2200" dirty="0"/>
              <a:t>positif de bonne gouvernance </a:t>
            </a:r>
          </a:p>
          <a:p>
            <a:pPr lvl="1">
              <a:lnSpc>
                <a:spcPct val="150000"/>
              </a:lnSpc>
            </a:pPr>
            <a:r>
              <a:rPr lang="fr-FR" sz="2200" dirty="0"/>
              <a:t>Communication plus claire envers les employés, les clients et prennent en considération les problématiques </a:t>
            </a:r>
            <a:r>
              <a:rPr lang="fr-FR" sz="2200" dirty="0" smtClean="0"/>
              <a:t>RSE</a:t>
            </a:r>
            <a:endParaRPr lang="fr-FR" sz="2200" dirty="0"/>
          </a:p>
          <a:p>
            <a:pPr lvl="1">
              <a:lnSpc>
                <a:spcPct val="150000"/>
              </a:lnSpc>
            </a:pPr>
            <a:r>
              <a:rPr lang="fr-FR" sz="2200" dirty="0"/>
              <a:t>Plus grande aversion au </a:t>
            </a:r>
            <a:r>
              <a:rPr lang="fr-FR" sz="2200" dirty="0" smtClean="0"/>
              <a:t>risque</a:t>
            </a:r>
            <a:endParaRPr lang="fr-FR" sz="2200" dirty="0"/>
          </a:p>
        </p:txBody>
      </p:sp>
      <p:sp>
        <p:nvSpPr>
          <p:cNvPr id="9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28479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000" dirty="0" smtClean="0"/>
              <a:t>Un </a:t>
            </a:r>
            <a:r>
              <a:rPr lang="en-US" sz="2000" dirty="0" err="1" smtClean="0"/>
              <a:t>effet</a:t>
            </a:r>
            <a:r>
              <a:rPr lang="en-US" sz="2000" dirty="0" smtClean="0"/>
              <a:t> </a:t>
            </a:r>
            <a:r>
              <a:rPr lang="en-US" sz="2000" dirty="0" err="1" smtClean="0"/>
              <a:t>positif</a:t>
            </a:r>
            <a:r>
              <a:rPr lang="en-US" sz="2000" dirty="0" smtClean="0"/>
              <a:t> </a:t>
            </a:r>
            <a:r>
              <a:rPr lang="en-US" sz="2000" dirty="0" err="1" smtClean="0"/>
              <a:t>sur</a:t>
            </a:r>
            <a:r>
              <a:rPr lang="en-US" sz="2000" dirty="0" smtClean="0"/>
              <a:t> la performance</a:t>
            </a:r>
            <a:endParaRPr lang="en-US" sz="2000" dirty="0"/>
          </a:p>
        </p:txBody>
      </p:sp>
      <p:sp>
        <p:nvSpPr>
          <p:cNvPr id="7" name="Espace réservé du contenu 2"/>
          <p:cNvSpPr>
            <a:spLocks noGrp="1"/>
          </p:cNvSpPr>
          <p:nvPr>
            <p:ph idx="1"/>
          </p:nvPr>
        </p:nvSpPr>
        <p:spPr>
          <a:xfrm>
            <a:off x="755576" y="1412777"/>
            <a:ext cx="7931224" cy="432048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600" dirty="0" smtClean="0"/>
              <a:t>Des études ont comparé les indicateurs financiers de sociétés ayant des femmes dans leur CA à celles qui n’en font pas siéger</a:t>
            </a:r>
          </a:p>
          <a:p>
            <a:pPr>
              <a:lnSpc>
                <a:spcPct val="150000"/>
              </a:lnSpc>
            </a:pPr>
            <a:r>
              <a:rPr lang="fr-FR" sz="1600" dirty="0" smtClean="0"/>
              <a:t>Ces sociétés font apparaitre de meilleures performances, liées à une démarche globale de bonne gouvernance dont la féminisation des CA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+ 42% de chiffre d’affaires, + 66% de rentabilité des capitaux investis (ROCI), + 53% de rentabilité financière (ROE) (</a:t>
            </a:r>
            <a:r>
              <a:rPr lang="fr-FR" sz="1600" dirty="0" err="1" smtClean="0"/>
              <a:t>Catalyst</a:t>
            </a:r>
            <a:r>
              <a:rPr lang="fr-FR" sz="1600" dirty="0" smtClean="0"/>
              <a:t>, 2007)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 points de rentabilité financière, endettement plus faible, plus grande confiance du marché (Crédit Suisse, 2012)</a:t>
            </a:r>
          </a:p>
          <a:p>
            <a:pPr lvl="2">
              <a:lnSpc>
                <a:spcPct val="150000"/>
              </a:lnSpc>
            </a:pPr>
            <a:r>
              <a:rPr lang="fr-FR" sz="1600" dirty="0" smtClean="0"/>
              <a:t>+ 47% de rentabilité financière, + 55% de résultat d’exploitation (McKinsey, 2013)</a:t>
            </a:r>
          </a:p>
        </p:txBody>
      </p:sp>
      <p:sp>
        <p:nvSpPr>
          <p:cNvPr id="4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70294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/>
              <a:t>Une réaction du marché favorable </a:t>
            </a:r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25489"/>
          <a:stretch/>
        </p:blipFill>
        <p:spPr>
          <a:xfrm>
            <a:off x="4139952" y="1124744"/>
            <a:ext cx="4600511" cy="2304256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 rotWithShape="1">
          <a:blip r:embed="rId3"/>
          <a:srcRect t="25954"/>
          <a:stretch/>
        </p:blipFill>
        <p:spPr>
          <a:xfrm>
            <a:off x="4139952" y="3861048"/>
            <a:ext cx="4483951" cy="2200645"/>
          </a:xfrm>
          <a:prstGeom prst="rect">
            <a:avLst/>
          </a:prstGeom>
        </p:spPr>
      </p:pic>
      <p:sp>
        <p:nvSpPr>
          <p:cNvPr id="10" name="Espace réservé du contenu 2"/>
          <p:cNvSpPr>
            <a:spLocks noGrp="1"/>
          </p:cNvSpPr>
          <p:nvPr>
            <p:ph sz="half" idx="1"/>
          </p:nvPr>
        </p:nvSpPr>
        <p:spPr>
          <a:xfrm>
            <a:off x="533400" y="1340768"/>
            <a:ext cx="3606552" cy="4525963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fr-FR" sz="1400" dirty="0" smtClean="0"/>
              <a:t>Réaction positive du marché à la présence des femmes </a:t>
            </a: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fr-FR" sz="1400" dirty="0" smtClean="0"/>
              <a:t>Dans les entreprises avec une capitalisation boursière &gt; 10 milliards $</a:t>
            </a:r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 smtClean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 smtClean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r>
              <a:rPr lang="fr-FR" sz="1400" dirty="0"/>
              <a:t>Dans les entreprises avec une capitalisation boursière &lt;</a:t>
            </a:r>
            <a:r>
              <a:rPr lang="fr-FR" sz="1400" dirty="0" smtClean="0"/>
              <a:t> </a:t>
            </a:r>
            <a:r>
              <a:rPr lang="fr-FR" sz="1400" dirty="0"/>
              <a:t>10 milliards $</a:t>
            </a:r>
          </a:p>
          <a:p>
            <a:pPr marL="457200" lvl="1" indent="0">
              <a:lnSpc>
                <a:spcPct val="150000"/>
              </a:lnSpc>
              <a:buNone/>
            </a:pP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11" name="ZoneTexte 10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12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00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Une performance financière plus élevée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12383"/>
          <a:stretch/>
        </p:blipFill>
        <p:spPr>
          <a:xfrm>
            <a:off x="1835696" y="2780928"/>
            <a:ext cx="5472607" cy="3224264"/>
          </a:xfrm>
          <a:prstGeom prst="rect">
            <a:avLst/>
          </a:prstGeom>
        </p:spPr>
      </p:pic>
      <p:sp>
        <p:nvSpPr>
          <p:cNvPr id="6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ont 4 points de rentabilité des capitaux propres supérieurs à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7" name="ZoneTexte 6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8096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Des niveaux d’endettement plus faibles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2"/>
          <a:srcRect t="13847"/>
          <a:stretch/>
        </p:blipFill>
        <p:spPr>
          <a:xfrm>
            <a:off x="1547664" y="2564904"/>
            <a:ext cx="6480720" cy="332723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ont un niveau d’endettement plus faible que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197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du texte 4"/>
          <p:cNvSpPr>
            <a:spLocks noGrp="1"/>
          </p:cNvSpPr>
          <p:nvPr>
            <p:ph type="body" sz="quarter" idx="13"/>
          </p:nvPr>
        </p:nvSpPr>
        <p:spPr>
          <a:xfrm>
            <a:off x="2843758" y="404664"/>
            <a:ext cx="6300242" cy="431800"/>
          </a:xfrm>
        </p:spPr>
        <p:txBody>
          <a:bodyPr/>
          <a:lstStyle/>
          <a:p>
            <a:r>
              <a:rPr lang="fr-FR" sz="2000" dirty="0" smtClean="0"/>
              <a:t>Une croissance des profits plus élevée</a:t>
            </a:r>
            <a:endParaRPr lang="fr-FR" sz="2000" dirty="0"/>
          </a:p>
        </p:txBody>
      </p:sp>
      <p:pic>
        <p:nvPicPr>
          <p:cNvPr id="3" name="Image 2"/>
          <p:cNvPicPr>
            <a:picLocks noChangeAspect="1"/>
          </p:cNvPicPr>
          <p:nvPr/>
        </p:nvPicPr>
        <p:blipFill rotWithShape="1">
          <a:blip r:embed="rId2"/>
          <a:srcRect t="14056"/>
          <a:stretch/>
        </p:blipFill>
        <p:spPr>
          <a:xfrm>
            <a:off x="1979712" y="2564904"/>
            <a:ext cx="5616625" cy="3332474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5971531" y="6021288"/>
            <a:ext cx="29523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sz="1200" i="1" dirty="0" smtClean="0">
                <a:solidFill>
                  <a:schemeClr val="tx2"/>
                </a:solidFill>
              </a:rPr>
              <a:t>Crédit Suisse – 2012</a:t>
            </a:r>
            <a:endParaRPr lang="fr-FR" sz="1200" i="1" dirty="0">
              <a:solidFill>
                <a:schemeClr val="tx2"/>
              </a:solidFill>
            </a:endParaRPr>
          </a:p>
        </p:txBody>
      </p:sp>
      <p:sp>
        <p:nvSpPr>
          <p:cNvPr id="7" name="Espace réservé du contenu 2"/>
          <p:cNvSpPr>
            <a:spLocks noGrp="1"/>
          </p:cNvSpPr>
          <p:nvPr>
            <p:ph sz="half" idx="1"/>
          </p:nvPr>
        </p:nvSpPr>
        <p:spPr>
          <a:xfrm>
            <a:off x="1259632" y="1350277"/>
            <a:ext cx="7062936" cy="1584176"/>
          </a:xfrm>
        </p:spPr>
        <p:txBody>
          <a:bodyPr>
            <a:noAutofit/>
          </a:bodyPr>
          <a:lstStyle/>
          <a:p>
            <a:pPr marL="0" indent="0" algn="ctr">
              <a:lnSpc>
                <a:spcPct val="150000"/>
              </a:lnSpc>
              <a:buNone/>
            </a:pPr>
            <a:r>
              <a:rPr lang="fr-FR" sz="1400" dirty="0" smtClean="0"/>
              <a:t>Les entreprises faisant siéger des femmes dans leur CA ont une croissance des bénéfices globalement supérieure à celles ne faisant pas siéger de femmes</a:t>
            </a:r>
            <a:endParaRPr lang="fr-FR" sz="1400" dirty="0"/>
          </a:p>
          <a:p>
            <a:pPr lvl="1">
              <a:lnSpc>
                <a:spcPct val="150000"/>
              </a:lnSpc>
              <a:buFont typeface="+mj-lt"/>
              <a:buAutoNum type="arabicPeriod"/>
            </a:pPr>
            <a:endParaRPr lang="fr-FR" sz="1400" dirty="0"/>
          </a:p>
        </p:txBody>
      </p:sp>
      <p:sp>
        <p:nvSpPr>
          <p:cNvPr id="8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5820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774360" y="2932162"/>
            <a:ext cx="7772400" cy="1470025"/>
          </a:xfrm>
        </p:spPr>
        <p:txBody>
          <a:bodyPr>
            <a:noAutofit/>
          </a:bodyPr>
          <a:lstStyle/>
          <a:p>
            <a:r>
              <a:rPr lang="fr-FR" sz="2000" dirty="0"/>
              <a:t>P</a:t>
            </a:r>
            <a:r>
              <a:rPr lang="fr-FR" sz="2000" dirty="0" smtClean="0"/>
              <a:t>résence des femmes dans les conseils d’administration et Performance des entreprises :  Comparaison internationale, question française</a:t>
            </a:r>
            <a:endParaRPr lang="fr-FR" sz="20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006" y="1622309"/>
            <a:ext cx="2697169" cy="693127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548680"/>
            <a:ext cx="648072" cy="914501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548680"/>
            <a:ext cx="1189696" cy="892272"/>
          </a:xfrm>
          <a:prstGeom prst="rect">
            <a:avLst/>
          </a:prstGeom>
        </p:spPr>
      </p:pic>
      <p:sp>
        <p:nvSpPr>
          <p:cNvPr id="9" name="Sous-titre 2"/>
          <p:cNvSpPr>
            <a:spLocks noGrp="1"/>
          </p:cNvSpPr>
          <p:nvPr>
            <p:ph type="subTitle" idx="1"/>
          </p:nvPr>
        </p:nvSpPr>
        <p:spPr>
          <a:xfrm>
            <a:off x="0" y="4221088"/>
            <a:ext cx="9108504" cy="2332610"/>
          </a:xfrm>
        </p:spPr>
        <p:txBody>
          <a:bodyPr>
            <a:normAutofit/>
          </a:bodyPr>
          <a:lstStyle/>
          <a:p>
            <a:r>
              <a:rPr lang="en-US" sz="1600" dirty="0" err="1" smtClean="0"/>
              <a:t>Agnès</a:t>
            </a:r>
            <a:r>
              <a:rPr lang="en-US" sz="1600" dirty="0" smtClean="0"/>
              <a:t> BRICARD </a:t>
            </a:r>
          </a:p>
          <a:p>
            <a:r>
              <a:rPr lang="en-US" sz="1600" dirty="0" err="1"/>
              <a:t>Présidente</a:t>
            </a:r>
            <a:r>
              <a:rPr lang="en-US" sz="1600" dirty="0"/>
              <a:t> de la </a:t>
            </a:r>
            <a:r>
              <a:rPr lang="en-US" sz="1600" dirty="0" err="1"/>
              <a:t>Fédération</a:t>
            </a:r>
            <a:r>
              <a:rPr lang="en-US" sz="1600" dirty="0"/>
              <a:t> des femmes </a:t>
            </a:r>
            <a:r>
              <a:rPr lang="en-US" sz="1600" dirty="0" err="1" smtClean="0"/>
              <a:t>administrateurs</a:t>
            </a:r>
            <a:r>
              <a:rPr lang="en-US" sz="1600" dirty="0" smtClean="0"/>
              <a:t> (2012-2014)</a:t>
            </a:r>
          </a:p>
          <a:p>
            <a:r>
              <a:rPr lang="en-US" sz="1600" dirty="0" smtClean="0"/>
              <a:t>1ère femme Présidente du Conseil Supérieur </a:t>
            </a:r>
            <a:r>
              <a:rPr lang="en-US" sz="1600" dirty="0" smtClean="0"/>
              <a:t>de </a:t>
            </a:r>
            <a:r>
              <a:rPr lang="en-US" sz="1600" dirty="0" err="1" smtClean="0"/>
              <a:t>l’Ordre</a:t>
            </a:r>
            <a:r>
              <a:rPr lang="en-US" sz="1600" dirty="0" smtClean="0"/>
              <a:t> des </a:t>
            </a:r>
            <a:r>
              <a:rPr lang="en-US" sz="1600" dirty="0" smtClean="0"/>
              <a:t>Experts Comptables (2011-2012)</a:t>
            </a:r>
          </a:p>
          <a:p>
            <a:r>
              <a:rPr lang="en-US" dirty="0" smtClean="0">
                <a:solidFill>
                  <a:schemeClr val="bg1"/>
                </a:solidFill>
              </a:rPr>
              <a:t>Agnes.bricard@orange.fr   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pPr algn="l"/>
            <a:r>
              <a:rPr lang="en-US" sz="1300" i="1" dirty="0" err="1" smtClean="0">
                <a:solidFill>
                  <a:schemeClr val="bg1"/>
                </a:solidFill>
              </a:rPr>
              <a:t>En</a:t>
            </a:r>
            <a:r>
              <a:rPr lang="en-US" sz="1300" i="1" dirty="0" smtClean="0">
                <a:solidFill>
                  <a:schemeClr val="bg1"/>
                </a:solidFill>
              </a:rPr>
              <a:t> </a:t>
            </a:r>
            <a:r>
              <a:rPr lang="en-US" sz="1300" i="1" dirty="0" err="1" smtClean="0">
                <a:solidFill>
                  <a:schemeClr val="bg1"/>
                </a:solidFill>
              </a:rPr>
              <a:t>partenariat</a:t>
            </a:r>
            <a:r>
              <a:rPr lang="en-US" sz="1300" i="1" dirty="0" smtClean="0">
                <a:solidFill>
                  <a:schemeClr val="bg1"/>
                </a:solidFill>
              </a:rPr>
              <a:t> avec Karima BOUAISS</a:t>
            </a:r>
          </a:p>
          <a:p>
            <a:pPr algn="l"/>
            <a:r>
              <a:rPr lang="en-US" sz="1300" i="1" dirty="0" smtClean="0">
                <a:solidFill>
                  <a:schemeClr val="bg1"/>
                </a:solidFill>
              </a:rPr>
              <a:t>IAE de Poitiers – </a:t>
            </a:r>
            <a:r>
              <a:rPr lang="en-US" sz="1300" i="1" dirty="0" err="1" smtClean="0">
                <a:solidFill>
                  <a:schemeClr val="bg1"/>
                </a:solidFill>
              </a:rPr>
              <a:t>Laboratoire</a:t>
            </a:r>
            <a:r>
              <a:rPr lang="en-US" sz="1300" i="1" dirty="0" smtClean="0">
                <a:solidFill>
                  <a:schemeClr val="bg1"/>
                </a:solidFill>
              </a:rPr>
              <a:t> CEREGE</a:t>
            </a:r>
            <a:endParaRPr lang="en-US" sz="1300" i="1" dirty="0">
              <a:solidFill>
                <a:schemeClr val="bg1"/>
              </a:solidFill>
            </a:endParaRPr>
          </a:p>
        </p:txBody>
      </p:sp>
      <p:sp>
        <p:nvSpPr>
          <p:cNvPr id="11" name="Sous-titre 2"/>
          <p:cNvSpPr txBox="1">
            <a:spLocks/>
          </p:cNvSpPr>
          <p:nvPr/>
        </p:nvSpPr>
        <p:spPr>
          <a:xfrm>
            <a:off x="395536" y="5496872"/>
            <a:ext cx="8348464" cy="10568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1800" b="1" kern="1200">
                <a:solidFill>
                  <a:srgbClr val="C5DF41"/>
                </a:solidFill>
                <a:latin typeface="Arial" pitchFamily="34" charset="0"/>
                <a:ea typeface="+mn-ea"/>
                <a:cs typeface="Arial" pitchFamily="34" charset="0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 smtClean="0"/>
          </a:p>
        </p:txBody>
      </p:sp>
      <p:sp>
        <p:nvSpPr>
          <p:cNvPr id="13" name="Espace réservé du numéro de diapositive 2"/>
          <p:cNvSpPr>
            <a:spLocks noGrp="1"/>
          </p:cNvSpPr>
          <p:nvPr>
            <p:ph type="sldNum" sz="quarter" idx="12"/>
          </p:nvPr>
        </p:nvSpPr>
        <p:spPr>
          <a:xfrm>
            <a:off x="3851920" y="6483683"/>
            <a:ext cx="5256584" cy="365125"/>
          </a:xfrm>
        </p:spPr>
        <p:txBody>
          <a:bodyPr/>
          <a:lstStyle/>
          <a:p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fr-FR" i="1" baseline="300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ème</a:t>
            </a:r>
            <a:r>
              <a:rPr lang="fr-FR" i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Forum Annuel AIG – Espace Pierre Cardin</a:t>
            </a:r>
            <a:endParaRPr lang="fr-FR" i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0599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èle_document_IAE-Cereg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modèle_document_IAE-Cerege</Template>
  <TotalTime>37605</TotalTime>
  <Words>1273</Words>
  <Application>Microsoft Office PowerPoint</Application>
  <PresentationFormat>Affichage à l'écran (4:3)</PresentationFormat>
  <Paragraphs>232</Paragraphs>
  <Slides>23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24" baseType="lpstr">
      <vt:lpstr>modèle_document_IAE-Cerege</vt:lpstr>
      <vt:lpstr>Présence des femmes dans les conseils d’administration et Performance des entreprises :  Comparaison internationale, question française</vt:lpstr>
      <vt:lpstr>Plan de la présentation</vt:lpstr>
      <vt:lpstr>Plan de la présentation (2)</vt:lpstr>
      <vt:lpstr>www.federation-femmes-administrateurs.com</vt:lpstr>
      <vt:lpstr>www.federation-femmes-administrateurs.com</vt:lpstr>
      <vt:lpstr>Objectifs de la FFA</vt:lpstr>
      <vt:lpstr>Pertinence de la problématique de la mixité  des conseils d’administration</vt:lpstr>
      <vt:lpstr>Une volonté législative…</vt:lpstr>
      <vt:lpstr>… un processus en marche</vt:lpstr>
      <vt:lpstr>Une féminisation croissante des CA en Europe</vt:lpstr>
      <vt:lpstr>Palmarès des 20 meilleurs élèves </vt:lpstr>
      <vt:lpstr>Palmarès des grandes capitalisations</vt:lpstr>
      <vt:lpstr>Au moins une femme dans les CA…</vt:lpstr>
      <vt:lpstr>Présidence des conseils d’administration</vt:lpstr>
      <vt:lpstr>Présence dans les comités (1)</vt:lpstr>
      <vt:lpstr>Présence dans les comités (2)</vt:lpstr>
      <vt:lpstr>Complémentarité des courants de recherche</vt:lpstr>
      <vt:lpstr>Un effet positif sur la performance</vt:lpstr>
      <vt:lpstr>Présentation PowerPoint</vt:lpstr>
      <vt:lpstr>Présentation PowerPoint</vt:lpstr>
      <vt:lpstr>Présentation PowerPoint</vt:lpstr>
      <vt:lpstr>Présentation PowerPoint</vt:lpstr>
      <vt:lpstr>Présence des femmes dans les conseils d’administration et Performance des entreprises :  Comparaison internationale, question française</vt:lpstr>
    </vt:vector>
  </TitlesOfParts>
  <Company>IAE Poitiers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didier soulas</dc:creator>
  <cp:lastModifiedBy>C Marques</cp:lastModifiedBy>
  <cp:revision>643</cp:revision>
  <cp:lastPrinted>2014-09-16T10:57:20Z</cp:lastPrinted>
  <dcterms:created xsi:type="dcterms:W3CDTF">2011-12-07T09:00:37Z</dcterms:created>
  <dcterms:modified xsi:type="dcterms:W3CDTF">2014-09-16T11:00:56Z</dcterms:modified>
</cp:coreProperties>
</file>